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7.jpg" ContentType="image/png"/>
  <Override PartName="/ppt/media/image1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9" r:id="rId1"/>
  </p:sldMasterIdLst>
  <p:notesMasterIdLst>
    <p:notesMasterId r:id="rId62"/>
  </p:notesMasterIdLst>
  <p:sldIdLst>
    <p:sldId id="270" r:id="rId2"/>
    <p:sldId id="271" r:id="rId3"/>
    <p:sldId id="326" r:id="rId4"/>
    <p:sldId id="329" r:id="rId5"/>
    <p:sldId id="343" r:id="rId6"/>
    <p:sldId id="357" r:id="rId7"/>
    <p:sldId id="320" r:id="rId8"/>
    <p:sldId id="356" r:id="rId9"/>
    <p:sldId id="258" r:id="rId10"/>
    <p:sldId id="374" r:id="rId11"/>
    <p:sldId id="344" r:id="rId12"/>
    <p:sldId id="297" r:id="rId13"/>
    <p:sldId id="358" r:id="rId14"/>
    <p:sldId id="359" r:id="rId15"/>
    <p:sldId id="360" r:id="rId16"/>
    <p:sldId id="262" r:id="rId17"/>
    <p:sldId id="290" r:id="rId18"/>
    <p:sldId id="370" r:id="rId19"/>
    <p:sldId id="365" r:id="rId20"/>
    <p:sldId id="368" r:id="rId21"/>
    <p:sldId id="369" r:id="rId22"/>
    <p:sldId id="268" r:id="rId23"/>
    <p:sldId id="371" r:id="rId24"/>
    <p:sldId id="353" r:id="rId25"/>
    <p:sldId id="352" r:id="rId26"/>
    <p:sldId id="345" r:id="rId27"/>
    <p:sldId id="378" r:id="rId28"/>
    <p:sldId id="379" r:id="rId29"/>
    <p:sldId id="380" r:id="rId30"/>
    <p:sldId id="362" r:id="rId31"/>
    <p:sldId id="363" r:id="rId32"/>
    <p:sldId id="277" r:id="rId33"/>
    <p:sldId id="293" r:id="rId34"/>
    <p:sldId id="275" r:id="rId35"/>
    <p:sldId id="372" r:id="rId36"/>
    <p:sldId id="346" r:id="rId37"/>
    <p:sldId id="373" r:id="rId38"/>
    <p:sldId id="348" r:id="rId39"/>
    <p:sldId id="366" r:id="rId40"/>
    <p:sldId id="347" r:id="rId41"/>
    <p:sldId id="294" r:id="rId42"/>
    <p:sldId id="355" r:id="rId43"/>
    <p:sldId id="316" r:id="rId44"/>
    <p:sldId id="318" r:id="rId45"/>
    <p:sldId id="332" r:id="rId46"/>
    <p:sldId id="269" r:id="rId47"/>
    <p:sldId id="317" r:id="rId48"/>
    <p:sldId id="383" r:id="rId49"/>
    <p:sldId id="354" r:id="rId50"/>
    <p:sldId id="381" r:id="rId51"/>
    <p:sldId id="377" r:id="rId52"/>
    <p:sldId id="382" r:id="rId53"/>
    <p:sldId id="295" r:id="rId54"/>
    <p:sldId id="279" r:id="rId55"/>
    <p:sldId id="286" r:id="rId56"/>
    <p:sldId id="364" r:id="rId57"/>
    <p:sldId id="351" r:id="rId58"/>
    <p:sldId id="376" r:id="rId59"/>
    <p:sldId id="361" r:id="rId60"/>
    <p:sldId id="328" r:id="rId6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6404" autoAdjust="0"/>
  </p:normalViewPr>
  <p:slideViewPr>
    <p:cSldViewPr snapToGrid="0">
      <p:cViewPr varScale="1">
        <p:scale>
          <a:sx n="108" d="100"/>
          <a:sy n="108" d="100"/>
        </p:scale>
        <p:origin x="163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2C3B65-BEF3-400A-980E-86751502FBE6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9D0DC7-061F-491B-B926-2F6821CF1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86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Title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77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973" y="1964267"/>
            <a:ext cx="5714228" cy="2421464"/>
          </a:xfrm>
        </p:spPr>
        <p:txBody>
          <a:bodyPr anchor="b">
            <a:normAutofit/>
          </a:bodyPr>
          <a:lstStyle>
            <a:lvl1pPr algn="r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973" y="4385733"/>
            <a:ext cx="5714228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2311" y="5870576"/>
            <a:ext cx="1212173" cy="377825"/>
          </a:xfrm>
        </p:spPr>
        <p:txBody>
          <a:bodyPr/>
          <a:lstStyle/>
          <a:p>
            <a:fld id="{D96BDB7C-AD40-4F20-A5E4-14AE19EA0BEC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973" y="5870576"/>
            <a:ext cx="3932137" cy="3778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0685" y="5870576"/>
            <a:ext cx="417516" cy="377825"/>
          </a:xfrm>
        </p:spPr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35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732865"/>
            <a:ext cx="7772400" cy="566738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401" y="932112"/>
            <a:ext cx="6858000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/>
            </a:lvl1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5299603"/>
            <a:ext cx="77724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687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09602"/>
            <a:ext cx="7772399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4343400"/>
            <a:ext cx="7772399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720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88671" y="3352800"/>
            <a:ext cx="6876133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266" y="4343400"/>
            <a:ext cx="77724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379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291648"/>
            <a:ext cx="7772401" cy="1468800"/>
          </a:xfrm>
        </p:spPr>
        <p:txBody>
          <a:bodyPr anchor="b">
            <a:normAutofit/>
          </a:bodyPr>
          <a:lstStyle>
            <a:lvl1pPr algn="l">
              <a:defRPr sz="2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60448"/>
            <a:ext cx="7772402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004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3886200"/>
            <a:ext cx="7772401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75200"/>
            <a:ext cx="7772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3701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40" y="609602"/>
            <a:ext cx="7772401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440" y="3505200"/>
            <a:ext cx="777240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439" y="4343400"/>
            <a:ext cx="777240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086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028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2978" y="609600"/>
            <a:ext cx="1676621" cy="5181601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990184" cy="5181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556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175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308581"/>
            <a:ext cx="77724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4777381"/>
            <a:ext cx="777240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243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142068"/>
            <a:ext cx="3813048" cy="364913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6553" y="2142068"/>
            <a:ext cx="3813048" cy="364913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140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480" y="2218267"/>
            <a:ext cx="354060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1120" y="2218267"/>
            <a:ext cx="35184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6552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279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09601"/>
            <a:ext cx="7772400" cy="145626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080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558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18" y="1557868"/>
            <a:ext cx="2862910" cy="1439332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6144" y="609601"/>
            <a:ext cx="4627975" cy="5181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718" y="2997200"/>
            <a:ext cx="2862910" cy="184573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840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128" y="1735672"/>
            <a:ext cx="4097204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29200" y="914400"/>
            <a:ext cx="3200400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 dirty="0"/>
            </a:lvl1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128" y="3107272"/>
            <a:ext cx="4097204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71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96BDB7C-AD40-4F20-A5E4-14AE19EA0BEC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7393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3" r:id="rId14"/>
    <p:sldLayoutId id="2147483834" r:id="rId15"/>
    <p:sldLayoutId id="2147483835" r:id="rId16"/>
    <p:sldLayoutId id="214748383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view.officeapps.live.com/op/view.aspx?src=https://upload2.schoolrm.ru/iblock/3fe/3feac20647403d9d93cf93c761b4bdc2/Ped.-opyt-Pyshkova-E.YU..doc&amp;wdOrigin=BROWSELINK" TargetMode="Externa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05018" y="1511389"/>
            <a:ext cx="563898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>
                <a:latin typeface="Times New Roman" panose="02020603050405020304" pitchFamily="18" charset="0"/>
              </a:rPr>
              <a:t>Дата рождения: </a:t>
            </a:r>
            <a:r>
              <a:rPr lang="ru-RU" sz="1400" b="1" dirty="0" smtClean="0">
                <a:latin typeface="Times New Roman" panose="02020603050405020304" pitchFamily="18" charset="0"/>
              </a:rPr>
              <a:t>14.08.1992г.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 smtClean="0">
                <a:latin typeface="Times New Roman" panose="02020603050405020304" pitchFamily="18" charset="0"/>
              </a:rPr>
              <a:t>Профессиональное образование: 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i="1" dirty="0" smtClean="0">
                <a:latin typeface="Times New Roman" panose="02020603050405020304" pitchFamily="18" charset="0"/>
              </a:rPr>
              <a:t>ФГБОУВПО «Мордовский государственный педагогический институт имени М. Е. </a:t>
            </a:r>
            <a:r>
              <a:rPr lang="ru-RU" sz="1400" b="1" i="1" dirty="0" err="1" smtClean="0">
                <a:latin typeface="Times New Roman" panose="02020603050405020304" pitchFamily="18" charset="0"/>
              </a:rPr>
              <a:t>Евсевьева</a:t>
            </a:r>
            <a:r>
              <a:rPr lang="ru-RU" sz="1400" b="1" i="1" dirty="0" smtClean="0">
                <a:latin typeface="Times New Roman" panose="02020603050405020304" pitchFamily="18" charset="0"/>
              </a:rPr>
              <a:t>»: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i="1" dirty="0" smtClean="0">
                <a:latin typeface="Times New Roman" panose="02020603050405020304" pitchFamily="18" charset="0"/>
              </a:rPr>
              <a:t>по </a:t>
            </a:r>
            <a:r>
              <a:rPr lang="ru-RU" sz="1400" b="1" i="1" dirty="0">
                <a:latin typeface="Times New Roman" panose="02020603050405020304" pitchFamily="18" charset="0"/>
              </a:rPr>
              <a:t>специальности </a:t>
            </a:r>
            <a:r>
              <a:rPr lang="ru-RU" sz="1400" b="1" i="1" dirty="0" smtClean="0">
                <a:latin typeface="Times New Roman" panose="02020603050405020304" pitchFamily="18" charset="0"/>
              </a:rPr>
              <a:t>«История» с дополнительной специальностью «Юриспруденция», </a:t>
            </a:r>
            <a:endParaRPr lang="ru-RU" sz="1400" b="1" i="1" dirty="0">
              <a:latin typeface="Times New Roman" panose="02020603050405020304" pitchFamily="18" charset="0"/>
            </a:endParaRP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i="1" dirty="0">
                <a:latin typeface="Times New Roman" panose="02020603050405020304" pitchFamily="18" charset="0"/>
              </a:rPr>
              <a:t>Квалификация: </a:t>
            </a:r>
            <a:r>
              <a:rPr lang="ru-RU" sz="1400" b="1" i="1" dirty="0" smtClean="0">
                <a:latin typeface="Times New Roman" panose="02020603050405020304" pitchFamily="18" charset="0"/>
              </a:rPr>
              <a:t>«учитель истории и права»,</a:t>
            </a:r>
            <a:endParaRPr lang="ru-RU" sz="1400" b="1" dirty="0">
              <a:latin typeface="Times New Roman" panose="02020603050405020304" pitchFamily="18" charset="0"/>
            </a:endParaRP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>
                <a:latin typeface="Times New Roman" panose="02020603050405020304" pitchFamily="18" charset="0"/>
              </a:rPr>
              <a:t>№ диплома:  </a:t>
            </a:r>
            <a:r>
              <a:rPr lang="ru-RU" sz="1400" b="1" i="1" dirty="0" smtClean="0">
                <a:latin typeface="Times New Roman" panose="02020603050405020304" pitchFamily="18" charset="0"/>
              </a:rPr>
              <a:t>101305 0219664</a:t>
            </a:r>
            <a:r>
              <a:rPr lang="ru-RU" sz="1400" b="1" dirty="0" smtClean="0">
                <a:latin typeface="Times New Roman" panose="02020603050405020304" pitchFamily="18" charset="0"/>
              </a:rPr>
              <a:t>,  </a:t>
            </a:r>
            <a:r>
              <a:rPr lang="ru-RU" sz="1400" b="1" dirty="0">
                <a:latin typeface="Times New Roman" panose="02020603050405020304" pitchFamily="18" charset="0"/>
              </a:rPr>
              <a:t>дата выдачи: </a:t>
            </a:r>
            <a:r>
              <a:rPr lang="ru-RU" sz="1400" b="1" i="1" dirty="0" smtClean="0">
                <a:latin typeface="Times New Roman" panose="02020603050405020304" pitchFamily="18" charset="0"/>
              </a:rPr>
              <a:t>07.07.2014г.;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i="1" dirty="0">
                <a:latin typeface="Times New Roman" panose="02020603050405020304" pitchFamily="18" charset="0"/>
              </a:rPr>
              <a:t>ФГБОУВПО «Мордовский государственный педагогический институт имени М. Е. </a:t>
            </a:r>
            <a:r>
              <a:rPr lang="ru-RU" sz="1400" b="1" i="1" dirty="0" err="1">
                <a:latin typeface="Times New Roman" panose="02020603050405020304" pitchFamily="18" charset="0"/>
              </a:rPr>
              <a:t>Евсевьева</a:t>
            </a:r>
            <a:r>
              <a:rPr lang="ru-RU" sz="1400" b="1" i="1" dirty="0">
                <a:latin typeface="Times New Roman" panose="02020603050405020304" pitchFamily="18" charset="0"/>
              </a:rPr>
              <a:t>»: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i="1" dirty="0" smtClean="0">
                <a:latin typeface="Times New Roman" panose="02020603050405020304" pitchFamily="18" charset="0"/>
              </a:rPr>
              <a:t>Программа магистратуры по направлению подготовки 44.04.03 Специальное (дефектологическое) образование, </a:t>
            </a:r>
            <a:endParaRPr lang="ru-RU" sz="1400" b="1" i="1" dirty="0">
              <a:latin typeface="Times New Roman" panose="02020603050405020304" pitchFamily="18" charset="0"/>
            </a:endParaRP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i="1" dirty="0">
                <a:latin typeface="Times New Roman" panose="02020603050405020304" pitchFamily="18" charset="0"/>
              </a:rPr>
              <a:t>Квалификация: </a:t>
            </a:r>
            <a:r>
              <a:rPr lang="ru-RU" sz="1400" b="1" i="1" dirty="0" smtClean="0">
                <a:latin typeface="Times New Roman" panose="02020603050405020304" pitchFamily="18" charset="0"/>
              </a:rPr>
              <a:t>«магистр»,</a:t>
            </a:r>
            <a:endParaRPr lang="ru-RU" sz="1400" b="1" dirty="0">
              <a:latin typeface="Times New Roman" panose="02020603050405020304" pitchFamily="18" charset="0"/>
            </a:endParaRP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>
                <a:latin typeface="Times New Roman" panose="02020603050405020304" pitchFamily="18" charset="0"/>
              </a:rPr>
              <a:t>№ диплома:  </a:t>
            </a:r>
            <a:r>
              <a:rPr lang="ru-RU" sz="1400" b="1" i="1" dirty="0" smtClean="0">
                <a:latin typeface="Times New Roman" panose="02020603050405020304" pitchFamily="18" charset="0"/>
              </a:rPr>
              <a:t>101324 5689623</a:t>
            </a:r>
            <a:r>
              <a:rPr lang="ru-RU" sz="1400" b="1" dirty="0" smtClean="0">
                <a:latin typeface="Times New Roman" panose="02020603050405020304" pitchFamily="18" charset="0"/>
              </a:rPr>
              <a:t>,  </a:t>
            </a:r>
            <a:r>
              <a:rPr lang="ru-RU" sz="1400" b="1" dirty="0">
                <a:latin typeface="Times New Roman" panose="02020603050405020304" pitchFamily="18" charset="0"/>
              </a:rPr>
              <a:t>дата выдачи: </a:t>
            </a:r>
            <a:r>
              <a:rPr lang="ru-RU" sz="1400" b="1" i="1" dirty="0" smtClean="0">
                <a:latin typeface="Times New Roman" panose="02020603050405020304" pitchFamily="18" charset="0"/>
              </a:rPr>
              <a:t>08.02.2022г</a:t>
            </a:r>
            <a:r>
              <a:rPr lang="ru-RU" sz="1400" b="1" i="1" dirty="0">
                <a:latin typeface="Times New Roman" panose="02020603050405020304" pitchFamily="18" charset="0"/>
              </a:rPr>
              <a:t>.;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4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 smtClean="0">
                <a:latin typeface="Times New Roman" panose="02020603050405020304" pitchFamily="18" charset="0"/>
              </a:rPr>
              <a:t>Профессиональная </a:t>
            </a:r>
            <a:r>
              <a:rPr lang="ru-RU" sz="1400" b="1" dirty="0">
                <a:latin typeface="Times New Roman" panose="02020603050405020304" pitchFamily="18" charset="0"/>
              </a:rPr>
              <a:t>переподготовка: </a:t>
            </a:r>
            <a:r>
              <a:rPr lang="ru-RU" sz="1400" b="1" i="1" dirty="0">
                <a:latin typeface="Times New Roman" panose="02020603050405020304" pitchFamily="18" charset="0"/>
              </a:rPr>
              <a:t>программа 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i="1" dirty="0" smtClean="0">
                <a:latin typeface="Times New Roman" panose="02020603050405020304" pitchFamily="18" charset="0"/>
              </a:rPr>
              <a:t>«Технологии дошкольного образования»</a:t>
            </a:r>
            <a:endParaRPr lang="ru-RU" sz="1400" b="1" i="1" dirty="0">
              <a:latin typeface="Times New Roman" panose="02020603050405020304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i="1" dirty="0">
                <a:latin typeface="Times New Roman" panose="02020603050405020304" pitchFamily="18" charset="0"/>
              </a:rPr>
              <a:t>ФГБОУВПО «Мордовский государственный педагогический институт имени М. Е. </a:t>
            </a:r>
            <a:r>
              <a:rPr lang="ru-RU" sz="1400" b="1" i="1" dirty="0" err="1">
                <a:latin typeface="Times New Roman" panose="02020603050405020304" pitchFamily="18" charset="0"/>
              </a:rPr>
              <a:t>Евсевьева</a:t>
            </a:r>
            <a:r>
              <a:rPr lang="ru-RU" sz="1400" b="1" i="1" dirty="0">
                <a:latin typeface="Times New Roman" panose="02020603050405020304" pitchFamily="18" charset="0"/>
              </a:rPr>
              <a:t>», Квалификация: «Воспитатель»,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i="1" dirty="0">
                <a:latin typeface="Times New Roman" panose="02020603050405020304" pitchFamily="18" charset="0"/>
              </a:rPr>
              <a:t>№ диплома: </a:t>
            </a:r>
            <a:r>
              <a:rPr lang="ru-RU" sz="1400" b="1" i="1" dirty="0" smtClean="0">
                <a:latin typeface="Times New Roman" panose="02020603050405020304" pitchFamily="18" charset="0"/>
              </a:rPr>
              <a:t>132403840169,  </a:t>
            </a:r>
            <a:r>
              <a:rPr lang="ru-RU" sz="1400" b="1" i="1" dirty="0">
                <a:latin typeface="Times New Roman" panose="02020603050405020304" pitchFamily="18" charset="0"/>
              </a:rPr>
              <a:t>дата выдачи: </a:t>
            </a:r>
            <a:r>
              <a:rPr lang="ru-RU" sz="1400" b="1" i="1" dirty="0" smtClean="0">
                <a:latin typeface="Times New Roman" panose="02020603050405020304" pitchFamily="18" charset="0"/>
              </a:rPr>
              <a:t>26.09.2016г</a:t>
            </a:r>
            <a:r>
              <a:rPr lang="ru-RU" sz="1400" b="1" i="1" dirty="0">
                <a:latin typeface="Times New Roman" panose="02020603050405020304" pitchFamily="18" charset="0"/>
              </a:rPr>
              <a:t>. </a:t>
            </a:r>
          </a:p>
          <a:p>
            <a:r>
              <a:rPr lang="ru-RU" sz="1400" b="1" dirty="0">
                <a:latin typeface="Times New Roman" panose="02020603050405020304" pitchFamily="18" charset="0"/>
              </a:rPr>
              <a:t>Стаж педагогической работы: </a:t>
            </a:r>
            <a:r>
              <a:rPr lang="ru-RU" sz="1400" dirty="0">
                <a:latin typeface="Times New Roman" panose="02020603050405020304" pitchFamily="18" charset="0"/>
              </a:rPr>
              <a:t>7</a:t>
            </a:r>
            <a:r>
              <a:rPr lang="ru-RU" sz="1400" b="1" i="1" dirty="0" smtClean="0">
                <a:latin typeface="Times New Roman" panose="02020603050405020304" pitchFamily="18" charset="0"/>
              </a:rPr>
              <a:t> лет</a:t>
            </a:r>
            <a:endParaRPr lang="ru-RU" sz="1400" b="1" i="1" dirty="0">
              <a:latin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</a:rPr>
              <a:t>Общий трудовой стаж: </a:t>
            </a:r>
            <a:r>
              <a:rPr lang="ru-RU" sz="1400" b="1" i="1" dirty="0">
                <a:latin typeface="Times New Roman" panose="02020603050405020304" pitchFamily="18" charset="0"/>
              </a:rPr>
              <a:t>7</a:t>
            </a:r>
            <a:r>
              <a:rPr lang="ru-RU" sz="1400" b="1" i="1" dirty="0" smtClean="0">
                <a:latin typeface="Times New Roman" panose="02020603050405020304" pitchFamily="18" charset="0"/>
              </a:rPr>
              <a:t> лет</a:t>
            </a:r>
            <a:endParaRPr lang="ru-RU" sz="1400" b="1" i="1" dirty="0">
              <a:latin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</a:rPr>
              <a:t>Наличие квалификационной категории: </a:t>
            </a:r>
            <a:r>
              <a:rPr lang="ru-RU" sz="1400" b="1" i="1" dirty="0" smtClean="0">
                <a:latin typeface="Times New Roman" panose="02020603050405020304" pitchFamily="18" charset="0"/>
              </a:rPr>
              <a:t>первая</a:t>
            </a:r>
            <a:endParaRPr lang="ru-RU" sz="1400" b="1" i="1" dirty="0">
              <a:latin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</a:rPr>
              <a:t>Звание: </a:t>
            </a:r>
            <a:r>
              <a:rPr lang="ru-RU" sz="1400" b="1" i="1" dirty="0">
                <a:latin typeface="Times New Roman" panose="02020603050405020304" pitchFamily="18" charset="0"/>
              </a:rPr>
              <a:t>не имеет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400" b="1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576" y="64839"/>
            <a:ext cx="79928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</a:p>
          <a:p>
            <a:pPr algn="ctr"/>
            <a:r>
              <a:rPr lang="ru-RU" sz="2800" b="1" i="1" dirty="0">
                <a:solidFill>
                  <a:srgbClr val="002060"/>
                </a:solidFill>
                <a:latin typeface="Monotype Corsiva" pitchFamily="66" charset="0"/>
              </a:rPr>
              <a:t>ПОРТФОЛИО</a:t>
            </a:r>
          </a:p>
          <a:p>
            <a:pPr algn="ctr"/>
            <a:r>
              <a:rPr lang="ru-RU" sz="2000" b="1" dirty="0" err="1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Пышковой</a:t>
            </a:r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 Елены Юрьевны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МАДОУ «Центр развития ребёнка – детский </a:t>
            </a:r>
            <a:r>
              <a:rPr lang="ru-RU" sz="2000" b="1" dirty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сад </a:t>
            </a:r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№17» </a:t>
            </a:r>
            <a:r>
              <a:rPr lang="ru-RU" sz="2000" b="1" dirty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г. о. Саранск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65" y="1612668"/>
            <a:ext cx="3147753" cy="472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11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212" y="1986742"/>
            <a:ext cx="3288788" cy="48712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18" y="931026"/>
            <a:ext cx="3294401" cy="48795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81825" cy="536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48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9157" y="1236606"/>
            <a:ext cx="6347714" cy="353833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публикаций, включая интернет публикации</a:t>
            </a:r>
            <a:b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50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930" y="174567"/>
            <a:ext cx="4363314" cy="650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9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03" y="0"/>
            <a:ext cx="4853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277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40743" cy="65504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406" y="0"/>
            <a:ext cx="4637594" cy="655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85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0" y="490451"/>
            <a:ext cx="4726587" cy="57244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193" y="490451"/>
            <a:ext cx="4904807" cy="573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77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335412" y="1677180"/>
            <a:ext cx="6347714" cy="353833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Результаты участия воспитанников в </a:t>
            </a:r>
            <a:b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конкурсах;</a:t>
            </a:r>
            <a:b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выставках;</a:t>
            </a:r>
            <a:b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турнирах;</a:t>
            </a:r>
            <a:b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соревнованиях;</a:t>
            </a:r>
            <a:b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акциях;</a:t>
            </a:r>
            <a:b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фестивалях</a:t>
            </a:r>
            <a: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9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711" y="0"/>
            <a:ext cx="4494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7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056" y="141317"/>
            <a:ext cx="4685944" cy="66263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1" y="461907"/>
            <a:ext cx="4155468" cy="598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42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147"/>
            <a:ext cx="4520629" cy="63900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371" y="230061"/>
            <a:ext cx="4520629" cy="639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857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960" y="1043559"/>
            <a:ext cx="7328452" cy="3949147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4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инновационной (экспериментальной деятельности)</a:t>
            </a:r>
            <a:r>
              <a:rPr lang="ru-RU" sz="4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4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44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450" y="414337"/>
            <a:ext cx="4229100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896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705" y="133004"/>
            <a:ext cx="4611843" cy="643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196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9353" y="207817"/>
            <a:ext cx="7112057" cy="300975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Наличие авторских программ, методических пособий</a:t>
            </a:r>
            <a:endParaRPr lang="ru-RU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59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245" y="149629"/>
            <a:ext cx="4587008" cy="648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8445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9" y="111343"/>
            <a:ext cx="4507224" cy="66115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652" y="111343"/>
            <a:ext cx="4382533" cy="661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489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94" y="72599"/>
            <a:ext cx="4480560" cy="66882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567" y="59596"/>
            <a:ext cx="4330931" cy="670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90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266" y="217040"/>
            <a:ext cx="8038407" cy="512859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4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</a:t>
            </a:r>
            <a:br>
              <a:rPr lang="ru-RU" sz="4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4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заседаниях методических советов, научно-практических </a:t>
            </a:r>
            <a:r>
              <a:rPr lang="ru-RU" sz="4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конференциях, педагогических чтениях, семинарах, секциях, </a:t>
            </a:r>
            <a:r>
              <a:rPr lang="ru-RU" sz="4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форумах, радиопередачах</a:t>
            </a:r>
            <a:r>
              <a:rPr lang="ru-RU" sz="31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31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sz="31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37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8" y="153891"/>
            <a:ext cx="4422370" cy="66148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795" y="153891"/>
            <a:ext cx="4413653" cy="661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129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1" y="116378"/>
            <a:ext cx="4527840" cy="66252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756" y="116378"/>
            <a:ext cx="4471430" cy="662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1591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870" y="83128"/>
            <a:ext cx="4677794" cy="669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457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4975" y="1188720"/>
            <a:ext cx="6641870" cy="315112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altLang="ru-RU" sz="31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Инновационный педагогический опыт представлен на сайте:</a:t>
            </a:r>
            <a:r>
              <a:rPr lang="ru-RU" altLang="ru-RU" sz="4400" b="1" dirty="0">
                <a:solidFill>
                  <a:srgbClr val="002060"/>
                </a:solidFill>
                <a:latin typeface="Arial" panose="020B0604020202020204" pitchFamily="34" charset="0"/>
              </a:rPr>
              <a:t/>
            </a:r>
            <a:br>
              <a:rPr lang="ru-RU" altLang="ru-RU" sz="4400" b="1" dirty="0">
                <a:solidFill>
                  <a:srgbClr val="002060"/>
                </a:solidFill>
                <a:latin typeface="Arial" panose="020B0604020202020204" pitchFamily="34" charset="0"/>
              </a:rPr>
            </a:br>
            <a:r>
              <a:rPr lang="ru-RU" dirty="0" smtClean="0">
                <a:hlinkClick r:id="rId2"/>
              </a:rPr>
              <a:t/>
            </a:r>
            <a:br>
              <a:rPr lang="ru-RU" dirty="0" smtClean="0">
                <a:hlinkClick r:id="rId2"/>
              </a:rPr>
            </a:br>
            <a:r>
              <a:rPr lang="en-US" dirty="0"/>
              <a:t>https://view.officeapps.live.com/op/</a:t>
            </a:r>
            <a:r>
              <a:rPr lang="en-US" dirty="0" err="1"/>
              <a:t>view.aspx?src</a:t>
            </a:r>
            <a:r>
              <a:rPr lang="en-US" dirty="0"/>
              <a:t>=https%3A%2F%2Fupload2.schoolrm.ru%2Fiblock%2F3fe%2F3feac20647403d9d93cf93c761b4bdc2%2FPed.-opyt-Pyshkova-E.YU..doc&amp;wdOrigin=BROWSELINK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42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5"/>
          <a:stretch/>
        </p:blipFill>
        <p:spPr>
          <a:xfrm>
            <a:off x="96959" y="1213659"/>
            <a:ext cx="3655097" cy="52785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4"/>
          <a:stretch/>
        </p:blipFill>
        <p:spPr>
          <a:xfrm>
            <a:off x="3391593" y="83126"/>
            <a:ext cx="5619404" cy="438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851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25832" cy="41059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183" y="0"/>
            <a:ext cx="2942705" cy="42164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1393"/>
            <a:ext cx="3302687" cy="39466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832" y="1940"/>
            <a:ext cx="2941351" cy="421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368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835" y="1374232"/>
            <a:ext cx="7256762" cy="3048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4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занятий, </a:t>
            </a:r>
            <a:br>
              <a:rPr lang="ru-RU" sz="4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классов, мероприятий</a:t>
            </a: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04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956" y="120099"/>
            <a:ext cx="4445291" cy="667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0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5548" y="780203"/>
            <a:ext cx="6347714" cy="204083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8. Экспертная деятельность</a:t>
            </a:r>
            <a:endParaRPr lang="ru-RU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49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495" y="133003"/>
            <a:ext cx="4603757" cy="650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3120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956" y="2326371"/>
            <a:ext cx="7747462" cy="20408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</a:t>
            </a:r>
            <a: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64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613" y="149629"/>
            <a:ext cx="4645816" cy="656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4606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t="-81" r="-1" b="-1"/>
          <a:stretch/>
        </p:blipFill>
        <p:spPr bwMode="auto">
          <a:xfrm>
            <a:off x="590649" y="636023"/>
            <a:ext cx="3885499" cy="5500355"/>
          </a:xfrm>
          <a:prstGeom prst="flowChart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79" y="636023"/>
            <a:ext cx="3888830" cy="5500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518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32" y="0"/>
            <a:ext cx="6180468" cy="43919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026"/>
            <a:ext cx="4105236" cy="592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54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18" y="490451"/>
            <a:ext cx="8785147" cy="587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6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5548" y="1461847"/>
            <a:ext cx="6347714" cy="20408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ru-RU" sz="4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Позитивные результаты работы с воспитанниками</a:t>
            </a:r>
            <a: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40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93" y="91440"/>
            <a:ext cx="4391907" cy="66523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341" y="91440"/>
            <a:ext cx="4391907" cy="665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9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240" y="91439"/>
            <a:ext cx="4371270" cy="66169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0" y="91439"/>
            <a:ext cx="4371270" cy="661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0060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8563" y="884424"/>
            <a:ext cx="6347714" cy="250466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11. Качество взаимодействия с родителями</a:t>
            </a:r>
            <a:r>
              <a:rPr lang="ru-RU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99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" y="85059"/>
            <a:ext cx="4465058" cy="67083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189" y="84093"/>
            <a:ext cx="4403355" cy="670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0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8" y="149629"/>
            <a:ext cx="4408944" cy="66169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655" y="149628"/>
            <a:ext cx="4408944" cy="661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3899" y="768666"/>
            <a:ext cx="6347714" cy="250466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12. Работа с детьми из социально-неблагополучных семей</a:t>
            </a: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07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9462" y="960355"/>
            <a:ext cx="7448204" cy="250466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конкурсах</a:t>
            </a: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43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194" y="124009"/>
            <a:ext cx="4503949" cy="655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120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357" y="0"/>
            <a:ext cx="4851643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02" y="0"/>
            <a:ext cx="4862141" cy="687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19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11" y="232756"/>
            <a:ext cx="4464306" cy="62927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2" y="232756"/>
            <a:ext cx="4385439" cy="629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11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057" y="124691"/>
            <a:ext cx="4693121" cy="663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336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5432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98" y="648392"/>
            <a:ext cx="3962734" cy="587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40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4" y="124691"/>
            <a:ext cx="4659870" cy="65925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380" y="124690"/>
            <a:ext cx="4499484" cy="659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8791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6" y="133003"/>
            <a:ext cx="4665343" cy="66003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236" y="133003"/>
            <a:ext cx="4654592" cy="660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4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891" y="2151797"/>
            <a:ext cx="7913716" cy="13208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4000" b="1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ru-RU" sz="4000" b="1" dirty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 педагога в межаттестационный период </a:t>
            </a:r>
            <a: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8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1497496"/>
            <a:ext cx="6347714" cy="3313042"/>
          </a:xfrm>
        </p:spPr>
        <p:txBody>
          <a:bodyPr/>
          <a:lstStyle/>
          <a:p>
            <a:pPr algn="ctr"/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1" y="185863"/>
            <a:ext cx="4287476" cy="64643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005" y="185863"/>
            <a:ext cx="4311891" cy="646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7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191"/>
            <a:ext cx="4551723" cy="6434051"/>
          </a:xfrm>
          <a:prstGeom prst="rect">
            <a:avLst/>
          </a:prstGeom>
        </p:spPr>
      </p:pic>
      <p:pic>
        <p:nvPicPr>
          <p:cNvPr id="1026" name="Picture 2" descr="https://files5.s-ba.ru/do/konkurs/44882/144882034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277" y="191190"/>
            <a:ext cx="4551723" cy="643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2918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9" y="238407"/>
            <a:ext cx="4425690" cy="6250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074" y="238407"/>
            <a:ext cx="4425689" cy="625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169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064"/>
            <a:ext cx="4661011" cy="66169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989" y="108064"/>
            <a:ext cx="4661011" cy="661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146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425" y="-1"/>
            <a:ext cx="5045827" cy="685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355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309" y="357447"/>
            <a:ext cx="4067036" cy="575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881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1497496"/>
            <a:ext cx="6347714" cy="3313042"/>
          </a:xfrm>
        </p:spPr>
        <p:txBody>
          <a:bodyPr/>
          <a:lstStyle/>
          <a:p>
            <a:pPr algn="ctr"/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59565" y="2657219"/>
            <a:ext cx="69826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!</a:t>
            </a:r>
            <a:endParaRPr lang="ru-RU" sz="4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30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46195" y="-546923"/>
            <a:ext cx="5006666" cy="708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7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05" y="227414"/>
            <a:ext cx="4413358" cy="64230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3599" y="227414"/>
            <a:ext cx="4155710" cy="643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430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9739" y="849323"/>
            <a:ext cx="6347714" cy="353833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Наставничество</a:t>
            </a: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09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а">
  <a:themeElements>
    <a:clrScheme name="Небеса">
      <a:dk1>
        <a:sysClr val="windowText" lastClr="000000"/>
      </a:dk1>
      <a:lt1>
        <a:sysClr val="window" lastClr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Небеса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ебеса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E44E6A2F-09CD-4BE0-B42D-107FF03CEED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TM03457452[[fn=Небесная]]</Template>
  <TotalTime>3725</TotalTime>
  <Words>270</Words>
  <Application>Microsoft Office PowerPoint</Application>
  <PresentationFormat>Экран (4:3)</PresentationFormat>
  <Paragraphs>41</Paragraphs>
  <Slides>60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6" baseType="lpstr">
      <vt:lpstr>Arial</vt:lpstr>
      <vt:lpstr>Calibri</vt:lpstr>
      <vt:lpstr>Calibri Light</vt:lpstr>
      <vt:lpstr>Monotype Corsiva</vt:lpstr>
      <vt:lpstr>Times New Roman</vt:lpstr>
      <vt:lpstr>Небеса</vt:lpstr>
      <vt:lpstr>Презентация PowerPoint</vt:lpstr>
      <vt:lpstr>1. Участие в инновационной (экспериментальной деятельности) </vt:lpstr>
      <vt:lpstr> Инновационный педагогический опыт представлен на сайте:  https://view.officeapps.live.com/op/view.aspx?src=https%3A%2F%2Fupload2.schoolrm.ru%2Fiblock%2F3fe%2F3feac20647403d9d93cf93c761b4bdc2%2FPed.-opyt-Pyshkova-E.YU..doc&amp;wdOrigin=BROWSELINK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2. Наставничество</vt:lpstr>
      <vt:lpstr>Презентация PowerPoint</vt:lpstr>
      <vt:lpstr>3. Наличие публикаций, включая интернет публикации </vt:lpstr>
      <vt:lpstr>Презентация PowerPoint</vt:lpstr>
      <vt:lpstr>Презентация PowerPoint</vt:lpstr>
      <vt:lpstr>Презентация PowerPoint</vt:lpstr>
      <vt:lpstr>Презентация PowerPoint</vt:lpstr>
      <vt:lpstr>4. Результаты участия воспитанников в  - конкурсах; - выставках; - турнирах; - соревнованиях; - акциях; - фестивалях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5. Наличие авторских программ, методических пособий</vt:lpstr>
      <vt:lpstr>Презентация PowerPoint</vt:lpstr>
      <vt:lpstr>Презентация PowerPoint</vt:lpstr>
      <vt:lpstr>Презентация PowerPoint</vt:lpstr>
      <vt:lpstr>6. Выступления  на заседаниях методических советов, научно-практических конференциях, педагогических чтениях, семинарах, секциях, форумах, радиопередачах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7. Проведение открытых занятий,  мастер – классов, мероприятий </vt:lpstr>
      <vt:lpstr>Презентация PowerPoint</vt:lpstr>
      <vt:lpstr>8. Экспертная деятельность</vt:lpstr>
      <vt:lpstr>Презентация PowerPoint</vt:lpstr>
      <vt:lpstr>9. Общественно-педагогическая активность педагога: участие в комиссиях, педагогических сообществах, в жюри конкурсов </vt:lpstr>
      <vt:lpstr>Презентация PowerPoint</vt:lpstr>
      <vt:lpstr>Презентация PowerPoint</vt:lpstr>
      <vt:lpstr>Презентация PowerPoint</vt:lpstr>
      <vt:lpstr>10. Позитивные результаты работы с воспитанниками </vt:lpstr>
      <vt:lpstr>Презентация PowerPoint</vt:lpstr>
      <vt:lpstr>Презентация PowerPoint</vt:lpstr>
      <vt:lpstr>11. Качество взаимодействия с родителями </vt:lpstr>
      <vt:lpstr>Презентация PowerPoint</vt:lpstr>
      <vt:lpstr>Презентация PowerPoint</vt:lpstr>
      <vt:lpstr>12. Работа с детьми из социально-неблагополучных семей</vt:lpstr>
      <vt:lpstr>13. Участие педагога в профессиональных конкурсах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14. Награды и поощрения педагога в межаттестационный период   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LERA</dc:creator>
  <cp:lastModifiedBy>Пользователь Windows</cp:lastModifiedBy>
  <cp:revision>244</cp:revision>
  <dcterms:created xsi:type="dcterms:W3CDTF">2016-06-24T07:37:12Z</dcterms:created>
  <dcterms:modified xsi:type="dcterms:W3CDTF">2022-11-24T07:10:33Z</dcterms:modified>
</cp:coreProperties>
</file>