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59" r:id="rId2"/>
  </p:sldMasterIdLst>
  <p:sldIdLst>
    <p:sldId id="256" r:id="rId3"/>
    <p:sldId id="258" r:id="rId4"/>
    <p:sldId id="257" r:id="rId5"/>
    <p:sldId id="263" r:id="rId6"/>
    <p:sldId id="264" r:id="rId7"/>
    <p:sldId id="314" r:id="rId8"/>
    <p:sldId id="265" r:id="rId9"/>
    <p:sldId id="266" r:id="rId10"/>
    <p:sldId id="267" r:id="rId11"/>
    <p:sldId id="315" r:id="rId12"/>
    <p:sldId id="316" r:id="rId13"/>
    <p:sldId id="317" r:id="rId14"/>
    <p:sldId id="307" r:id="rId15"/>
    <p:sldId id="318" r:id="rId16"/>
    <p:sldId id="313" r:id="rId17"/>
    <p:sldId id="319" r:id="rId18"/>
    <p:sldId id="309" r:id="rId19"/>
    <p:sldId id="308" r:id="rId20"/>
    <p:sldId id="320" r:id="rId21"/>
    <p:sldId id="269" r:id="rId22"/>
    <p:sldId id="270" r:id="rId23"/>
    <p:sldId id="279" r:id="rId24"/>
    <p:sldId id="271" r:id="rId25"/>
    <p:sldId id="276" r:id="rId26"/>
    <p:sldId id="277" r:id="rId27"/>
    <p:sldId id="321" r:id="rId28"/>
    <p:sldId id="280" r:id="rId29"/>
    <p:sldId id="278" r:id="rId30"/>
    <p:sldId id="281" r:id="rId31"/>
    <p:sldId id="322" r:id="rId32"/>
    <p:sldId id="282" r:id="rId33"/>
    <p:sldId id="283" r:id="rId34"/>
    <p:sldId id="299" r:id="rId35"/>
    <p:sldId id="301" r:id="rId36"/>
    <p:sldId id="300" r:id="rId37"/>
    <p:sldId id="284" r:id="rId38"/>
    <p:sldId id="285" r:id="rId39"/>
    <p:sldId id="323" r:id="rId40"/>
    <p:sldId id="286" r:id="rId41"/>
    <p:sldId id="324" r:id="rId42"/>
    <p:sldId id="325" r:id="rId43"/>
    <p:sldId id="326" r:id="rId44"/>
    <p:sldId id="327" r:id="rId45"/>
    <p:sldId id="287" r:id="rId46"/>
    <p:sldId id="289" r:id="rId47"/>
    <p:sldId id="290" r:id="rId48"/>
    <p:sldId id="292" r:id="rId49"/>
    <p:sldId id="293" r:id="rId50"/>
    <p:sldId id="294" r:id="rId51"/>
    <p:sldId id="304" r:id="rId52"/>
    <p:sldId id="296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59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66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81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76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683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54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973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41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919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75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162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903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172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719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219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563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157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37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219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010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257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11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2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48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4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9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155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28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21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85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65398AF-D1FC-4D8C-AAD0-A44455D2282D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626BFC-F7C4-4303-A202-BEECA4C5B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60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597270" y="1204546"/>
            <a:ext cx="9144000" cy="738554"/>
          </a:xfrm>
        </p:spPr>
        <p:txBody>
          <a:bodyPr>
            <a:noAutofit/>
          </a:bodyPr>
          <a:lstStyle/>
          <a:p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1"/>
                </a:solidFill>
              </a:rPr>
              <a:t>Министерство образования </a:t>
            </a:r>
            <a:r>
              <a:rPr lang="ru-RU" sz="24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1"/>
                </a:solidFill>
              </a:rPr>
              <a:t>РМ</a:t>
            </a:r>
            <a:br>
              <a:rPr lang="ru-RU" sz="24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1"/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414954" y="1818725"/>
            <a:ext cx="9144000" cy="3955439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000" b="1" dirty="0" smtClean="0"/>
              <a:t>ПОРТФОЛИО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b="1" dirty="0"/>
              <a:t/>
            </a:r>
            <a:br>
              <a:rPr lang="ru-RU" b="1" dirty="0"/>
            </a:br>
            <a:r>
              <a:rPr lang="ru-RU" sz="3200" b="1" i="1" dirty="0" err="1"/>
              <a:t>Есиной</a:t>
            </a:r>
            <a:r>
              <a:rPr lang="ru-RU" sz="3200" b="1" i="1" dirty="0"/>
              <a:t> </a:t>
            </a:r>
            <a:r>
              <a:rPr lang="ru-RU" sz="3200" b="1" i="1" dirty="0" smtClean="0"/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b="1" i="1" dirty="0" smtClean="0"/>
              <a:t>Ирины  Алексеевны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ru-RU" dirty="0" smtClean="0"/>
              <a:t>учителя-логопеда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Муниципального </a:t>
            </a:r>
            <a:r>
              <a:rPr lang="ru-RU" dirty="0"/>
              <a:t>дошкольного образовательного учреждения</a:t>
            </a:r>
            <a:br>
              <a:rPr lang="ru-RU" dirty="0"/>
            </a:br>
            <a:r>
              <a:rPr lang="ru-RU" dirty="0"/>
              <a:t> «Детский сад №127 комбинированного вида» г. о. Саранск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8"/>
          <a:stretch/>
        </p:blipFill>
        <p:spPr>
          <a:xfrm>
            <a:off x="1166450" y="1484172"/>
            <a:ext cx="3203327" cy="30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1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2" y="714092"/>
            <a:ext cx="4653256" cy="5456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55" y="714092"/>
            <a:ext cx="4499860" cy="5364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763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7" y="682259"/>
            <a:ext cx="3772634" cy="5361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318" y="722067"/>
            <a:ext cx="3854525" cy="5321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500" y="720747"/>
            <a:ext cx="3812377" cy="5323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608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84" y="663800"/>
            <a:ext cx="3855632" cy="5490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987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9738" y="143529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ln w="11430">
                  <a:noFill/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Результаты </a:t>
            </a:r>
            <a:r>
              <a:rPr lang="ru-RU" sz="4000" b="1" dirty="0">
                <a:ln w="11430">
                  <a:noFill/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участия </a:t>
            </a:r>
          </a:p>
          <a:p>
            <a:pPr algn="ctr"/>
            <a:r>
              <a:rPr lang="ru-RU" sz="4000" b="1" dirty="0">
                <a:ln w="11430">
                  <a:noFill/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256791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4015" y="1652551"/>
            <a:ext cx="101111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/>
              <a:t>                  На </a:t>
            </a:r>
            <a:r>
              <a:rPr lang="ru-RU" sz="2400" b="1" i="1" dirty="0"/>
              <a:t>уровне образовательной организации: </a:t>
            </a:r>
            <a:r>
              <a:rPr lang="ru-RU" sz="2400" b="1" i="1" dirty="0" smtClean="0"/>
              <a:t>2</a:t>
            </a:r>
          </a:p>
          <a:p>
            <a:pPr lvl="0"/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 smtClean="0"/>
              <a:t> </a:t>
            </a:r>
            <a:r>
              <a:rPr lang="ru-RU" sz="2000" b="1" dirty="0" smtClean="0"/>
              <a:t>1. </a:t>
            </a:r>
            <a:r>
              <a:rPr lang="ru-RU" dirty="0" smtClean="0"/>
              <a:t>Развитие </a:t>
            </a:r>
            <a:r>
              <a:rPr lang="ru-RU" dirty="0"/>
              <a:t>выразительной устной речи у дошкольников с речевыми нарушениями. </a:t>
            </a:r>
          </a:p>
          <a:p>
            <a:pPr lvl="0"/>
            <a:r>
              <a:rPr lang="ru-RU" dirty="0" smtClean="0"/>
              <a:t>2. Выявление </a:t>
            </a:r>
            <a:r>
              <a:rPr lang="ru-RU" dirty="0"/>
              <a:t>и предупреждение предпосылок </a:t>
            </a:r>
            <a:r>
              <a:rPr lang="ru-RU" dirty="0" err="1"/>
              <a:t>дисграфии</a:t>
            </a:r>
            <a:r>
              <a:rPr lang="ru-RU" dirty="0"/>
              <a:t> у детей дошкольного возраста с речевыми нарушениями.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                                             </a:t>
            </a:r>
            <a:r>
              <a:rPr lang="ru-RU" sz="2400" b="1" i="1" dirty="0"/>
              <a:t>Муниципальный уровень: 1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dirty="0" smtClean="0"/>
              <a:t>Инновационная </a:t>
            </a:r>
            <a:r>
              <a:rPr lang="ru-RU" dirty="0"/>
              <a:t>деятельность МДОУ «Детский сад №127 комбинированного вида</a:t>
            </a:r>
            <a:r>
              <a:rPr lang="ru-RU" dirty="0" smtClean="0"/>
              <a:t>»: тема</a:t>
            </a:r>
            <a:r>
              <a:rPr lang="ru-RU" dirty="0"/>
              <a:t>: </a:t>
            </a:r>
            <a:endParaRPr lang="ru-RU" dirty="0" smtClean="0"/>
          </a:p>
          <a:p>
            <a:pPr lvl="0"/>
            <a:r>
              <a:rPr lang="ru-RU" dirty="0" smtClean="0"/>
              <a:t>1. </a:t>
            </a:r>
            <a:r>
              <a:rPr lang="ru-RU" dirty="0" smtClean="0"/>
              <a:t>«Построение </a:t>
            </a:r>
            <a:r>
              <a:rPr lang="ru-RU" dirty="0"/>
              <a:t>модели формирования личности дошкольниками средствами народного искусства</a:t>
            </a:r>
            <a:r>
              <a:rPr lang="ru-RU" dirty="0" smtClean="0"/>
              <a:t>».</a:t>
            </a:r>
          </a:p>
          <a:p>
            <a:pPr lvl="0"/>
            <a:r>
              <a:rPr lang="ru-RU" dirty="0"/>
              <a:t> </a:t>
            </a:r>
            <a:r>
              <a:rPr lang="ru-RU" dirty="0" smtClean="0"/>
              <a:t>2. «Формирование этнокультурной компетентности детей дошкольного возраста в современных условиях».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410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Заведующая\Рабочий стол\А- 14\Изображение 006.jpg"/>
          <p:cNvPicPr>
            <a:picLocks noChangeAspect="1" noChangeArrowheads="1"/>
          </p:cNvPicPr>
          <p:nvPr/>
        </p:nvPicPr>
        <p:blipFill>
          <a:blip r:embed="rId2" cstate="print"/>
          <a:srcRect b="341"/>
          <a:stretch>
            <a:fillRect/>
          </a:stretch>
        </p:blipFill>
        <p:spPr bwMode="auto">
          <a:xfrm>
            <a:off x="790113" y="763481"/>
            <a:ext cx="2947387" cy="453080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" name="Picture 4" descr="C:\Documents and Settings\Заведующая\Рабочий стол\А- 14\Изображение 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5569" y="1438181"/>
            <a:ext cx="3000652" cy="4394447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26" name="Picture 2" descr="C:\Users\stvospital\Pictures\сканер\2019-11-07 1\1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499" y="763481"/>
            <a:ext cx="3045039" cy="451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795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59" y="959994"/>
            <a:ext cx="3860879" cy="5045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r="4920" b="14305"/>
          <a:stretch/>
        </p:blipFill>
        <p:spPr>
          <a:xfrm>
            <a:off x="6233745" y="782653"/>
            <a:ext cx="4220267" cy="5399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4151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22" y="706182"/>
            <a:ext cx="3793302" cy="5384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80" y="706182"/>
            <a:ext cx="3842258" cy="5442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146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6207" y="1048436"/>
            <a:ext cx="84259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1430">
                  <a:noFill/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Участие детей в: заочных олимпиадах, открытых конкурсах, конференциях, выставках, турнирах, соревнованиях</a:t>
            </a:r>
          </a:p>
          <a:p>
            <a:pPr algn="ctr"/>
            <a:endParaRPr lang="ru-RU" sz="40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Портал сети Интернет)</a:t>
            </a:r>
          </a:p>
          <a:p>
            <a:pPr algn="ctr"/>
            <a:endParaRPr lang="ru-RU" sz="4000" b="1" dirty="0">
              <a:ln w="11430">
                <a:noFill/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549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82" y="1015344"/>
            <a:ext cx="3451301" cy="48791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82" y="1015344"/>
            <a:ext cx="3433719" cy="4854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4" y="1015344"/>
            <a:ext cx="3306950" cy="47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63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8846" y="1055077"/>
            <a:ext cx="95396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cs typeface="Times New Roman" pitchFamily="18" charset="0"/>
              </a:rPr>
              <a:t>Дата  рождения: </a:t>
            </a:r>
            <a:r>
              <a:rPr lang="ru-RU" sz="2400" dirty="0">
                <a:cs typeface="Times New Roman" pitchFamily="18" charset="0"/>
              </a:rPr>
              <a:t>05.03.1974 г.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cs typeface="Times New Roman" pitchFamily="18" charset="0"/>
              </a:rPr>
              <a:t>Профессиональное образование: </a:t>
            </a:r>
            <a:r>
              <a:rPr lang="ru-RU" sz="2400" dirty="0">
                <a:cs typeface="Times New Roman" pitchFamily="18" charset="0"/>
              </a:rPr>
              <a:t>высшее, МГПИ им. М. Е</a:t>
            </a:r>
            <a:r>
              <a:rPr lang="en-US" sz="2400" dirty="0">
                <a:cs typeface="Times New Roman" pitchFamily="18" charset="0"/>
              </a:rPr>
              <a:t>.</a:t>
            </a:r>
            <a:r>
              <a:rPr lang="ru-RU" sz="2400" dirty="0">
                <a:cs typeface="Times New Roman" pitchFamily="18" charset="0"/>
              </a:rPr>
              <a:t> </a:t>
            </a:r>
            <a:r>
              <a:rPr lang="ru-RU" sz="2400" dirty="0" err="1">
                <a:cs typeface="Times New Roman" pitchFamily="18" charset="0"/>
              </a:rPr>
              <a:t>Евсевьева</a:t>
            </a:r>
            <a:r>
              <a:rPr lang="ru-RU" sz="2400" dirty="0">
                <a:cs typeface="Times New Roman" pitchFamily="18" charset="0"/>
              </a:rPr>
              <a:t>, факультет коррекционной педагогики 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cs typeface="Times New Roman" pitchFamily="18" charset="0"/>
              </a:rPr>
              <a:t>Специальность: </a:t>
            </a:r>
            <a:r>
              <a:rPr lang="ru-RU" sz="2400" dirty="0">
                <a:cs typeface="Times New Roman" pitchFamily="18" charset="0"/>
              </a:rPr>
              <a:t>«Олигофренопедагогика» с дополнительной специальностью «Логопедия»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cs typeface="Times New Roman" pitchFamily="18" charset="0"/>
              </a:rPr>
              <a:t>Квалификация: </a:t>
            </a:r>
            <a:r>
              <a:rPr lang="ru-RU" sz="2400" dirty="0">
                <a:cs typeface="Times New Roman" pitchFamily="18" charset="0"/>
              </a:rPr>
              <a:t>«</a:t>
            </a:r>
            <a:r>
              <a:rPr lang="ru-RU" sz="2400" dirty="0" err="1">
                <a:cs typeface="Times New Roman" pitchFamily="18" charset="0"/>
              </a:rPr>
              <a:t>Олигофренопедагог</a:t>
            </a:r>
            <a:r>
              <a:rPr lang="ru-RU" sz="2400" dirty="0">
                <a:cs typeface="Times New Roman" pitchFamily="18" charset="0"/>
              </a:rPr>
              <a:t>,  учитель-логопед»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cs typeface="Times New Roman" pitchFamily="18" charset="0"/>
              </a:rPr>
              <a:t>Диплом: </a:t>
            </a:r>
            <a:r>
              <a:rPr lang="ru-RU" sz="2400" dirty="0" smtClean="0">
                <a:cs typeface="Times New Roman" pitchFamily="18" charset="0"/>
              </a:rPr>
              <a:t>БВС 0603796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 smtClean="0">
                <a:cs typeface="Times New Roman" pitchFamily="18" charset="0"/>
              </a:rPr>
              <a:t>Дата </a:t>
            </a:r>
            <a:r>
              <a:rPr lang="ru-RU" sz="2400" b="1" dirty="0">
                <a:cs typeface="Times New Roman" pitchFamily="18" charset="0"/>
              </a:rPr>
              <a:t>выдачи: </a:t>
            </a:r>
            <a:r>
              <a:rPr lang="ru-RU" sz="2400" dirty="0" smtClean="0">
                <a:cs typeface="Times New Roman" pitchFamily="18" charset="0"/>
              </a:rPr>
              <a:t>30.06.1999г</a:t>
            </a:r>
            <a:r>
              <a:rPr lang="ru-RU" sz="2400" dirty="0">
                <a:cs typeface="Times New Roman" pitchFamily="18" charset="0"/>
              </a:rPr>
              <a:t>.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cs typeface="Times New Roman" pitchFamily="18" charset="0"/>
              </a:rPr>
              <a:t>Общий трудовой стаж: </a:t>
            </a:r>
            <a:r>
              <a:rPr lang="ru-RU" sz="2400" dirty="0" smtClean="0">
                <a:cs typeface="Times New Roman" pitchFamily="18" charset="0"/>
              </a:rPr>
              <a:t>19лет</a:t>
            </a:r>
            <a:endParaRPr lang="ru-RU" sz="2400" dirty="0">
              <a:cs typeface="Times New Roman" pitchFamily="18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2400" dirty="0" smtClean="0">
                <a:cs typeface="Times New Roman" pitchFamily="18" charset="0"/>
              </a:rPr>
              <a:t>14</a:t>
            </a:r>
            <a:r>
              <a:rPr lang="ru-RU" sz="2400" b="1" dirty="0" smtClean="0">
                <a:cs typeface="Times New Roman" pitchFamily="18" charset="0"/>
              </a:rPr>
              <a:t> </a:t>
            </a:r>
            <a:r>
              <a:rPr lang="ru-RU" sz="2400" dirty="0" smtClean="0">
                <a:cs typeface="Times New Roman" pitchFamily="18" charset="0"/>
              </a:rPr>
              <a:t>лет</a:t>
            </a:r>
            <a:endParaRPr lang="ru-RU" sz="2400" dirty="0">
              <a:cs typeface="Times New Roman" pitchFamily="18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cs typeface="Times New Roman" pitchFamily="18" charset="0"/>
              </a:rPr>
              <a:t>Наличие квалификационной категории: </a:t>
            </a:r>
            <a:r>
              <a:rPr lang="ru-RU" sz="2400" dirty="0">
                <a:cs typeface="Times New Roman" pitchFamily="18" charset="0"/>
              </a:rPr>
              <a:t>высшая квалификационная категория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cs typeface="Times New Roman" pitchFamily="18" charset="0"/>
              </a:rPr>
              <a:t>Дата последней  аттестации: </a:t>
            </a:r>
            <a:r>
              <a:rPr lang="ru-RU" sz="2400" dirty="0">
                <a:cs typeface="Times New Roman" pitchFamily="18" charset="0"/>
              </a:rPr>
              <a:t>30.12.14 г.</a:t>
            </a:r>
            <a:r>
              <a:rPr lang="ru-RU" sz="2400" b="1" dirty="0"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236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8983" y="2154088"/>
            <a:ext cx="5226110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Наличие  публикаций</a:t>
            </a:r>
            <a:endParaRPr lang="ru-RU" sz="4000" dirty="0"/>
          </a:p>
          <a:p>
            <a:pPr algn="ctr"/>
            <a:endParaRPr lang="ru-RU" sz="28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(Портал сети Интернет)</a:t>
            </a:r>
            <a:endParaRPr lang="ru-RU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4122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461" y="443530"/>
            <a:ext cx="10234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87" y="844062"/>
            <a:ext cx="3663482" cy="5176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88" y="766695"/>
            <a:ext cx="3663175" cy="5178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2759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6497" t="27442" r="47897" b="24186"/>
          <a:stretch>
            <a:fillRect/>
          </a:stretch>
        </p:blipFill>
        <p:spPr bwMode="auto">
          <a:xfrm>
            <a:off x="404446" y="836748"/>
            <a:ext cx="3640016" cy="493084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t="27907" r="74013" b="24651"/>
          <a:stretch>
            <a:fillRect/>
          </a:stretch>
        </p:blipFill>
        <p:spPr bwMode="auto">
          <a:xfrm>
            <a:off x="4279626" y="836748"/>
            <a:ext cx="3556547" cy="4951236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6846" y="836748"/>
            <a:ext cx="3611316" cy="4954221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1478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42" y="1109215"/>
            <a:ext cx="3380962" cy="4779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22" y="1062828"/>
            <a:ext cx="3446585" cy="487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217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1532013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Наличие </a:t>
            </a:r>
            <a:endParaRPr lang="ru-RU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авторских программ, методических пособий, </a:t>
            </a:r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методических рекомендаций </a:t>
            </a:r>
            <a:endParaRPr lang="ru-RU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1604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4885" y="1395553"/>
            <a:ext cx="982100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                        Муниципальный уровень: 2</a:t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dirty="0"/>
              <a:t>* Дополнительная общеобразовательная программа (Дополнительная общеразвивающая программа </a:t>
            </a:r>
            <a:r>
              <a:rPr lang="ru-RU" sz="2800" b="1" dirty="0" smtClean="0"/>
              <a:t>«</a:t>
            </a:r>
            <a:r>
              <a:rPr lang="ru-RU" sz="2800" b="1" dirty="0" err="1" smtClean="0"/>
              <a:t>Речецветик</a:t>
            </a:r>
            <a:r>
              <a:rPr lang="ru-RU" sz="2800" b="1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>
                <a:solidFill>
                  <a:srgbClr val="FF0000"/>
                </a:solidFill>
              </a:rPr>
              <a:t>* </a:t>
            </a:r>
            <a:r>
              <a:rPr lang="ru-RU" sz="2800" b="1" dirty="0"/>
              <a:t>Методическое пособие </a:t>
            </a:r>
            <a:r>
              <a:rPr lang="ru-RU" sz="2800" b="1" dirty="0" smtClean="0"/>
              <a:t>«Развитие </a:t>
            </a:r>
            <a:r>
              <a:rPr lang="ru-RU" sz="2800" b="1" dirty="0"/>
              <a:t>мелкой моторики рук с использованием нестандартного </a:t>
            </a:r>
            <a:r>
              <a:rPr lang="ru-RU" sz="2800" b="1" dirty="0" smtClean="0"/>
              <a:t>оборудования»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b="1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337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13" y="639065"/>
            <a:ext cx="3822133" cy="5419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68" y="809885"/>
            <a:ext cx="3890039" cy="5442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194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30" y="698330"/>
            <a:ext cx="3798278" cy="5372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80" y="732027"/>
            <a:ext cx="3942382" cy="53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3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Pictures\img0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21" y="738554"/>
            <a:ext cx="4432912" cy="535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Pictures\img0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48" y="989428"/>
            <a:ext cx="4941276" cy="51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946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15981" y="1112870"/>
            <a:ext cx="65654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Выступления </a:t>
            </a:r>
            <a:endParaRPr lang="ru-RU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на заседаниях </a:t>
            </a:r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методических советов, научно-практических </a:t>
            </a:r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конференциях, педагогических чтениях, семинарах, секциях, </a:t>
            </a:r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форумах, радиопередачах (очно)</a:t>
            </a:r>
            <a:endParaRPr lang="ru-RU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537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60124" y="1608993"/>
            <a:ext cx="502040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Представление </a:t>
            </a:r>
            <a:b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педагогического опыта работы</a:t>
            </a:r>
            <a:b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сайте МДОУ «Детский сад №127 комбинированного вида»</a:t>
            </a:r>
            <a:b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адрес: </a:t>
            </a:r>
            <a:r>
              <a:rPr lang="en-US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http://ds127sar.schoolrm.ru/sveden/employees/11274/195966/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r="23398"/>
          <a:stretch/>
        </p:blipFill>
        <p:spPr bwMode="auto">
          <a:xfrm>
            <a:off x="1036759" y="1608993"/>
            <a:ext cx="4895850" cy="3595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5931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06" y="778259"/>
            <a:ext cx="3622872" cy="5344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18685" y="819199"/>
            <a:ext cx="3827638" cy="526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75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6455" y="428536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1" i="1" dirty="0" smtClean="0"/>
              <a:t>Международный </a:t>
            </a:r>
            <a:r>
              <a:rPr lang="ru-RU" sz="2800" b="1" i="1" dirty="0"/>
              <a:t>уровень: </a:t>
            </a:r>
            <a:r>
              <a:rPr lang="ru-RU" sz="2800" b="1" i="1" dirty="0" smtClean="0"/>
              <a:t>2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64" y="1118855"/>
            <a:ext cx="3279044" cy="4555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61" y="1118855"/>
            <a:ext cx="3280967" cy="4650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44" y="1259532"/>
            <a:ext cx="3354234" cy="4704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9319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68" y="1453493"/>
            <a:ext cx="3317324" cy="4665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6" y="1453493"/>
            <a:ext cx="3367903" cy="45047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47039" y="57413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/>
              <a:t>Российский уровень: </a:t>
            </a:r>
            <a:r>
              <a:rPr lang="ru-RU" sz="2800" b="1" i="1" dirty="0" smtClean="0"/>
              <a:t>3</a:t>
            </a:r>
            <a:endParaRPr lang="ru-RU" sz="28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84" y="1488402"/>
            <a:ext cx="3217366" cy="459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49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26169" y="60882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/>
              <a:t>Республиканский уровень : </a:t>
            </a:r>
            <a:r>
              <a:rPr lang="ru-RU" sz="2800" b="1" i="1" dirty="0" smtClean="0"/>
              <a:t>3</a:t>
            </a:r>
            <a:endParaRPr lang="ru-RU" sz="28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4833" y="835267"/>
            <a:ext cx="3617180" cy="4967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45" y="1223550"/>
            <a:ext cx="3273561" cy="4631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8422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10" y="885937"/>
            <a:ext cx="3562976" cy="4917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71" y="906181"/>
            <a:ext cx="3408471" cy="4897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927" y="1033882"/>
            <a:ext cx="3584004" cy="4856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102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4270" y="650603"/>
            <a:ext cx="6784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/>
              <a:t>Городской </a:t>
            </a:r>
            <a:r>
              <a:rPr lang="ru-RU" sz="2800" b="1" i="1" dirty="0" smtClean="0"/>
              <a:t> (Муниципальный) уровень</a:t>
            </a:r>
            <a:r>
              <a:rPr lang="ru-RU" sz="2800" b="1" i="1" dirty="0"/>
              <a:t>: 1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665" y="1381079"/>
            <a:ext cx="3444596" cy="4417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551" y="1469002"/>
            <a:ext cx="3618965" cy="4539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549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4569" y="150563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Проведение </a:t>
            </a:r>
            <a:b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открытых 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занятий, мастер-классов</a:t>
            </a:r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мероприятий (очно)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04613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7592" y="1896851"/>
            <a:ext cx="89241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/>
              <a:t> </a:t>
            </a:r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ru-RU" sz="3200" b="1" i="1" dirty="0"/>
              <a:t>Муниципальный уровень: </a:t>
            </a:r>
            <a:r>
              <a:rPr lang="ru-RU" sz="3200" b="1" i="1" dirty="0" smtClean="0"/>
              <a:t>6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15028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1176">
            <a:off x="1402579" y="719438"/>
            <a:ext cx="3811257" cy="540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8109" y="1189410"/>
            <a:ext cx="4759400" cy="44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88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575" y="699456"/>
            <a:ext cx="4151948" cy="5497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5149" y="810389"/>
            <a:ext cx="3920136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44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0347" y="1529751"/>
            <a:ext cx="85285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Соответствие </a:t>
            </a:r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данных </a:t>
            </a:r>
            <a:b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первичного </a:t>
            </a:r>
            <a:r>
              <a:rPr lang="ru-RU" sz="3600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</a:t>
            </a:r>
            <a:r>
              <a:rPr lang="ru-RU" sz="3600" b="1" dirty="0">
                <a:ln w="11430">
                  <a:solidFill>
                    <a:srgbClr val="210E94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следован</a:t>
            </a:r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ия </a:t>
            </a:r>
            <a:b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диагноза </a:t>
            </a:r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перспективному </a:t>
            </a:r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плану индивидуальной или групповой коррекции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39843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2732" y="2286000"/>
            <a:ext cx="60228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Экспертная деятельность</a:t>
            </a:r>
          </a:p>
          <a:p>
            <a:pPr algn="ctr"/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20425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483" y="726195"/>
            <a:ext cx="6438548" cy="4871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636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1423" y="2180465"/>
            <a:ext cx="43428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Наставничество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85582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57" y="756139"/>
            <a:ext cx="3976880" cy="5460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9456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1236" y="1841066"/>
            <a:ext cx="73835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Общественно-педагогическая </a:t>
            </a:r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активность педагога: </a:t>
            </a:r>
            <a:b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участие в </a:t>
            </a:r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работе педагогических сообществ, комиссиях, в </a:t>
            </a:r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жюри </a:t>
            </a:r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конкурсов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47843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2" y="695898"/>
            <a:ext cx="3827984" cy="5414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72893" y="940776"/>
            <a:ext cx="4274074" cy="5081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31082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860" y="1364958"/>
            <a:ext cx="74939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Участие 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педагога </a:t>
            </a:r>
          </a:p>
          <a:p>
            <a:pPr algn="ctr"/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в профессиональных </a:t>
            </a:r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конкурсах</a:t>
            </a:r>
          </a:p>
          <a:p>
            <a:pPr algn="ctr"/>
            <a:endParaRPr lang="ru-RU" sz="40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(Портал сети Интернет)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41751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43" y="720774"/>
            <a:ext cx="3810404" cy="53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116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6453" y="241124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Награды 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и </a:t>
            </a:r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поощрения</a:t>
            </a:r>
            <a:endParaRPr lang="ru-RU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0599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9839" y="2193612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 smtClean="0"/>
              <a:t>Портал сети Интернет: 1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i="1" dirty="0"/>
              <a:t>Муниципальный уровень: 1 </a:t>
            </a:r>
            <a:br>
              <a:rPr lang="ru-RU" sz="3200" b="1" i="1" dirty="0"/>
            </a:br>
            <a:r>
              <a:rPr lang="ru-RU" sz="3200" b="1" i="1" dirty="0"/>
              <a:t>Республиканский уровень: 2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20592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78" y="714626"/>
            <a:ext cx="3692768" cy="5216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33" y="797339"/>
            <a:ext cx="3655722" cy="527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5083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26" y="821292"/>
            <a:ext cx="3900472" cy="52621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60" y="821292"/>
            <a:ext cx="3882240" cy="52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0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37" y="813333"/>
            <a:ext cx="3708585" cy="5256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06" y="813333"/>
            <a:ext cx="3752050" cy="516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91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78" y="702750"/>
            <a:ext cx="3669468" cy="5372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85" y="836164"/>
            <a:ext cx="5030738" cy="4736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1795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2347" y="1613320"/>
            <a:ext cx="71598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Динамика 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продвижения </a:t>
            </a:r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обучающихся  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соответствии </a:t>
            </a:r>
            <a:b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перспективным планом коррекционной работы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0591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777" y="662190"/>
            <a:ext cx="3879961" cy="5633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4227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2006" y="1936457"/>
            <a:ext cx="69312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Взаимодействие </a:t>
            </a:r>
            <a:b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родителями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9180576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362</TotalTime>
  <Words>212</Words>
  <Application>Microsoft Office PowerPoint</Application>
  <PresentationFormat>Произвольный</PresentationFormat>
  <Paragraphs>56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HDOfficeLightV0</vt:lpstr>
      <vt:lpstr>Натуральные материалы</vt:lpstr>
      <vt:lpstr>Министерство образования РМ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ПОРТФОЛИО  Есиной Ирины Алексеевны учителя-логопеда  муниципального дошкольного образовательного учреждения  «Детский сад №127 комбинированного вида» г. о. Саранск</dc:title>
  <dc:creator>Пользователь</dc:creator>
  <cp:lastModifiedBy>stvospital</cp:lastModifiedBy>
  <cp:revision>46</cp:revision>
  <dcterms:created xsi:type="dcterms:W3CDTF">2019-08-21T10:27:46Z</dcterms:created>
  <dcterms:modified xsi:type="dcterms:W3CDTF">2019-11-09T16:12:30Z</dcterms:modified>
</cp:coreProperties>
</file>