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272" r:id="rId3"/>
    <p:sldId id="258" r:id="rId4"/>
    <p:sldId id="267" r:id="rId5"/>
    <p:sldId id="264" r:id="rId6"/>
    <p:sldId id="31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309" r:id="rId21"/>
    <p:sldId id="289" r:id="rId22"/>
    <p:sldId id="291" r:id="rId23"/>
    <p:sldId id="310" r:id="rId24"/>
    <p:sldId id="317" r:id="rId25"/>
    <p:sldId id="311" r:id="rId26"/>
    <p:sldId id="312" r:id="rId27"/>
    <p:sldId id="316" r:id="rId28"/>
    <p:sldId id="292" r:id="rId29"/>
    <p:sldId id="294" r:id="rId30"/>
    <p:sldId id="296" r:id="rId31"/>
    <p:sldId id="297" r:id="rId32"/>
    <p:sldId id="298" r:id="rId33"/>
    <p:sldId id="300" r:id="rId34"/>
    <p:sldId id="301" r:id="rId35"/>
    <p:sldId id="302" r:id="rId36"/>
    <p:sldId id="303" r:id="rId37"/>
    <p:sldId id="304" r:id="rId38"/>
    <p:sldId id="313" r:id="rId39"/>
    <p:sldId id="305" r:id="rId40"/>
    <p:sldId id="306" r:id="rId41"/>
    <p:sldId id="307" r:id="rId42"/>
    <p:sldId id="308" r:id="rId43"/>
    <p:sldId id="314" r:id="rId44"/>
  </p:sldIdLst>
  <p:sldSz cx="12188825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01" autoAdjust="0"/>
  </p:normalViewPr>
  <p:slideViewPr>
    <p:cSldViewPr>
      <p:cViewPr varScale="1">
        <p:scale>
          <a:sx n="77" d="100"/>
          <a:sy n="77" d="100"/>
        </p:scale>
        <p:origin x="-438" y="-9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9D141B-F02C-45CB-9974-2C2A40BD73F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Щелкните, чтобы изменить стили текста образца слайда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B5A05F-53E9-4FEB-8D5D-0CA610B2349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506226-561C-4F97-B56E-FE226A92D0B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0BB7EC00-C9D5-4BF3-92AA-D388F055D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E15E0D70-5702-4CFA-963F-3F5FEC64E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F95EC55D-C5F9-488C-A6FA-B62CE1C50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27F3657E-F29D-402B-BEC1-41600D6FD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>
            <a:normAutofit/>
          </a:bodyPr>
          <a:lstStyle>
            <a:lvl1pPr algn="l" rtl="0">
              <a:defRPr sz="4800" b="0" i="0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D9A7F92B-EF64-4F34-A966-05EA2C5D9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6D70F2B9-B6E9-4991-80C8-B4807F327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86C8AE11-C727-44AB-829B-F6826391C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A4269A4A-27BA-4E08-B6E5-9F66B1E7C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2C3A7452-2773-4E20-A2D9-3360FCB8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>
            <a:normAutofit/>
          </a:bodyPr>
          <a:lstStyle>
            <a:lvl1pPr algn="l" rtl="0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E36504BA-B74C-4BB1-A6D2-2AC6A2C13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>
            <a:noAutofit/>
          </a:bodyPr>
          <a:lstStyle>
            <a:lvl1pPr algn="l" rtl="0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3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 bwMode="auto">
          <a:xfrm>
            <a:off x="1293813" y="3810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Стиль образца заголовка</a:t>
            </a:r>
          </a:p>
        </p:txBody>
      </p:sp>
      <p:sp>
        <p:nvSpPr>
          <p:cNvPr id="32772" name="Замещающий текст 2"/>
          <p:cNvSpPr>
            <a:spLocks noGrp="1"/>
          </p:cNvSpPr>
          <p:nvPr>
            <p:ph type="body" idx="1"/>
          </p:nvPr>
        </p:nvSpPr>
        <p:spPr bwMode="auto">
          <a:xfrm>
            <a:off x="1293813" y="1676400"/>
            <a:ext cx="960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588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8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21D494-E97E-4F5E-9AA5-E7E41CF06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9pPr>
    </p:titleStyle>
    <p:bodyStyle>
      <a:lvl1pPr marL="223838" indent="-228600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62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50925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Word22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33.doc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atsh.schoolrm.ru/sveden/employees/43024/377240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44.doc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____Microsoft_Word55.doc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1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1414463" y="-892175"/>
            <a:ext cx="9001125" cy="3313113"/>
          </a:xfrm>
        </p:spPr>
        <p:txBody>
          <a:bodyPr/>
          <a:lstStyle/>
          <a:p>
            <a:pPr algn="ctr" eaLnBrk="1" hangingPunct="1"/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    МОРДОВИЯ </a:t>
            </a:r>
            <a:b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2060575"/>
            <a:ext cx="7129463" cy="3168650"/>
          </a:xfrm>
        </p:spPr>
        <p:txBody>
          <a:bodyPr>
            <a:normAutofit lnSpcReduction="10000"/>
          </a:bodyPr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ПОРТФОЛИО </a:t>
            </a:r>
          </a:p>
          <a:p>
            <a:pPr eaLnBrk="1" hangingPunct="1">
              <a:spcBef>
                <a:spcPct val="0"/>
              </a:spcBef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КУЗНЕЦОВОЙ АННЫ АЛЕКСАНДРОВНЫ</a:t>
            </a:r>
          </a:p>
          <a:p>
            <a:pPr eaLnBrk="1" hangingPunct="1">
              <a:spcBef>
                <a:spcPct val="0"/>
              </a:spcBef>
              <a:defRPr/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воспитателя Муниципального автономного дошкольного образовательного учреждения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Атяшевского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Атяшевский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детский сад комбинированного вида №1»</a:t>
            </a:r>
          </a:p>
          <a:p>
            <a:pPr eaLnBrk="1" hangingPunct="1">
              <a:spcBef>
                <a:spcPct val="0"/>
              </a:spcBef>
              <a:defRPr/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4600" y="2565400"/>
            <a:ext cx="28797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10088" y="1557338"/>
            <a:ext cx="3810000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6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4941888" y="4191000"/>
            <a:ext cx="2828925" cy="1524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5" y="188913"/>
            <a:ext cx="48545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773238" y="1268413"/>
            <a:ext cx="7921625" cy="230505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7770813" y="6858000"/>
            <a:ext cx="3810000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5888"/>
            <a:ext cx="48958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0675" y="115888"/>
            <a:ext cx="49815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 flipH="1">
            <a:off x="4510088" y="1676400"/>
            <a:ext cx="2447925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0588" y="260350"/>
            <a:ext cx="50895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7770813" y="1676400"/>
            <a:ext cx="3810000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2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237" b="7237"/>
          <a:stretch>
            <a:fillRect/>
          </a:stretch>
        </p:blipFill>
        <p:spPr>
          <a:xfrm>
            <a:off x="838200" y="115888"/>
            <a:ext cx="4679950" cy="6626225"/>
          </a:xfrm>
        </p:spPr>
      </p:pic>
      <p:sp>
        <p:nvSpPr>
          <p:cNvPr id="30723" name="Текст 3"/>
          <p:cNvSpPr>
            <a:spLocks noGrp="1"/>
          </p:cNvSpPr>
          <p:nvPr>
            <p:ph type="body" sz="half" idx="2"/>
          </p:nvPr>
        </p:nvSpPr>
        <p:spPr>
          <a:xfrm>
            <a:off x="7770813" y="4191000"/>
            <a:ext cx="3810000" cy="1524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5138" y="115888"/>
            <a:ext cx="4824412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Заголовок 1"/>
          <p:cNvSpPr>
            <a:spLocks noGrp="1"/>
          </p:cNvSpPr>
          <p:nvPr>
            <p:ph type="title"/>
          </p:nvPr>
        </p:nvSpPr>
        <p:spPr>
          <a:xfrm>
            <a:off x="7770813" y="1676400"/>
            <a:ext cx="3810000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5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237" b="7237"/>
          <a:stretch>
            <a:fillRect/>
          </a:stretch>
        </p:blipFill>
        <p:spPr>
          <a:xfrm>
            <a:off x="838200" y="115888"/>
            <a:ext cx="5256213" cy="6626225"/>
          </a:xfrm>
        </p:spPr>
      </p:pic>
      <p:sp>
        <p:nvSpPr>
          <p:cNvPr id="1156" name="Текст 3"/>
          <p:cNvSpPr>
            <a:spLocks noGrp="1"/>
          </p:cNvSpPr>
          <p:nvPr>
            <p:ph type="body" sz="half" idx="2"/>
          </p:nvPr>
        </p:nvSpPr>
        <p:spPr>
          <a:xfrm>
            <a:off x="7770813" y="4191000"/>
            <a:ext cx="3810000" cy="1524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153" name="Object 129"/>
          <p:cNvGraphicFramePr>
            <a:graphicFrameLocks noChangeAspect="1"/>
          </p:cNvGraphicFramePr>
          <p:nvPr/>
        </p:nvGraphicFramePr>
        <p:xfrm>
          <a:off x="6815138" y="115888"/>
          <a:ext cx="4895850" cy="6626225"/>
        </p:xfrm>
        <a:graphic>
          <a:graphicData uri="http://schemas.openxmlformats.org/presentationml/2006/ole">
            <p:oleObj spid="_x0000_s1153" name="Документ" r:id="rId4" imgW="7560924" imgH="10602381" progId="">
              <p:embed/>
            </p:oleObj>
          </a:graphicData>
        </a:graphic>
      </p:graphicFrame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7770813" y="1676400"/>
            <a:ext cx="3810000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4" name="Текст 3"/>
          <p:cNvSpPr>
            <a:spLocks noGrp="1"/>
          </p:cNvSpPr>
          <p:nvPr>
            <p:ph type="body" sz="half" idx="2"/>
          </p:nvPr>
        </p:nvSpPr>
        <p:spPr>
          <a:xfrm>
            <a:off x="7770813" y="4191000"/>
            <a:ext cx="3810000" cy="1524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5113" y="115888"/>
            <a:ext cx="4981575" cy="659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6"/>
          <p:cNvPicPr>
            <a:picLocks noChangeAspect="1"/>
          </p:cNvPicPr>
          <p:nvPr/>
        </p:nvPicPr>
        <p:blipFill>
          <a:blip r:embed="rId3"/>
          <a:srcRect t="22266" b="22266"/>
          <a:stretch>
            <a:fillRect/>
          </a:stretch>
        </p:blipFill>
        <p:spPr bwMode="auto">
          <a:xfrm>
            <a:off x="1711325" y="2852738"/>
            <a:ext cx="381635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9566" b="9566"/>
          <a:stretch>
            <a:fillRect/>
          </a:stretch>
        </p:blipFill>
        <p:spPr>
          <a:xfrm>
            <a:off x="1711325" y="115888"/>
            <a:ext cx="3816350" cy="3998912"/>
          </a:xfr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7770813" y="1676400"/>
            <a:ext cx="3810000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063" b="8063"/>
          <a:stretch>
            <a:fillRect/>
          </a:stretch>
        </p:blipFill>
        <p:spPr>
          <a:xfrm>
            <a:off x="6108700" y="115888"/>
            <a:ext cx="5472113" cy="65532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7770813" y="5715000"/>
            <a:ext cx="3810000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482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5888"/>
            <a:ext cx="50403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2854325" y="2420938"/>
            <a:ext cx="6911975" cy="12954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педчтениях, семинарах, форумах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3" y="7029450"/>
            <a:ext cx="3810000" cy="144463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2025" y="188913"/>
            <a:ext cx="49466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13"/>
          <p:cNvSpPr>
            <a:spLocks noGrp="1"/>
          </p:cNvSpPr>
          <p:nvPr>
            <p:ph idx="1"/>
          </p:nvPr>
        </p:nvSpPr>
        <p:spPr>
          <a:xfrm>
            <a:off x="1293813" y="1700213"/>
            <a:ext cx="9601200" cy="4495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mtClean="0"/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81075"/>
            <a:ext cx="9985375" cy="770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17августа 1987 г.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педагогический институт 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М.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организатор-методист дошкольного образования и педагог-психолог.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ВСГ 2553915, дата выдачи 30.06.2009г.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6лет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данном учреждении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6лет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должности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6лет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первая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23.03.2017г.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«Современные подходы к организации образования дошкольников в новых условиях», в объёме 72ч., 22.10.2018г, ГБУ ДПО «МРИО» г. Саранск. Программа </a:t>
            </a: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и познавательно-исследовательская деятельность в ДОО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 объёме 36ч., 19.11.2021г,</a:t>
            </a:r>
            <a:r>
              <a:rPr lang="ru-RU" sz="2000" dirty="0"/>
              <a:t> </a:t>
            </a: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ДПО РМ «ЦНППМ «Педагог 13.ру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Саранск.</a:t>
            </a: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120" b="10120"/>
          <a:stretch>
            <a:fillRect/>
          </a:stretch>
        </p:blipFill>
        <p:spPr>
          <a:xfrm>
            <a:off x="838200" y="188913"/>
            <a:ext cx="4895850" cy="6480175"/>
          </a:xfrm>
        </p:spPr>
      </p:pic>
      <p:pic>
        <p:nvPicPr>
          <p:cNvPr id="3789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2113" y="188913"/>
            <a:ext cx="482441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2422525" y="260350"/>
            <a:ext cx="6985000" cy="316865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7770813" y="7173913"/>
            <a:ext cx="3810000" cy="71437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8913"/>
            <a:ext cx="496887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4775" y="203200"/>
            <a:ext cx="4916488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2062163" y="1676400"/>
            <a:ext cx="9518650" cy="17526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5888"/>
            <a:ext cx="50403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2113" y="127000"/>
            <a:ext cx="4948237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09" b="809"/>
          <a:stretch>
            <a:fillRect/>
          </a:stretch>
        </p:blipFill>
        <p:spPr>
          <a:xfrm>
            <a:off x="2925763" y="115888"/>
            <a:ext cx="5040312" cy="6626225"/>
          </a:xfr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7770813" y="1676400"/>
            <a:ext cx="3810000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42" r="19142"/>
          <a:stretch>
            <a:fillRect/>
          </a:stretch>
        </p:blipFill>
        <p:spPr>
          <a:xfrm>
            <a:off x="534988" y="0"/>
            <a:ext cx="5257800" cy="3284538"/>
          </a:xfrm>
        </p:spPr>
      </p:pic>
      <p:pic>
        <p:nvPicPr>
          <p:cNvPr id="44035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9950" y="0"/>
            <a:ext cx="62388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88" y="3429000"/>
            <a:ext cx="5207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3" name="Object 41"/>
          <p:cNvGraphicFramePr>
            <a:graphicFrameLocks noChangeAspect="1"/>
          </p:cNvGraphicFramePr>
          <p:nvPr/>
        </p:nvGraphicFramePr>
        <p:xfrm>
          <a:off x="6670675" y="0"/>
          <a:ext cx="5113338" cy="6669088"/>
        </p:xfrm>
        <a:graphic>
          <a:graphicData uri="http://schemas.openxmlformats.org/presentationml/2006/ole">
            <p:oleObj spid="_x0000_s3113" name="Документ" r:id="rId3" imgW="7563444" imgH="11015676" progId="">
              <p:embed/>
            </p:oleObj>
          </a:graphicData>
        </a:graphic>
      </p:graphicFrame>
      <p:pic>
        <p:nvPicPr>
          <p:cNvPr id="3114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8913"/>
            <a:ext cx="504031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2278063" y="1676400"/>
            <a:ext cx="8353425" cy="1608138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8913"/>
            <a:ext cx="49688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6213" y="200025"/>
            <a:ext cx="4935537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293813" y="1123950"/>
            <a:ext cx="8991600" cy="1944688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«Развитие экологического воспитания дошкольников через дидактические игры»</a:t>
            </a:r>
          </a:p>
        </p:txBody>
      </p:sp>
      <p:sp>
        <p:nvSpPr>
          <p:cNvPr id="17410" name="Текст 2"/>
          <p:cNvSpPr>
            <a:spLocks noGrp="1"/>
          </p:cNvSpPr>
          <p:nvPr>
            <p:ph type="body" idx="1"/>
          </p:nvPr>
        </p:nvSpPr>
        <p:spPr>
          <a:xfrm>
            <a:off x="1293813" y="3141663"/>
            <a:ext cx="8991600" cy="5032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hlinkClick r:id="rId2"/>
              </a:rPr>
              <a:t>https://ds1atsh.schoolrm.ru/sveden/employees/43024/377240/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638425" y="1676400"/>
            <a:ext cx="7127875" cy="1681163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5888"/>
            <a:ext cx="49688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9238" y="188913"/>
            <a:ext cx="49164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3463" y="188913"/>
            <a:ext cx="48593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1701800" y="1676400"/>
            <a:ext cx="8424863" cy="1536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5888"/>
            <a:ext cx="4895850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9238" y="188913"/>
            <a:ext cx="479425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7770813" y="1676400"/>
            <a:ext cx="3810000" cy="24384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4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480" b="7480"/>
          <a:stretch>
            <a:fillRect/>
          </a:stretch>
        </p:blipFill>
        <p:spPr>
          <a:xfrm>
            <a:off x="838200" y="115888"/>
            <a:ext cx="5327650" cy="6626225"/>
          </a:xfrm>
        </p:spPr>
      </p:pic>
      <p:sp>
        <p:nvSpPr>
          <p:cNvPr id="54275" name="Текст 3"/>
          <p:cNvSpPr>
            <a:spLocks noGrp="1"/>
          </p:cNvSpPr>
          <p:nvPr>
            <p:ph type="body" sz="half" idx="2"/>
          </p:nvPr>
        </p:nvSpPr>
        <p:spPr>
          <a:xfrm>
            <a:off x="7770813" y="4191000"/>
            <a:ext cx="3810000" cy="1524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6213" y="115888"/>
            <a:ext cx="50546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0" name="Object 122"/>
          <p:cNvGraphicFramePr>
            <a:graphicFrameLocks noChangeAspect="1"/>
          </p:cNvGraphicFramePr>
          <p:nvPr/>
        </p:nvGraphicFramePr>
        <p:xfrm>
          <a:off x="261938" y="620713"/>
          <a:ext cx="6403975" cy="5416550"/>
        </p:xfrm>
        <a:graphic>
          <a:graphicData uri="http://schemas.openxmlformats.org/presentationml/2006/ole">
            <p:oleObj spid="_x0000_s2170" name="Документ" r:id="rId3" imgW="10655663" imgH="7546163" progId="">
              <p:embed/>
            </p:oleObj>
          </a:graphicData>
        </a:graphic>
      </p:graphicFrame>
      <p:graphicFrame>
        <p:nvGraphicFramePr>
          <p:cNvPr id="2171" name="Object 123"/>
          <p:cNvGraphicFramePr>
            <a:graphicFrameLocks noChangeAspect="1"/>
          </p:cNvGraphicFramePr>
          <p:nvPr/>
        </p:nvGraphicFramePr>
        <p:xfrm>
          <a:off x="6886575" y="1557338"/>
          <a:ext cx="5640388" cy="6208712"/>
        </p:xfrm>
        <a:graphic>
          <a:graphicData uri="http://schemas.openxmlformats.org/presentationml/2006/ole">
            <p:oleObj spid="_x0000_s2171" name="Документ" r:id="rId4" imgW="12281481" imgH="11795200" progId="">
              <p:embed/>
            </p:oleObj>
          </a:graphicData>
        </a:graphic>
      </p:graphicFrame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80" b="3580"/>
          <a:stretch>
            <a:fillRect/>
          </a:stretch>
        </p:blipFill>
        <p:spPr>
          <a:xfrm>
            <a:off x="838200" y="188913"/>
            <a:ext cx="5040313" cy="6480175"/>
          </a:xfrm>
        </p:spPr>
      </p:pic>
      <p:pic>
        <p:nvPicPr>
          <p:cNvPr id="57346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4775" y="188913"/>
            <a:ext cx="48529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702" r="13702"/>
          <a:stretch>
            <a:fillRect/>
          </a:stretch>
        </p:blipFill>
        <p:spPr>
          <a:xfrm>
            <a:off x="838200" y="188913"/>
            <a:ext cx="5040313" cy="6408737"/>
          </a:xfrm>
        </p:spPr>
      </p:pic>
      <p:pic>
        <p:nvPicPr>
          <p:cNvPr id="5837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6213" y="188913"/>
            <a:ext cx="4824412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2062163" y="1676400"/>
            <a:ext cx="7848600" cy="15367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Награды и поощрения педагога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88913"/>
            <a:ext cx="489585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6213" y="188913"/>
            <a:ext cx="4900612" cy="64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8913"/>
            <a:ext cx="49688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9238" y="188913"/>
            <a:ext cx="51831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0675" y="115888"/>
            <a:ext cx="504031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063" b="8063"/>
          <a:stretch>
            <a:fillRect/>
          </a:stretch>
        </p:blipFill>
        <p:spPr>
          <a:xfrm>
            <a:off x="838200" y="115888"/>
            <a:ext cx="5184775" cy="6626225"/>
          </a:xfrm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237" b="7237"/>
          <a:stretch>
            <a:fillRect/>
          </a:stretch>
        </p:blipFill>
        <p:spPr>
          <a:xfrm>
            <a:off x="838200" y="142875"/>
            <a:ext cx="5327650" cy="6599238"/>
          </a:xfrm>
        </p:spPr>
      </p:pic>
      <p:pic>
        <p:nvPicPr>
          <p:cNvPr id="6246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6213" y="131763"/>
            <a:ext cx="4916487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7288" y="188913"/>
            <a:ext cx="47942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270000" y="2708275"/>
            <a:ext cx="9601200" cy="1081088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Участие в инновационной 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549275"/>
            <a:ext cx="39560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8" y="549275"/>
            <a:ext cx="38830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справ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00" y="620713"/>
            <a:ext cx="3713163" cy="5108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5" name="Object 29"/>
          <p:cNvGraphicFramePr>
            <a:graphicFrameLocks noChangeAspect="1"/>
          </p:cNvGraphicFramePr>
          <p:nvPr/>
        </p:nvGraphicFramePr>
        <p:xfrm>
          <a:off x="838200" y="260350"/>
          <a:ext cx="5040313" cy="6397625"/>
        </p:xfrm>
        <a:graphic>
          <a:graphicData uri="http://schemas.openxmlformats.org/presentationml/2006/ole">
            <p:oleObj spid="_x0000_s4125" name="Документ" r:id="rId3" imgW="7556964" imgH="10278369" progId="">
              <p:embed/>
            </p:oleObj>
          </a:graphicData>
        </a:graphic>
      </p:graphicFrame>
      <p:pic>
        <p:nvPicPr>
          <p:cNvPr id="412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2113" y="260350"/>
            <a:ext cx="479425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638425" y="1676400"/>
            <a:ext cx="6192838" cy="1897063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Наличие публикаций,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включая интернет публикации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8913"/>
            <a:ext cx="48958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4775" y="188913"/>
            <a:ext cx="504031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9532183_TF02801109" id="{514C060C-566A-4793-92E8-9B42C1E338D4}" vid="{9DF11653-B6B4-453F-BFE5-9B797DE28643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</Template>
  <TotalTime>1252</TotalTime>
  <Words>185</Words>
  <Application>Microsoft Office PowerPoint</Application>
  <PresentationFormat>Произвольный</PresentationFormat>
  <Paragraphs>23</Paragraphs>
  <Slides>43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9" baseType="lpstr">
      <vt:lpstr>Arial</vt:lpstr>
      <vt:lpstr>Euphemia</vt:lpstr>
      <vt:lpstr>Times New Roman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Безмятежность 16 х 9</vt:lpstr>
      <vt:lpstr>Документ</vt:lpstr>
      <vt:lpstr>           МИНИСТЕРСТВО ОБРАЗОВАНИЯ РЕСПУБЛИКИ     МОРДОВИЯ   </vt:lpstr>
      <vt:lpstr>ОБЩИЕ СВЕДЕНИЯ  Дата рождения: 17августа 1987 г.                                                                                 Образование:Мордовский государственный педагогический институт  им. М. Е. Евсевьева, организатор-методист дошкольного образования и педагог-психолог. № ВСГ 2553915, дата выдачи 30.06.2009г. Педагогический стаж: 6лет Стаж работы в данном учреждении: 6лет Стаж работы в должности: 6лет Квалификационная категория: первая Дата последней аттестации: 23.03.2017г. Занимаемая должность: воспитатель Повышение квалификации: Программа «Современные подходы к организации образования дошкольников в новых условиях», в объёме 72ч., 22.10.2018г, ГБУ ДПО «МРИО» г. Саранск. Программа «Проектная и познавательно-исследовательская деятельность в ДОО», в объёме 36ч., 19.11.2021г, ГБУ ДПО РМ «ЦНППМ «Педагог 13.ру» г. Саранск.          </vt:lpstr>
      <vt:lpstr>Представление педагогического опыта  «Развитие экологического воспитания дошкольников через дидактические игры»</vt:lpstr>
      <vt:lpstr>Слайд 4</vt:lpstr>
      <vt:lpstr> Участие в инновационной  (экспериментальной) деятельности</vt:lpstr>
      <vt:lpstr>Слайд 6</vt:lpstr>
      <vt:lpstr>Слайд 7</vt:lpstr>
      <vt:lpstr> Наличие публикаций, включая интернет публикации</vt:lpstr>
      <vt:lpstr>Слайд 9</vt:lpstr>
      <vt:lpstr>Слайд 10</vt:lpstr>
      <vt:lpstr> Результаты участия воспитанников в конкурсах, выставках, турнирах, соревнованиях, акциях, фестивалях</vt:lpstr>
      <vt:lpstr>Слайд 12</vt:lpstr>
      <vt:lpstr>Слайд 13</vt:lpstr>
      <vt:lpstr>Слайд 14</vt:lpstr>
      <vt:lpstr>Слайд 15</vt:lpstr>
      <vt:lpstr>Слайд 16</vt:lpstr>
      <vt:lpstr>Слайд 17</vt:lpstr>
      <vt:lpstr> Выступления на заседаниях методических советов, научно-практических конференциях, педчтениях, семинарах, форумах </vt:lpstr>
      <vt:lpstr>Слайд 19</vt:lpstr>
      <vt:lpstr>Слайд 20</vt:lpstr>
      <vt:lpstr> Проведение открытых занятий, мастер-классов, мероприятий</vt:lpstr>
      <vt:lpstr>Слайд 22</vt:lpstr>
      <vt:lpstr> Общественно-педагогическая активность педагога</vt:lpstr>
      <vt:lpstr>Слайд 24</vt:lpstr>
      <vt:lpstr>Слайд 25</vt:lpstr>
      <vt:lpstr>Слайд 26</vt:lpstr>
      <vt:lpstr>Слайд 27</vt:lpstr>
      <vt:lpstr> Позитивные результаты работы с воспитанниками</vt:lpstr>
      <vt:lpstr>Слайд 29</vt:lpstr>
      <vt:lpstr> Качество взаимодействия с родителями</vt:lpstr>
      <vt:lpstr>Слайд 31</vt:lpstr>
      <vt:lpstr>Слайд 32</vt:lpstr>
      <vt:lpstr> Участие педагога в профессиональных конкурсах</vt:lpstr>
      <vt:lpstr>Слайд 34</vt:lpstr>
      <vt:lpstr>Слайд 35</vt:lpstr>
      <vt:lpstr>Слайд 36</vt:lpstr>
      <vt:lpstr>Слайд 37</vt:lpstr>
      <vt:lpstr>Слайд 38</vt:lpstr>
      <vt:lpstr>  Награды и поощрения педагога</vt:lpstr>
      <vt:lpstr>Слайд 40</vt:lpstr>
      <vt:lpstr>Слайд 41</vt:lpstr>
      <vt:lpstr>Слайд 42</vt:lpstr>
      <vt:lpstr>Слайд 43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User</cp:lastModifiedBy>
  <cp:revision>128</cp:revision>
  <dcterms:created xsi:type="dcterms:W3CDTF">2021-10-04T15:57:26Z</dcterms:created>
  <dcterms:modified xsi:type="dcterms:W3CDTF">2022-02-15T05:49:06Z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DirectSourceMarket">
    <vt:lpwstr/>
  </property>
  <property fmtid="{D5CDD505-2E9C-101B-9397-08002B2CF9AE}" pid="9" name="ApprovalStatus">
    <vt:lpwstr>InProgress</vt:lpwstr>
  </property>
  <property fmtid="{D5CDD505-2E9C-101B-9397-08002B2CF9AE}" pid="10" name="MarketSpecific">
    <vt:lpwstr>0</vt:lpwstr>
  </property>
  <property fmtid="{D5CDD505-2E9C-101B-9397-08002B2CF9AE}" pid="11" name="LocComments">
    <vt:lpwstr/>
  </property>
  <property fmtid="{D5CDD505-2E9C-101B-9397-08002B2CF9AE}" pid="12" name="ThumbnailAssetId">
    <vt:lpwstr/>
  </property>
  <property fmtid="{D5CDD505-2E9C-101B-9397-08002B2CF9AE}" pid="13" name="PrimaryImageGen">
    <vt:lpwstr>0</vt:lpwstr>
  </property>
  <property fmtid="{D5CDD505-2E9C-101B-9397-08002B2CF9AE}" pid="14" name="LegacyData">
    <vt:lpwstr/>
  </property>
  <property fmtid="{D5CDD505-2E9C-101B-9397-08002B2CF9AE}" pid="15" name="LocRecommendedHandoff">
    <vt:lpwstr/>
  </property>
  <property fmtid="{D5CDD505-2E9C-101B-9397-08002B2CF9AE}" pid="16" name="BusinessGroup">
    <vt:lpwstr/>
  </property>
  <property fmtid="{D5CDD505-2E9C-101B-9397-08002B2CF9AE}" pid="17" name="BlockPublish">
    <vt:lpwstr>0</vt:lpwstr>
  </property>
  <property fmtid="{D5CDD505-2E9C-101B-9397-08002B2CF9AE}" pid="18" name="TPFriendlyName">
    <vt:lpwstr/>
  </property>
  <property fmtid="{D5CDD505-2E9C-101B-9397-08002B2CF9AE}" pid="19" name="NumericId">
    <vt:lpwstr/>
  </property>
  <property fmtid="{D5CDD505-2E9C-101B-9397-08002B2CF9AE}" pid="20" name="APEditor">
    <vt:lpwstr/>
  </property>
  <property fmtid="{D5CDD505-2E9C-101B-9397-08002B2CF9AE}" pid="21" name="SourceTitle">
    <vt:lpwstr/>
  </property>
  <property fmtid="{D5CDD505-2E9C-101B-9397-08002B2CF9AE}" pid="22" name="OpenTemplate">
    <vt:lpwstr>1</vt:lpwstr>
  </property>
  <property fmtid="{D5CDD505-2E9C-101B-9397-08002B2CF9AE}" pid="23" name="UALocComments">
    <vt:lpwstr/>
  </property>
  <property fmtid="{D5CDD505-2E9C-101B-9397-08002B2CF9AE}" pid="24" name="ParentAssetId">
    <vt:lpwstr/>
  </property>
  <property fmtid="{D5CDD505-2E9C-101B-9397-08002B2CF9AE}" pid="25" name="IntlLangReviewDate">
    <vt:lpwstr/>
  </property>
  <property fmtid="{D5CDD505-2E9C-101B-9397-08002B2CF9AE}" pid="26" name="FeatureTagsTaxHTField0">
    <vt:lpwstr/>
  </property>
  <property fmtid="{D5CDD505-2E9C-101B-9397-08002B2CF9AE}" pid="27" name="PublishStatusLookup">
    <vt:lpwstr>1360506;#</vt:lpwstr>
  </property>
  <property fmtid="{D5CDD505-2E9C-101B-9397-08002B2CF9AE}" pid="28" name="Providers">
    <vt:lpwstr/>
  </property>
  <property fmtid="{D5CDD505-2E9C-101B-9397-08002B2CF9AE}" pid="29" name="MachineTranslated">
    <vt:lpwstr>0</vt:lpwstr>
  </property>
  <property fmtid="{D5CDD505-2E9C-101B-9397-08002B2CF9AE}" pid="30" name="OriginalSourceMarket">
    <vt:lpwstr/>
  </property>
  <property fmtid="{D5CDD505-2E9C-101B-9397-08002B2CF9AE}" pid="31" name="APDescription">
    <vt:lpwstr/>
  </property>
  <property fmtid="{D5CDD505-2E9C-101B-9397-08002B2CF9AE}" pid="32" name="ClipArtFilename">
    <vt:lpwstr/>
  </property>
  <property fmtid="{D5CDD505-2E9C-101B-9397-08002B2CF9AE}" pid="33" name="ContentItem">
    <vt:lpwstr/>
  </property>
  <property fmtid="{D5CDD505-2E9C-101B-9397-08002B2CF9AE}" pid="34" name="TPInstallLocation">
    <vt:lpwstr/>
  </property>
  <property fmtid="{D5CDD505-2E9C-101B-9397-08002B2CF9AE}" pid="35" name="PublishTargets">
    <vt:lpwstr>OfficeOnlineVNext</vt:lpwstr>
  </property>
  <property fmtid="{D5CDD505-2E9C-101B-9397-08002B2CF9AE}" pid="36" name="TimesCloned">
    <vt:lpwstr/>
  </property>
  <property fmtid="{D5CDD505-2E9C-101B-9397-08002B2CF9AE}" pid="37" name="AssetStart">
    <vt:lpwstr>2011-12-12T16:37:00Z</vt:lpwstr>
  </property>
  <property fmtid="{D5CDD505-2E9C-101B-9397-08002B2CF9AE}" pid="38" name="Provider">
    <vt:lpwstr/>
  </property>
  <property fmtid="{D5CDD505-2E9C-101B-9397-08002B2CF9AE}" pid="39" name="AcquiredFrom">
    <vt:lpwstr>Internal MS</vt:lpwstr>
  </property>
  <property fmtid="{D5CDD505-2E9C-101B-9397-08002B2CF9AE}" pid="40" name="FriendlyTitle">
    <vt:lpwstr/>
  </property>
  <property fmtid="{D5CDD505-2E9C-101B-9397-08002B2CF9AE}" pid="41" name="LastHandOff">
    <vt:lpwstr/>
  </property>
  <property fmtid="{D5CDD505-2E9C-101B-9397-08002B2CF9AE}" pid="42" name="TPClientViewer">
    <vt:lpwstr/>
  </property>
  <property fmtid="{D5CDD505-2E9C-101B-9397-08002B2CF9AE}" pid="43" name="UACurrentWords">
    <vt:lpwstr/>
  </property>
  <property fmtid="{D5CDD505-2E9C-101B-9397-08002B2CF9AE}" pid="44" name="ArtSampleDocs">
    <vt:lpwstr/>
  </property>
  <property fmtid="{D5CDD505-2E9C-101B-9397-08002B2CF9AE}" pid="45" name="UALocRecommendation">
    <vt:lpwstr>Localize</vt:lpwstr>
  </property>
  <property fmtid="{D5CDD505-2E9C-101B-9397-08002B2CF9AE}" pid="46" name="Manager">
    <vt:lpwstr/>
  </property>
  <property fmtid="{D5CDD505-2E9C-101B-9397-08002B2CF9AE}" pid="47" name="ShowIn">
    <vt:lpwstr>Show everywhere</vt:lpwstr>
  </property>
  <property fmtid="{D5CDD505-2E9C-101B-9397-08002B2CF9AE}" pid="48" name="UANotes">
    <vt:lpwstr/>
  </property>
  <property fmtid="{D5CDD505-2E9C-101B-9397-08002B2CF9AE}" pid="49" name="TemplateStatus">
    <vt:lpwstr>Complete</vt:lpwstr>
  </property>
  <property fmtid="{D5CDD505-2E9C-101B-9397-08002B2CF9AE}" pid="50" name="InternalTagsTaxHTField0">
    <vt:lpwstr/>
  </property>
  <property fmtid="{D5CDD505-2E9C-101B-9397-08002B2CF9AE}" pid="51" name="CSXHash">
    <vt:lpwstr/>
  </property>
  <property fmtid="{D5CDD505-2E9C-101B-9397-08002B2CF9AE}" pid="52" name="Downloads">
    <vt:lpwstr>0</vt:lpwstr>
  </property>
  <property fmtid="{D5CDD505-2E9C-101B-9397-08002B2CF9AE}" pid="53" name="VoteCount">
    <vt:lpwstr/>
  </property>
  <property fmtid="{D5CDD505-2E9C-101B-9397-08002B2CF9AE}" pid="54" name="OOCacheId">
    <vt:lpwstr/>
  </property>
  <property fmtid="{D5CDD505-2E9C-101B-9397-08002B2CF9AE}" pid="55" name="IsDeleted">
    <vt:lpwstr>0</vt:lpwstr>
  </property>
  <property fmtid="{D5CDD505-2E9C-101B-9397-08002B2CF9AE}" pid="56" name="AssetExpire">
    <vt:lpwstr>2035-01-01T11:00:00Z</vt:lpwstr>
  </property>
  <property fmtid="{D5CDD505-2E9C-101B-9397-08002B2CF9AE}" pid="57" name="DSATActionTaken">
    <vt:lpwstr/>
  </property>
  <property fmtid="{D5CDD505-2E9C-101B-9397-08002B2CF9AE}" pid="58" name="CSXSubmissionMarket">
    <vt:lpwstr/>
  </property>
  <property fmtid="{D5CDD505-2E9C-101B-9397-08002B2CF9AE}" pid="59" name="TPExecutable">
    <vt:lpwstr/>
  </property>
  <property fmtid="{D5CDD505-2E9C-101B-9397-08002B2CF9AE}" pid="60" name="SubmitterId">
    <vt:lpwstr/>
  </property>
  <property fmtid="{D5CDD505-2E9C-101B-9397-08002B2CF9AE}" pid="61" name="EditorialTags">
    <vt:lpwstr/>
  </property>
  <property fmtid="{D5CDD505-2E9C-101B-9397-08002B2CF9AE}" pid="62" name="ApprovalLog">
    <vt:lpwstr/>
  </property>
  <property fmtid="{D5CDD505-2E9C-101B-9397-08002B2CF9AE}" pid="63" name="AssetType">
    <vt:lpwstr>TP</vt:lpwstr>
  </property>
  <property fmtid="{D5CDD505-2E9C-101B-9397-08002B2CF9AE}" pid="64" name="BugNumber">
    <vt:lpwstr/>
  </property>
  <property fmtid="{D5CDD505-2E9C-101B-9397-08002B2CF9AE}" pid="65" name="CSXSubmissionDate">
    <vt:lpwstr/>
  </property>
  <property fmtid="{D5CDD505-2E9C-101B-9397-08002B2CF9AE}" pid="66" name="CSXUpdate">
    <vt:lpwstr>0</vt:lpwstr>
  </property>
  <property fmtid="{D5CDD505-2E9C-101B-9397-08002B2CF9AE}" pid="67" name="Milestone">
    <vt:lpwstr/>
  </property>
  <property fmtid="{D5CDD505-2E9C-101B-9397-08002B2CF9AE}" pid="68" name="RecommendationsModifier">
    <vt:lpwstr/>
  </property>
  <property fmtid="{D5CDD505-2E9C-101B-9397-08002B2CF9AE}" pid="69" name="OriginAsset">
    <vt:lpwstr/>
  </property>
  <property fmtid="{D5CDD505-2E9C-101B-9397-08002B2CF9AE}" pid="70" name="TPComponent">
    <vt:lpwstr/>
  </property>
  <property fmtid="{D5CDD505-2E9C-101B-9397-08002B2CF9AE}" pid="71" name="AssetId">
    <vt:lpwstr>TP102801108</vt:lpwstr>
  </property>
  <property fmtid="{D5CDD505-2E9C-101B-9397-08002B2CF9AE}" pid="72" name="IntlLocPriority">
    <vt:lpwstr/>
  </property>
  <property fmtid="{D5CDD505-2E9C-101B-9397-08002B2CF9AE}" pid="73" name="PolicheckWords">
    <vt:lpwstr/>
  </property>
  <property fmtid="{D5CDD505-2E9C-101B-9397-08002B2CF9AE}" pid="74" name="TPLaunchHelpLink">
    <vt:lpwstr/>
  </property>
  <property fmtid="{D5CDD505-2E9C-101B-9397-08002B2CF9AE}" pid="75" name="TPApplication">
    <vt:lpwstr/>
  </property>
  <property fmtid="{D5CDD505-2E9C-101B-9397-08002B2CF9AE}" pid="76" name="CrawlForDependencies">
    <vt:lpwstr>0</vt:lpwstr>
  </property>
  <property fmtid="{D5CDD505-2E9C-101B-9397-08002B2CF9AE}" pid="77" name="HandoffToMSDN">
    <vt:lpwstr/>
  </property>
  <property fmtid="{D5CDD505-2E9C-101B-9397-08002B2CF9AE}" pid="78" name="PlannedPubDate">
    <vt:lpwstr/>
  </property>
  <property fmtid="{D5CDD505-2E9C-101B-9397-08002B2CF9AE}" pid="79" name="IntlLangReviewer">
    <vt:lpwstr/>
  </property>
  <property fmtid="{D5CDD505-2E9C-101B-9397-08002B2CF9AE}" pid="80" name="TrustLevel">
    <vt:lpwstr>1 Microsoft Managed Content</vt:lpwstr>
  </property>
  <property fmtid="{D5CDD505-2E9C-101B-9397-08002B2CF9AE}" pid="81" name="LocLastLocAttemptVersionLookup">
    <vt:lpwstr>706526</vt:lpwstr>
  </property>
  <property fmtid="{D5CDD505-2E9C-101B-9397-08002B2CF9AE}" pid="82" name="IsSearchable">
    <vt:lpwstr>1</vt:lpwstr>
  </property>
  <property fmtid="{D5CDD505-2E9C-101B-9397-08002B2CF9AE}" pid="83" name="TemplateTemplateType">
    <vt:lpwstr>PowerPoint Presentation Template</vt:lpwstr>
  </property>
  <property fmtid="{D5CDD505-2E9C-101B-9397-08002B2CF9AE}" pid="84" name="CampaignTagsTaxHTField0">
    <vt:lpwstr/>
  </property>
  <property fmtid="{D5CDD505-2E9C-101B-9397-08002B2CF9AE}" pid="85" name="TPNamespace">
    <vt:lpwstr/>
  </property>
  <property fmtid="{D5CDD505-2E9C-101B-9397-08002B2CF9AE}" pid="86" name="TaxCatchAll">
    <vt:lpwstr/>
  </property>
  <property fmtid="{D5CDD505-2E9C-101B-9397-08002B2CF9AE}" pid="87" name="Markets">
    <vt:lpwstr/>
  </property>
  <property fmtid="{D5CDD505-2E9C-101B-9397-08002B2CF9AE}" pid="88" name="UAProjectedTotalWords">
    <vt:lpwstr/>
  </property>
  <property fmtid="{D5CDD505-2E9C-101B-9397-08002B2CF9AE}" pid="89" name="IntlLangReview">
    <vt:lpwstr>0</vt:lpwstr>
  </property>
  <property fmtid="{D5CDD505-2E9C-101B-9397-08002B2CF9AE}" pid="90" name="OutputCachingOn">
    <vt:lpwstr>0</vt:lpwstr>
  </property>
  <property fmtid="{D5CDD505-2E9C-101B-9397-08002B2CF9AE}" pid="91" name="AverageRating">
    <vt:lpwstr/>
  </property>
  <property fmtid="{D5CDD505-2E9C-101B-9397-08002B2CF9AE}" pid="92" name="APAuthor">
    <vt:lpwstr>1954;#REDMOND\v-soujap</vt:lpwstr>
  </property>
  <property fmtid="{D5CDD505-2E9C-101B-9397-08002B2CF9AE}" pid="93" name="LocManualTestRequired">
    <vt:lpwstr>0</vt:lpwstr>
  </property>
  <property fmtid="{D5CDD505-2E9C-101B-9397-08002B2CF9AE}" pid="94" name="TPCommandLine">
    <vt:lpwstr/>
  </property>
  <property fmtid="{D5CDD505-2E9C-101B-9397-08002B2CF9AE}" pid="95" name="TPAppVersion">
    <vt:lpwstr/>
  </property>
  <property fmtid="{D5CDD505-2E9C-101B-9397-08002B2CF9AE}" pid="96" name="EditorialStatus">
    <vt:lpwstr>Complete</vt:lpwstr>
  </property>
  <property fmtid="{D5CDD505-2E9C-101B-9397-08002B2CF9AE}" pid="97" name="LastModifiedDateTime">
    <vt:lpwstr/>
  </property>
  <property fmtid="{D5CDD505-2E9C-101B-9397-08002B2CF9AE}" pid="98" name="ScenarioTagsTaxHTField0">
    <vt:lpwstr/>
  </property>
  <property fmtid="{D5CDD505-2E9C-101B-9397-08002B2CF9AE}" pid="99" name="OriginalRelease">
    <vt:lpwstr>14</vt:lpwstr>
  </property>
  <property fmtid="{D5CDD505-2E9C-101B-9397-08002B2CF9AE}" pid="100" name="TPLaunchHelpLinkType">
    <vt:lpwstr>Template</vt:lpwstr>
  </property>
  <property fmtid="{D5CDD505-2E9C-101B-9397-08002B2CF9AE}" pid="101" name="LocalizationTagsTaxHTField0">
    <vt:lpwstr/>
  </property>
  <property fmtid="{D5CDD505-2E9C-101B-9397-08002B2CF9AE}" pid="102" name="LocMarketGroupTiers2">
    <vt:lpwstr/>
  </property>
</Properties>
</file>