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256" r:id="rId2"/>
    <p:sldId id="257" r:id="rId3"/>
    <p:sldId id="258" r:id="rId4"/>
    <p:sldId id="309" r:id="rId5"/>
    <p:sldId id="319" r:id="rId6"/>
    <p:sldId id="259" r:id="rId7"/>
    <p:sldId id="321" r:id="rId8"/>
    <p:sldId id="320" r:id="rId9"/>
    <p:sldId id="264" r:id="rId10"/>
    <p:sldId id="265" r:id="rId11"/>
    <p:sldId id="261" r:id="rId12"/>
    <p:sldId id="292" r:id="rId13"/>
    <p:sldId id="294" r:id="rId14"/>
    <p:sldId id="297" r:id="rId15"/>
    <p:sldId id="296" r:id="rId16"/>
    <p:sldId id="262" r:id="rId17"/>
    <p:sldId id="267" r:id="rId18"/>
    <p:sldId id="298" r:id="rId19"/>
    <p:sldId id="299" r:id="rId20"/>
    <p:sldId id="268" r:id="rId21"/>
    <p:sldId id="269" r:id="rId22"/>
    <p:sldId id="270" r:id="rId23"/>
    <p:sldId id="318" r:id="rId24"/>
    <p:sldId id="271" r:id="rId25"/>
    <p:sldId id="272" r:id="rId26"/>
    <p:sldId id="300" r:id="rId27"/>
    <p:sldId id="308" r:id="rId28"/>
    <p:sldId id="315" r:id="rId29"/>
    <p:sldId id="273" r:id="rId30"/>
    <p:sldId id="285" r:id="rId31"/>
    <p:sldId id="316" r:id="rId32"/>
    <p:sldId id="317" r:id="rId33"/>
    <p:sldId id="312" r:id="rId34"/>
    <p:sldId id="275" r:id="rId35"/>
    <p:sldId id="274" r:id="rId36"/>
    <p:sldId id="276" r:id="rId37"/>
    <p:sldId id="277" r:id="rId38"/>
    <p:sldId id="305" r:id="rId39"/>
    <p:sldId id="278" r:id="rId40"/>
    <p:sldId id="304" r:id="rId41"/>
    <p:sldId id="280" r:id="rId42"/>
    <p:sldId id="281" r:id="rId43"/>
    <p:sldId id="287" r:id="rId44"/>
    <p:sldId id="28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0586" autoAdjust="0"/>
  </p:normalViewPr>
  <p:slideViewPr>
    <p:cSldViewPr>
      <p:cViewPr>
        <p:scale>
          <a:sx n="89" d="100"/>
          <a:sy n="89" d="100"/>
        </p:scale>
        <p:origin x="-61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2016-2017уч.г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0.83000000000000007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2017-2018уч.г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0%</c:formatCode>
                <c:ptCount val="1"/>
                <c:pt idx="0">
                  <c:v>0.85000000000000009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2018-2019уч.г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0%</c:formatCode>
                <c:ptCount val="1"/>
                <c:pt idx="0">
                  <c:v>0.89000000000000012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700672"/>
        <c:axId val="30702208"/>
      </c:barChart>
      <c:catAx>
        <c:axId val="30700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702208"/>
        <c:crosses val="autoZero"/>
        <c:auto val="1"/>
        <c:lblAlgn val="ctr"/>
        <c:lblOffset val="100"/>
        <c:noMultiLvlLbl val="0"/>
      </c:catAx>
      <c:valAx>
        <c:axId val="307022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07006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2016-2017уч.ч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0.84000000000000008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2017-2018уч.г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0%</c:formatCode>
                <c:ptCount val="1"/>
                <c:pt idx="0">
                  <c:v>0.9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2018-2019уч.г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0%</c:formatCode>
                <c:ptCount val="1"/>
                <c:pt idx="0">
                  <c:v>0.95000000000000007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711552"/>
        <c:axId val="90713088"/>
      </c:barChart>
      <c:catAx>
        <c:axId val="9071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713088"/>
        <c:crosses val="autoZero"/>
        <c:auto val="1"/>
        <c:lblAlgn val="ctr"/>
        <c:lblOffset val="100"/>
        <c:noMultiLvlLbl val="0"/>
      </c:catAx>
      <c:valAx>
        <c:axId val="907130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907115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20sar.schoolrm.ru/sveden/employees/9991/483408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hyperlink" Target="&#1055;&#1086;&#1088;&#1090;&#1092;&#1086;&#1083;&#1080;&#1086;%20&#1041;&#1091;&#1088;&#1094;&#1077;&#1074;&#1086;&#1081;%20&#1054;.&#1042;..pptx" TargetMode="External"/><Relationship Id="rId7" Type="http://schemas.openxmlformats.org/officeDocument/2006/relationships/hyperlink" Target="https://solncesvet.ru/" TargetMode="External"/><Relationship Id="rId2" Type="http://schemas.openxmlformats.org/officeDocument/2006/relationships/hyperlink" Target="https://ds20sar.schoolrm.ru/sveden/employees/9991/483408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ssovushka.ru/" TargetMode="External"/><Relationship Id="rId5" Type="http://schemas.openxmlformats.org/officeDocument/2006/relationships/hyperlink" Target="http://&#1086;&#1073;&#1088;&#1072;&#1079;&#1086;&#1074;&#1072;&#1085;&#1080;&#1077;&#1074;&#1088;&#1085;.&#1088;&#1092;/" TargetMode="External"/><Relationship Id="rId4" Type="http://schemas.openxmlformats.org/officeDocument/2006/relationships/hyperlink" Target="https://nsportal.ru/burtseva-olga-vladislavovn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zxvJqKYyqQ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2656" y="188640"/>
            <a:ext cx="4578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Министерство образования РМ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908720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altLang="ru-RU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Портфолио</a:t>
            </a:r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555051"/>
            <a:ext cx="65527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2400" b="1" kern="0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БУРЦЕВОЙ ОЛЬГИ ВЛАДИСЛАВОВНЫ, </a:t>
            </a:r>
            <a:r>
              <a:rPr kumimoji="0" lang="ru-RU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420889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воспитателя МДОУ «Детский сад № 20 комбинированного вида» </a:t>
            </a:r>
            <a:b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    </a:t>
            </a:r>
            <a:r>
              <a:rPr kumimoji="0" lang="ru-RU" alt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г.о</a:t>
            </a: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Саранск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996952"/>
            <a:ext cx="6120680" cy="336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Дата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рождения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.06.1975 г.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Профессиональное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образование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: высшее,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Федеральное государственное бюджетное образовательное учреждение высшего профессионального образования «Мордовский государственный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педагогический институт им. М.Е.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</a:rPr>
              <a:t>Евсевьева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» 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Специальность: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Педагогика и методика дошкольного образования»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Квалификация: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 организатор –методист дошкольного образования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Диплом: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 регистрационный номер 2117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дата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выдачи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27 января 2014г.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Стаж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педагогической работы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(по специальности):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10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лет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Общий трудовой стаж: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17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лет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Наличие квалификационной категории: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первая, 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приказ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МО РМ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№ 410 от 11.04. 2016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Admin\Desktop\4325f44895f9b73a20d24caf123f6b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3112864"/>
            <a:ext cx="2363541" cy="323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87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08912" cy="52545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3. Наличие публикаций.</a:t>
            </a:r>
            <a:b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sz="18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прошедшие экспертизу на сайтах, порталах сети Интернет.</a:t>
            </a:r>
            <a:endParaRPr lang="ru-RU" dirty="0"/>
          </a:p>
        </p:txBody>
      </p:sp>
      <p:pic>
        <p:nvPicPr>
          <p:cNvPr id="2050" name="Picture 2" descr="C:\Users\Admin\Desktop\участие декабрь\315401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36" y="1103201"/>
            <a:ext cx="357766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Pictures\2020-12-28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93358"/>
            <a:ext cx="3943694" cy="520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88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3059832" y="188640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</a:t>
            </a:r>
          </a:p>
        </p:txBody>
      </p:sp>
      <p:pic>
        <p:nvPicPr>
          <p:cNvPr id="1027" name="Picture 3" descr="C:\Users\Admin\Desktop\участие декабрь\efb2d0c2323c3ed5fc330e3252534a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64807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06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9" y="11663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публикаций.    Российский уровень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9" name="Picture 5" descr="C:\Users\Admin\Desktop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27" y="557066"/>
            <a:ext cx="4320480" cy="595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75" y="565597"/>
            <a:ext cx="4570289" cy="616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6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9" y="11663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публикаций.    Российский уровень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 descr="C:\Users\Admin\Desktop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584695"/>
            <a:ext cx="727280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 flipV="1">
            <a:off x="1267058" y="2699449"/>
            <a:ext cx="20859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81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5436096" cy="508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16632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публикаций.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Российский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60" y="692695"/>
            <a:ext cx="3562350" cy="507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13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16632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публикаций.  Российский уровень</a:t>
            </a:r>
            <a:endParaRPr lang="ru-RU" dirty="0"/>
          </a:p>
        </p:txBody>
      </p:sp>
      <p:pic>
        <p:nvPicPr>
          <p:cNvPr id="5151" name="Picture 31" descr="C:\Users\Admin\Desktop\00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6811789" cy="505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1403648" y="1850318"/>
            <a:ext cx="21602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42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116632"/>
            <a:ext cx="6974160" cy="864096"/>
          </a:xfrm>
        </p:spPr>
        <p:txBody>
          <a:bodyPr/>
          <a:lstStyle/>
          <a:p>
            <a:pPr marL="45720" lvl="0" indent="0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20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4.   </a:t>
            </a:r>
            <a:r>
              <a:rPr lang="ru-RU" sz="20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r>
              <a:rPr lang="ru-RU" sz="20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/>
            </a:r>
            <a:br>
              <a:rPr lang="ru-RU" sz="20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0" y="908720"/>
            <a:ext cx="3962400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65" y="908720"/>
            <a:ext cx="4097337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7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 startAt="4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участия воспитанников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униципальном уровне</a:t>
            </a:r>
            <a:endParaRPr lang="ru-RU" dirty="0"/>
          </a:p>
        </p:txBody>
      </p:sp>
      <p:pic>
        <p:nvPicPr>
          <p:cNvPr id="7170" name="Picture 2" descr="C:\Users\Admin\Desktop\Новая папка (2)\hzZR5oblpm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71" y="980728"/>
            <a:ext cx="4387222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Новая папка (2)\QSCsEjhXL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76872"/>
            <a:ext cx="482453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5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dmin\Desktop\00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54727"/>
            <a:ext cx="3024336" cy="426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АТТЕСТАЦИЯ КОНДРАКОВА Е.И\4 Участие воспитанников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25786" y="764702"/>
            <a:ext cx="3233912" cy="418494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116633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  Результаты участия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воспитанников на республиканском уровне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2882351" cy="446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4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95" y="1268760"/>
            <a:ext cx="3096344" cy="48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 descr="C:\Users\Admin\Desktop\007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5"/>
            <a:ext cx="36358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май\007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839" y="2487394"/>
            <a:ext cx="2524911" cy="403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16633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  Результаты участия воспитанников на республиканском уровне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640960" cy="5326528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Представление педагогического опыта </a:t>
            </a:r>
            <a:b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педагогического работника.</a:t>
            </a:r>
            <a:b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</a:t>
            </a:r>
            <a:b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мелкой моторики у детей дошкольного возраста через нетрадиционную технику рисования».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en-US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ds20sar.schoolrm.ru/sveden/employees/9991/483408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05273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опыта</a:t>
            </a:r>
            <a:r>
              <a:rPr lang="ru-RU" sz="2400" kern="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682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920879" cy="5398536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пособий.</a:t>
            </a:r>
            <a:br>
              <a:rPr lang="ru-RU" sz="2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149" name="Picture 5" descr="C:\Users\Admin\Desktop\316599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56" y="872716"/>
            <a:ext cx="3626630" cy="51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\Pictures\2020-12-29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2716"/>
            <a:ext cx="4104456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73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84976" cy="52545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6. Выступление на заседаниях методических советов, научно практических конференциях, педагогических чтениях, семинарах, секциях, форумах, радиопередачах.</a:t>
            </a:r>
            <a:br>
              <a:rPr lang="ru-RU" sz="2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1266" name="Picture 2" descr="C:\Users\Admin\Desktop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" y="1340768"/>
            <a:ext cx="3390879" cy="493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Pictures\2021-10-14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36" y="1676840"/>
            <a:ext cx="3102847" cy="460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Pictures\2021-10-14\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38008"/>
            <a:ext cx="2699792" cy="389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52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116632"/>
            <a:ext cx="7200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мероприятий.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290" name="Picture 2" descr="C:\Users\Admin\Pictures\2021-10-14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0" y="890785"/>
            <a:ext cx="2894754" cy="407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Pictures\2021-10-14\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246" y="1556791"/>
            <a:ext cx="2782914" cy="409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Pictures\2021-10-14\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64056"/>
            <a:ext cx="2736304" cy="41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 rot="10800000" flipV="1">
            <a:off x="8676456" y="1705215"/>
            <a:ext cx="15886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2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Pictures\2021-10-14\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404664"/>
            <a:ext cx="511256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 rot="10607392">
            <a:off x="6733409" y="2000762"/>
            <a:ext cx="14237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28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6470104" cy="5326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8. Экспертная деятельность.</a:t>
            </a:r>
            <a:b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42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7" cy="5326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9. Общественно- педагогическая активность педагога: участие в комиссиях, педагогических сообществах, в жюри конкурсов. </a:t>
            </a:r>
            <a:endParaRPr lang="ru-RU" dirty="0"/>
          </a:p>
        </p:txBody>
      </p:sp>
      <p:pic>
        <p:nvPicPr>
          <p:cNvPr id="1028" name="Picture 4" descr="C:\Users\Admin\Desktop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240360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Pictures\2021-10-10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7444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62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Pictures\2021-10-11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005" y="932532"/>
            <a:ext cx="352839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88641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 педагогическая активность педагога: участие в комиссиях, педагогических сообществах, в жюри конкурсов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632" y="1556792"/>
            <a:ext cx="309634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794" y="918361"/>
            <a:ext cx="3038701" cy="487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03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1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 педагогическая активность педагога: участие в комиссиях, педагогических сообществах, в жюри конкурсов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2" y="904593"/>
            <a:ext cx="3096344" cy="466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41" y="1988840"/>
            <a:ext cx="28765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91" y="904593"/>
            <a:ext cx="281019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29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3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 педагогическая активность педагога: участие в комиссиях, педагогических сообществах, в жюри конкурсов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1412776"/>
            <a:ext cx="4608512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u="sng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1</a:t>
            </a:r>
            <a:r>
              <a:rPr lang="en-US" sz="1400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https</a:t>
            </a:r>
            <a:r>
              <a:rPr lang="ru-RU" sz="1400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://</a:t>
            </a:r>
            <a:r>
              <a:rPr lang="en-US" sz="1400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ds</a:t>
            </a:r>
            <a:r>
              <a:rPr lang="ru-RU" sz="1400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20</a:t>
            </a:r>
            <a:r>
              <a:rPr lang="en-US" sz="1400" u="sng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sar</a:t>
            </a:r>
            <a:r>
              <a:rPr lang="ru-RU" sz="1400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.</a:t>
            </a:r>
            <a:r>
              <a:rPr lang="en-US" sz="1400" u="sng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schoolrm</a:t>
            </a:r>
            <a:r>
              <a:rPr lang="ru-RU" sz="1400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.</a:t>
            </a:r>
            <a:r>
              <a:rPr lang="en-US" sz="1400" u="sng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ru</a:t>
            </a:r>
            <a:r>
              <a:rPr lang="ru-RU" sz="1400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/</a:t>
            </a:r>
            <a:r>
              <a:rPr lang="en-US" sz="1400" u="sng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sveden</a:t>
            </a:r>
            <a:r>
              <a:rPr lang="ru-RU" sz="1400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/</a:t>
            </a:r>
            <a:r>
              <a:rPr lang="en-US" sz="1400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employees</a:t>
            </a:r>
            <a:r>
              <a:rPr lang="ru-RU" sz="1400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2" tooltip="1.https://ds20sar.schoolrm.ru/sveden/employees/9991/483408"/>
              </a:rPr>
              <a:t>/9991/483408</a:t>
            </a:r>
            <a:r>
              <a:rPr lang="ru-RU" sz="1400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3" action="ppaction://hlinkpres?slideindex=26&amp;slidetitle=Презентация PowerPoint"/>
              </a:rPr>
              <a:t>.</a:t>
            </a:r>
            <a:endParaRPr lang="ru-RU" sz="14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2. </a:t>
            </a:r>
            <a:r>
              <a:rPr lang="ru-RU" sz="1400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https://nsportal.ru/burtseva-olga-vladislavovna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4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  <a:hlinkClick r:id="rId5"/>
              </a:rPr>
              <a:t>3. http://образованиеврн.рф/</a:t>
            </a:r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-apple-system"/>
                <a:hlinkClick r:id="rId6"/>
              </a:rPr>
              <a:t>4. </a:t>
            </a:r>
            <a:r>
              <a:rPr lang="en-US" sz="1400" dirty="0" smtClean="0">
                <a:latin typeface="-apple-system"/>
                <a:hlinkClick r:id="rId6"/>
              </a:rPr>
              <a:t>http://kssovushka.ru/</a:t>
            </a:r>
            <a:endParaRPr lang="ru-RU" sz="1400" dirty="0" smtClean="0">
              <a:latin typeface="-apple-system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7"/>
              </a:rPr>
              <a:t>5. </a:t>
            </a:r>
            <a:r>
              <a:rPr lang="en-US" sz="1400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7"/>
              </a:rPr>
              <a:t>https://solncesvet.ru/</a:t>
            </a:r>
            <a:endParaRPr lang="ru-RU" sz="1400" u="sng" dirty="0" smtClean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Picture 2" descr="C:\Users\Admin\Pictures\2021-10-10\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7" y="980856"/>
            <a:ext cx="3563235" cy="518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4624"/>
            <a:ext cx="7848871" cy="5470544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воспитанниками.</a:t>
            </a:r>
            <a:br>
              <a:rPr lang="ru-RU" sz="18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13314" name="Picture 2" descr="C:\Users\Admin\Pictures\2021-10-13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7" y="863257"/>
            <a:ext cx="4104456" cy="573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Pictures\2021-10-13\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6774"/>
            <a:ext cx="418769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7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16632"/>
            <a:ext cx="6614120" cy="53985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1.Участие 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инновационной (экспериментальной ) деятельности.</a:t>
            </a:r>
            <a:b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 descr="C:\Users\User\Desktop\АТТЕСТАЦИЯ КОНДРАКОВА Е.И\1инновация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1214422"/>
            <a:ext cx="3649047" cy="5000660"/>
          </a:xfrm>
          <a:prstGeom prst="rect">
            <a:avLst/>
          </a:prstGeom>
          <a:noFill/>
        </p:spPr>
      </p:pic>
      <p:pic>
        <p:nvPicPr>
          <p:cNvPr id="5" name="Picture 3" descr="C:\Users\User\Desktop\АТТЕСТАЦИЯ КОНДРАКОВА Е.И\1инновация\Рисунок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14422"/>
            <a:ext cx="3667124" cy="4952145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5220072" y="2401519"/>
            <a:ext cx="180020" cy="15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0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44624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4339" name="Picture 3" descr="C:\Users\Admin\Pictures\2021-10-13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073" y="1146430"/>
            <a:ext cx="3168352" cy="42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dmin\Pictures\2021-10-13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64804"/>
            <a:ext cx="2480465" cy="377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esktop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3344561" cy="488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3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4384741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55576" y="188640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10. Динамика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посещаемости воспитанниками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дошкольной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образовательной организации </a:t>
            </a:r>
            <a:endParaRPr lang="ru-RU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4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25241"/>
            <a:ext cx="5579697" cy="565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11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6508951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0" y="332656"/>
            <a:ext cx="79994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02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3" y="260648"/>
            <a:ext cx="7046168" cy="52545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родителями.</a:t>
            </a:r>
            <a:b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4" name="Picture 2" descr="C:\Users\Admin\Pictures\2020-12-29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86072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Pictures\2020-12-29\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30807"/>
            <a:ext cx="381642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3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АТТЕСТАЦИЯ КОНДРАКОВА Е.И\11 Робота с родителями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36112" y="263636"/>
            <a:ext cx="3214710" cy="5037571"/>
          </a:xfrm>
          <a:prstGeom prst="rect">
            <a:avLst/>
          </a:prstGeom>
          <a:noFill/>
        </p:spPr>
      </p:pic>
      <p:pic>
        <p:nvPicPr>
          <p:cNvPr id="4" name="Picture 3" descr="F:\АТТЕСТАЦИЯ КОНДРАКОВА Е.И\11 Робота с родителями\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35061"/>
            <a:ext cx="2808312" cy="4681894"/>
          </a:xfrm>
          <a:prstGeom prst="rect">
            <a:avLst/>
          </a:prstGeom>
          <a:noFill/>
        </p:spPr>
      </p:pic>
      <p:pic>
        <p:nvPicPr>
          <p:cNvPr id="3074" name="Picture 2" descr="C:\Users\Admin\Pictures\2020-12-28\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80" y="1405688"/>
            <a:ext cx="2818000" cy="423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10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16632"/>
            <a:ext cx="6614120" cy="53985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12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. Работа с детьми из социально-неблагополучных семей.</a:t>
            </a:r>
            <a:b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098" name="Picture 2" descr="C:\Users\Admin\Pictures\2020-12-29\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9228"/>
            <a:ext cx="38214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0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09228"/>
            <a:ext cx="4018698" cy="552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5036369" y="3098343"/>
            <a:ext cx="24460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39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16632"/>
            <a:ext cx="6614120" cy="53985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. Участие педагога в профессиональных конкурсах.</a:t>
            </a:r>
            <a:b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9860"/>
            <a:ext cx="4126683" cy="538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Admin\Desktop\дипломы\533fec4d7057b68746a10c485e7f7f0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139860"/>
            <a:ext cx="3888433" cy="522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4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16632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13.Участие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муниципальном уровне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170" name="Picture 2" descr="F:\к аттестации сканы\пп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8878"/>
            <a:ext cx="411730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esktop\май1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28878"/>
            <a:ext cx="408904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01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бурцева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" y="539388"/>
            <a:ext cx="271335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77723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13.Участие педагога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муниципальном уровне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Admin\Desktop\май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33" y="539388"/>
            <a:ext cx="2880320" cy="38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001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39388"/>
            <a:ext cx="2592288" cy="332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84984"/>
            <a:ext cx="255948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108" y="4986101"/>
            <a:ext cx="188164" cy="8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5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6632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 ) деятельности.</a:t>
            </a:r>
            <a:b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82" y="791773"/>
            <a:ext cx="386556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4518"/>
            <a:ext cx="399256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33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663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13.Участие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республиканском уровне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Picture 3" descr="F:\АТТЕСТАЦИЯ КОНДРАКОВА Е.И\13 участие педагога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67544" y="1172474"/>
            <a:ext cx="3947693" cy="5429288"/>
          </a:xfrm>
          <a:prstGeom prst="rect">
            <a:avLst/>
          </a:prstGeom>
          <a:noFill/>
        </p:spPr>
      </p:pic>
      <p:pic>
        <p:nvPicPr>
          <p:cNvPr id="17410" name="Picture 2" descr="C:\Users\Admin\Pictures\2021-10-13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2475"/>
            <a:ext cx="4117203" cy="54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3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13.Участие на республиканском уровне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888432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Admin\Pictures\2021-10-13\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33285"/>
            <a:ext cx="3827233" cy="508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326088" cy="5326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14. Награды и поощрения.</a:t>
            </a:r>
            <a:br>
              <a:rPr lang="ru-RU" sz="28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032448" cy="554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Admin\Desktop\дипломы\516511К1.Б.2019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970834"/>
            <a:ext cx="3899155" cy="54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9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2021-10-07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57" y="1844824"/>
            <a:ext cx="31695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2" y="908720"/>
            <a:ext cx="345638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1" y="116633"/>
            <a:ext cx="8568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поощрения. 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муниципального уровня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36912"/>
            <a:ext cx="280831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53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9" y="404664"/>
            <a:ext cx="6902152" cy="5110504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0" kern="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Приложение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268760"/>
            <a:ext cx="698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hlinkClick r:id="rId2"/>
            </a:endParaRPr>
          </a:p>
          <a:p>
            <a:endParaRPr lang="ru-RU" sz="2800" dirty="0">
              <a:hlinkClick r:id="rId2"/>
            </a:endParaRPr>
          </a:p>
          <a:p>
            <a:pPr algn="ctr"/>
            <a:r>
              <a:rPr lang="en-US" sz="2800" dirty="0" smtClean="0">
                <a:hlinkClick r:id="rId2"/>
              </a:rPr>
              <a:t>https://youtu.be/vzxvJqKYyqQ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006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Pictures\2021-10-14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3499"/>
            <a:ext cx="2952328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2736"/>
            <a:ext cx="3077590" cy="453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Admin\Desktop\май1\fvb02asc_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498"/>
            <a:ext cx="2705608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8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01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" y="1340768"/>
            <a:ext cx="3286148" cy="466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002 (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55" y="1340768"/>
            <a:ext cx="439248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 flipV="1">
            <a:off x="4174187" y="4638886"/>
            <a:ext cx="288032" cy="198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5" y="116633"/>
            <a:ext cx="7819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 ) деятельности.</a:t>
            </a:r>
            <a:b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17521"/>
            <a:ext cx="2808312" cy="44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4625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 ) деятельности.</a:t>
            </a:r>
            <a:b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028" name="Picture 4" descr="F: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17521"/>
            <a:ext cx="2880320" cy="44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JbP2mDSLb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21" y="404664"/>
            <a:ext cx="352049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3744416" cy="520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15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476672"/>
            <a:ext cx="52565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Наставничество.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 descr="C:\Users\Admin\Pictures\2021-10-13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4285"/>
            <a:ext cx="4144297" cy="541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Pictures\2021-10-13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34284"/>
            <a:ext cx="4104456" cy="541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37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4679</TotalTime>
  <Words>469</Words>
  <Application>Microsoft Office PowerPoint</Application>
  <PresentationFormat>Экран (4:3)</PresentationFormat>
  <Paragraphs>66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Воздушный поток</vt:lpstr>
      <vt:lpstr>Презентация PowerPoint</vt:lpstr>
      <vt:lpstr>Представление педагогического опыта  педагогического работника.             «Развитие мелкой моторики у детей дошкольного возраста через нетрадиционную технику рисования».    https://ds20sar.schoolrm.ru/sveden/employees/9991/483408</vt:lpstr>
      <vt:lpstr>1.Участие в инновационной (экспериментальной ) деятельности.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Наличие публикаций. Материалы, прошедшие экспертизу на сайтах, порталах сети Интернет.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  Результаты участия воспитанников в конкурсах, выставках, турнирах, соревнованиях, акциях, фестивалях 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пособий.  </vt:lpstr>
      <vt:lpstr>6. Выступление на заседаниях методических советов, научно практических конференциях, педагогических чтениях, семинарах, секциях, форумах, радиопередачах. </vt:lpstr>
      <vt:lpstr>Презентация PowerPoint</vt:lpstr>
      <vt:lpstr>Презентация PowerPoint</vt:lpstr>
      <vt:lpstr>8. Экспертная деятельность. </vt:lpstr>
      <vt:lpstr>9. Общественно- педагогическая активность педагога: участие в комиссиях, педагогических сообществах, в жюри конкурсов. 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воспитанниками. </vt:lpstr>
      <vt:lpstr>Презентация PowerPoint</vt:lpstr>
      <vt:lpstr>Презентация PowerPoint</vt:lpstr>
      <vt:lpstr>Презентация PowerPoint</vt:lpstr>
      <vt:lpstr>Презентация PowerPoint</vt:lpstr>
      <vt:lpstr>11. Качество взаимодействия с родителями. </vt:lpstr>
      <vt:lpstr>Презентация PowerPoint</vt:lpstr>
      <vt:lpstr> 12. Работа с детьми из социально-неблагополучных семей. </vt:lpstr>
      <vt:lpstr> 13. Участие педагога в профессиональных конкурсах. 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поощрения. </vt:lpstr>
      <vt:lpstr>Презентация PowerPoint</vt:lpstr>
      <vt:lpstr>Приложение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194</cp:revision>
  <dcterms:modified xsi:type="dcterms:W3CDTF">2021-10-15T17:00:32Z</dcterms:modified>
</cp:coreProperties>
</file>