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47"/>
  </p:notesMasterIdLst>
  <p:sldIdLst>
    <p:sldId id="256" r:id="rId2"/>
    <p:sldId id="382" r:id="rId3"/>
    <p:sldId id="478" r:id="rId4"/>
    <p:sldId id="477" r:id="rId5"/>
    <p:sldId id="457" r:id="rId6"/>
    <p:sldId id="342" r:id="rId7"/>
    <p:sldId id="422" r:id="rId8"/>
    <p:sldId id="453" r:id="rId9"/>
    <p:sldId id="343" r:id="rId10"/>
    <p:sldId id="463" r:id="rId11"/>
    <p:sldId id="459" r:id="rId12"/>
    <p:sldId id="461" r:id="rId13"/>
    <p:sldId id="462" r:id="rId14"/>
    <p:sldId id="456" r:id="rId15"/>
    <p:sldId id="475" r:id="rId16"/>
    <p:sldId id="424" r:id="rId17"/>
    <p:sldId id="471" r:id="rId18"/>
    <p:sldId id="472" r:id="rId19"/>
    <p:sldId id="438" r:id="rId20"/>
    <p:sldId id="446" r:id="rId21"/>
    <p:sldId id="447" r:id="rId22"/>
    <p:sldId id="460" r:id="rId23"/>
    <p:sldId id="425" r:id="rId24"/>
    <p:sldId id="476" r:id="rId25"/>
    <p:sldId id="458" r:id="rId26"/>
    <p:sldId id="469" r:id="rId27"/>
    <p:sldId id="470" r:id="rId28"/>
    <p:sldId id="427" r:id="rId29"/>
    <p:sldId id="449" r:id="rId30"/>
    <p:sldId id="464" r:id="rId31"/>
    <p:sldId id="465" r:id="rId32"/>
    <p:sldId id="466" r:id="rId33"/>
    <p:sldId id="467" r:id="rId34"/>
    <p:sldId id="468" r:id="rId35"/>
    <p:sldId id="428" r:id="rId36"/>
    <p:sldId id="474" r:id="rId37"/>
    <p:sldId id="455" r:id="rId38"/>
    <p:sldId id="454" r:id="rId39"/>
    <p:sldId id="429" r:id="rId40"/>
    <p:sldId id="430" r:id="rId41"/>
    <p:sldId id="431" r:id="rId42"/>
    <p:sldId id="451" r:id="rId43"/>
    <p:sldId id="452" r:id="rId44"/>
    <p:sldId id="401" r:id="rId45"/>
    <p:sldId id="473" r:id="rId46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19D02DD-7E47-4DAC-A0EE-1DFC98B48497}">
          <p14:sldIdLst>
            <p14:sldId id="256"/>
            <p14:sldId id="382"/>
            <p14:sldId id="478"/>
            <p14:sldId id="477"/>
            <p14:sldId id="457"/>
          </p14:sldIdLst>
        </p14:section>
        <p14:section name="Раздел без заголовка" id="{A1F7E2F0-DCE9-47DB-80AA-F01E5B0590B0}">
          <p14:sldIdLst>
            <p14:sldId id="342"/>
            <p14:sldId id="422"/>
            <p14:sldId id="453"/>
            <p14:sldId id="343"/>
            <p14:sldId id="463"/>
            <p14:sldId id="459"/>
            <p14:sldId id="461"/>
            <p14:sldId id="462"/>
            <p14:sldId id="456"/>
            <p14:sldId id="475"/>
            <p14:sldId id="424"/>
            <p14:sldId id="471"/>
            <p14:sldId id="472"/>
            <p14:sldId id="438"/>
            <p14:sldId id="446"/>
            <p14:sldId id="447"/>
            <p14:sldId id="460"/>
            <p14:sldId id="425"/>
            <p14:sldId id="476"/>
            <p14:sldId id="458"/>
            <p14:sldId id="469"/>
            <p14:sldId id="470"/>
            <p14:sldId id="427"/>
            <p14:sldId id="449"/>
            <p14:sldId id="464"/>
            <p14:sldId id="465"/>
            <p14:sldId id="466"/>
            <p14:sldId id="467"/>
            <p14:sldId id="468"/>
            <p14:sldId id="428"/>
            <p14:sldId id="474"/>
            <p14:sldId id="455"/>
            <p14:sldId id="454"/>
            <p14:sldId id="429"/>
            <p14:sldId id="430"/>
            <p14:sldId id="431"/>
            <p14:sldId id="451"/>
            <p14:sldId id="452"/>
            <p14:sldId id="401"/>
            <p14:sldId id="473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57" autoAdjust="0"/>
    <p:restoredTop sz="75072" autoAdjust="0"/>
  </p:normalViewPr>
  <p:slideViewPr>
    <p:cSldViewPr>
      <p:cViewPr varScale="1">
        <p:scale>
          <a:sx n="54" d="100"/>
          <a:sy n="54" d="100"/>
        </p:scale>
        <p:origin x="-158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0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22C54E-5217-4154-8F9A-F5C42A4EFC5B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962E50-B542-48A9-8875-A4E86E19F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405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62E50-B542-48A9-8875-A4E86E19FBE7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568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02948CB-3339-4F38-8DF9-58628F4E9EC6}" type="datetimeFigureOut">
              <a:rPr lang="ru-RU" smtClean="0"/>
              <a:pPr/>
              <a:t>19.02.2021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maam.ru/users/505596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0"/>
            <a:ext cx="7851648" cy="1916832"/>
          </a:xfrm>
        </p:spPr>
        <p:txBody>
          <a:bodyPr>
            <a:normAutofit/>
          </a:bodyPr>
          <a:lstStyle/>
          <a:p>
            <a:pPr algn="l"/>
            <a:r>
              <a:rPr lang="ru-RU" sz="2000" cap="all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Министерство образования рм</a:t>
            </a:r>
            <a:br>
              <a:rPr lang="ru-RU" sz="2000" cap="all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4800" cap="all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4800" cap="all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4800" cap="all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Портфолио </a:t>
            </a:r>
            <a:endParaRPr lang="ru-RU" sz="4800" cap="all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916832"/>
            <a:ext cx="8964488" cy="4941168"/>
          </a:xfrm>
        </p:spPr>
        <p:txBody>
          <a:bodyPr>
            <a:normAutofit lnSpcReduction="10000"/>
          </a:bodyPr>
          <a:lstStyle/>
          <a:p>
            <a:pPr algn="l"/>
            <a:r>
              <a:rPr lang="ru-RU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Немыкиной</a:t>
            </a:r>
            <a:r>
              <a:rPr lang="ru-RU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Ольги Викторовны,</a:t>
            </a:r>
            <a:endParaRPr lang="ru-RU" cap="all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воспитателя  МДОУ г.о.Саранск</a:t>
            </a:r>
          </a:p>
          <a:p>
            <a:pPr algn="l"/>
            <a:r>
              <a:rPr lang="ru-RU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«Детский сад № 16»</a:t>
            </a:r>
          </a:p>
          <a:p>
            <a:pPr algn="l"/>
            <a:endParaRPr lang="ru-RU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Дата рождения: 7.01.86г.</a:t>
            </a:r>
          </a:p>
          <a:p>
            <a:pPr algn="l">
              <a:lnSpc>
                <a:spcPct val="90000"/>
              </a:lnSpc>
            </a:pPr>
            <a:r>
              <a:rPr lang="ru-RU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высшее,</a:t>
            </a:r>
            <a:r>
              <a:rPr lang="ru-RU" dirty="0">
                <a:solidFill>
                  <a:srgbClr val="FFC000"/>
                </a:solidFill>
                <a:latin typeface="Times New Roman" pitchFamily="18" charset="0"/>
              </a:rPr>
              <a:t> </a:t>
            </a:r>
            <a:r>
              <a:rPr lang="ru-RU" dirty="0" smtClean="0">
                <a:solidFill>
                  <a:srgbClr val="FFC000"/>
                </a:solidFill>
                <a:latin typeface="Times New Roman" pitchFamily="18" charset="0"/>
              </a:rPr>
              <a:t>педагогическое,</a:t>
            </a:r>
          </a:p>
          <a:p>
            <a:pPr algn="l">
              <a:lnSpc>
                <a:spcPct val="90000"/>
              </a:lnSpc>
            </a:pPr>
            <a:r>
              <a:rPr lang="ru-RU" dirty="0" smtClean="0">
                <a:solidFill>
                  <a:srgbClr val="FFC000"/>
                </a:solidFill>
                <a:latin typeface="Times New Roman" pitchFamily="18" charset="0"/>
              </a:rPr>
              <a:t>МГПИ им</a:t>
            </a:r>
            <a:r>
              <a:rPr lang="ru-RU" dirty="0">
                <a:solidFill>
                  <a:srgbClr val="FFC000"/>
                </a:solidFill>
                <a:latin typeface="Times New Roman" pitchFamily="18" charset="0"/>
              </a:rPr>
              <a:t>. М. Е. </a:t>
            </a:r>
            <a:r>
              <a:rPr lang="ru-RU" dirty="0" err="1">
                <a:solidFill>
                  <a:srgbClr val="FFC000"/>
                </a:solidFill>
                <a:latin typeface="Times New Roman" pitchFamily="18" charset="0"/>
              </a:rPr>
              <a:t>Евсевьева</a:t>
            </a:r>
            <a:endParaRPr lang="ru-RU" dirty="0">
              <a:solidFill>
                <a:srgbClr val="FFC000"/>
              </a:solidFill>
              <a:latin typeface="Times New Roman" pitchFamily="18" charset="0"/>
            </a:endParaRPr>
          </a:p>
          <a:p>
            <a:pPr algn="l">
              <a:lnSpc>
                <a:spcPct val="90000"/>
              </a:lnSpc>
            </a:pPr>
            <a:r>
              <a:rPr lang="ru-RU" dirty="0" smtClean="0">
                <a:solidFill>
                  <a:srgbClr val="FFC000"/>
                </a:solidFill>
                <a:latin typeface="Times New Roman" pitchFamily="18" charset="0"/>
              </a:rPr>
              <a:t>по специальности </a:t>
            </a:r>
            <a:r>
              <a:rPr lang="ru-RU" dirty="0">
                <a:solidFill>
                  <a:srgbClr val="FFC000"/>
                </a:solidFill>
                <a:latin typeface="Times New Roman" pitchFamily="18" charset="0"/>
              </a:rPr>
              <a:t>«Педагогика </a:t>
            </a:r>
            <a:r>
              <a:rPr lang="ru-RU" sz="2400" dirty="0">
                <a:solidFill>
                  <a:srgbClr val="FFC000"/>
                </a:solidFill>
                <a:latin typeface="Times New Roman" pitchFamily="18" charset="0"/>
              </a:rPr>
              <a:t>и </a:t>
            </a:r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</a:rPr>
              <a:t>методика начального </a:t>
            </a:r>
            <a:r>
              <a:rPr lang="ru-RU" sz="2400" dirty="0" err="1" smtClean="0">
                <a:solidFill>
                  <a:srgbClr val="FFC000"/>
                </a:solidFill>
                <a:latin typeface="Times New Roman" pitchFamily="18" charset="0"/>
              </a:rPr>
              <a:t>образования»с</a:t>
            </a:r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</a:rPr>
              <a:t> дополнительной специальностью </a:t>
            </a:r>
            <a:r>
              <a:rPr lang="ru-RU" sz="2400" dirty="0">
                <a:solidFill>
                  <a:srgbClr val="FFC000"/>
                </a:solidFill>
                <a:latin typeface="Times New Roman" pitchFamily="18" charset="0"/>
              </a:rPr>
              <a:t>«Музыка».  </a:t>
            </a:r>
            <a:endParaRPr lang="ru-RU" sz="2400" dirty="0" smtClean="0">
              <a:solidFill>
                <a:srgbClr val="FFC000"/>
              </a:solidFill>
              <a:latin typeface="Times New Roman" pitchFamily="18" charset="0"/>
            </a:endParaRPr>
          </a:p>
          <a:p>
            <a:pPr algn="l">
              <a:lnSpc>
                <a:spcPct val="90000"/>
              </a:lnSpc>
            </a:pPr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</a:rPr>
              <a:t>Стаж педагогической работы  :  10 лет</a:t>
            </a:r>
          </a:p>
          <a:p>
            <a:pPr algn="l">
              <a:lnSpc>
                <a:spcPct val="90000"/>
              </a:lnSpc>
            </a:pPr>
            <a:r>
              <a:rPr lang="ru-RU" sz="2400" dirty="0" smtClean="0">
                <a:solidFill>
                  <a:srgbClr val="FFC000"/>
                </a:solidFill>
                <a:latin typeface="Times New Roman" pitchFamily="18" charset="0"/>
              </a:rPr>
              <a:t>Общий трудовой стаж : 11ле</a:t>
            </a:r>
            <a:r>
              <a:rPr lang="ru-RU" sz="2400" dirty="0" smtClean="0">
                <a:latin typeface="Times New Roman" pitchFamily="18" charset="0"/>
              </a:rPr>
              <a:t>т                  </a:t>
            </a:r>
            <a:endParaRPr lang="ru-RU" sz="2400" dirty="0">
              <a:latin typeface="Times New Roman" pitchFamily="18" charset="0"/>
            </a:endParaRPr>
          </a:p>
          <a:p>
            <a:pPr algn="l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Picture 2" descr="C:\Users\Александр\Desktop\IMG_12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778314"/>
            <a:ext cx="3702318" cy="299711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0648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cap="all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683568" y="1124744"/>
            <a:ext cx="3463985" cy="5134202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4932040" y="1124744"/>
            <a:ext cx="3550448" cy="513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09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3086471"/>
            <a:ext cx="4572000" cy="68505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5.Наличие авторских программ, методических пособий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202331"/>
            <a:ext cx="4554389" cy="64533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900" y="202331"/>
            <a:ext cx="4230588" cy="645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8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68" y="476672"/>
            <a:ext cx="4421048" cy="6048672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039" y="476672"/>
            <a:ext cx="4163450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23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764704"/>
            <a:ext cx="3860081" cy="56886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764704"/>
            <a:ext cx="4176463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128" y="0"/>
            <a:ext cx="8568952" cy="112474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5.НАЛИЧИЕ АВТОРСКИХ ПРОГРАММ,МЕТОДИЧЕСКИХ ПОСОБИЙ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755576" y="1124742"/>
            <a:ext cx="3384376" cy="52103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1281639"/>
            <a:ext cx="3208493" cy="489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26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568952" cy="1340768"/>
          </a:xfrm>
        </p:spPr>
        <p:txBody>
          <a:bodyPr>
            <a:noAutofit/>
          </a:bodyPr>
          <a:lstStyle/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452" y="1700808"/>
            <a:ext cx="3197104" cy="4389437"/>
          </a:xfrm>
        </p:spPr>
      </p:pic>
    </p:spTree>
    <p:extLst>
      <p:ext uri="{BB962C8B-B14F-4D97-AF65-F5344CB8AC3E}">
        <p14:creationId xmlns:p14="http://schemas.microsoft.com/office/powerpoint/2010/main" val="424989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683568"/>
            <a:ext cx="8229600" cy="3960440"/>
          </a:xfrm>
        </p:spPr>
        <p:txBody>
          <a:bodyPr>
            <a:noAutofit/>
          </a:bodyPr>
          <a:lstStyle/>
          <a:p>
            <a:pPr lvl="0" algn="ctr"/>
            <a:r>
              <a:rPr lang="ru-RU" sz="2400" b="1" cap="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6. Выступления на научно – практических конференциях, педагогических чтениях, семинарах, секциях, методических объединениях</a:t>
            </a:r>
            <a:r>
              <a:rPr lang="ru-RU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rgbClr val="FFC000"/>
              </a:solidFill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457197" y="1844823"/>
            <a:ext cx="3250705" cy="4447705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 rot="10800000">
            <a:off x="4716014" y="1844822"/>
            <a:ext cx="3384378" cy="442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1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5" y="-531440"/>
            <a:ext cx="8229600" cy="1368152"/>
          </a:xfrm>
        </p:spPr>
        <p:txBody>
          <a:bodyPr>
            <a:noAutofit/>
          </a:bodyPr>
          <a:lstStyle/>
          <a:p>
            <a:pPr lvl="0" algn="ctr"/>
            <a:endParaRPr lang="ru-RU" sz="2400" dirty="0">
              <a:solidFill>
                <a:srgbClr val="FFC000"/>
              </a:solidFill>
            </a:endParaRPr>
          </a:p>
        </p:txBody>
      </p:sp>
      <p:pic>
        <p:nvPicPr>
          <p:cNvPr id="7" name="Объект 6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683566" y="332655"/>
            <a:ext cx="3888432" cy="5724052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3"/>
          <a:stretch>
            <a:fillRect/>
          </a:stretch>
        </p:blipFill>
        <p:spPr>
          <a:xfrm rot="10800000">
            <a:off x="4571997" y="404658"/>
            <a:ext cx="3456385" cy="565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6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107504"/>
            <a:ext cx="8229600" cy="2160240"/>
          </a:xfrm>
        </p:spPr>
        <p:txBody>
          <a:bodyPr>
            <a:noAutofit/>
          </a:bodyPr>
          <a:lstStyle/>
          <a:p>
            <a:pPr lvl="0" algn="ctr"/>
            <a:r>
              <a:rPr lang="ru-RU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FFC000"/>
              </a:solidFill>
            </a:endParaRPr>
          </a:p>
        </p:txBody>
      </p:sp>
      <p:pic>
        <p:nvPicPr>
          <p:cNvPr id="9" name="Объект 8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0032" y="692696"/>
            <a:ext cx="3391837" cy="4389437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3"/>
          <a:stretch>
            <a:fillRect/>
          </a:stretch>
        </p:blipFill>
        <p:spPr>
          <a:xfrm rot="10800000">
            <a:off x="683568" y="745453"/>
            <a:ext cx="3250704" cy="438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96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64704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FFC000"/>
              </a:solidFill>
            </a:endParaRPr>
          </a:p>
        </p:txBody>
      </p:sp>
      <p:pic>
        <p:nvPicPr>
          <p:cNvPr id="4" name="Объект 3" descr="C:\Users\User\Desktop\КУ-387-2020 (1)\КУ-387-2020 (1)_Page_1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3456384" cy="4785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980728"/>
            <a:ext cx="3312368" cy="478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3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2"/>
          <p:cNvSpPr>
            <a:spLocks/>
          </p:cNvSpPr>
          <p:nvPr/>
        </p:nvSpPr>
        <p:spPr bwMode="auto">
          <a:xfrm>
            <a:off x="395288" y="0"/>
            <a:ext cx="835342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cap="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1</a:t>
            </a:r>
            <a:r>
              <a:rPr lang="ru-RU" sz="2800" b="1" cap="all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. Участие в инновационной (экспериментальной) деятельности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981075"/>
            <a:ext cx="4427984" cy="55092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81075"/>
            <a:ext cx="4176713" cy="55092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>
            <a:noAutofit/>
          </a:bodyPr>
          <a:lstStyle/>
          <a:p>
            <a:pPr algn="ctr"/>
            <a:endParaRPr lang="ru-RU" sz="2400" dirty="0">
              <a:solidFill>
                <a:srgbClr val="FFC000"/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3121377" cy="4608512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754" y="1556792"/>
            <a:ext cx="3312368" cy="432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90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"/>
            <a:ext cx="8229600" cy="1930623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FFC000"/>
              </a:solidFill>
            </a:endParaRPr>
          </a:p>
        </p:txBody>
      </p:sp>
      <p:pic>
        <p:nvPicPr>
          <p:cNvPr id="7" name="Объект 6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" y="983591"/>
            <a:ext cx="4752529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/>
          <p:nvPr/>
        </p:nvPicPr>
        <p:blipFill>
          <a:blip r:embed="rId3"/>
          <a:stretch>
            <a:fillRect/>
          </a:stretch>
        </p:blipFill>
        <p:spPr>
          <a:xfrm>
            <a:off x="4582344" y="3032956"/>
            <a:ext cx="4559300" cy="373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206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1052736"/>
            <a:ext cx="2950368" cy="4389438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59632" y="1045865"/>
            <a:ext cx="2822916" cy="438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39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555776"/>
            <a:ext cx="8229600" cy="4752528"/>
          </a:xfrm>
        </p:spPr>
        <p:txBody>
          <a:bodyPr>
            <a:normAutofit/>
          </a:bodyPr>
          <a:lstStyle/>
          <a:p>
            <a:pPr algn="ctr"/>
            <a:r>
              <a:rPr lang="ru-RU" sz="2800" b="1" cap="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7</a:t>
            </a:r>
            <a:r>
              <a:rPr lang="ru-RU" sz="2800" b="1" cap="all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cap="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занятий, мастер – классов, мероприятий</a:t>
            </a:r>
            <a:endParaRPr lang="ru-RU" sz="28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1484784"/>
            <a:ext cx="3405094" cy="48965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478" y="1484784"/>
            <a:ext cx="3571322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17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8.Экспертная деятельность</a:t>
            </a:r>
            <a:endParaRPr lang="ru-RU" sz="4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1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251520"/>
            <a:ext cx="8229600" cy="3766120"/>
          </a:xfrm>
        </p:spPr>
        <p:txBody>
          <a:bodyPr>
            <a:normAutofit/>
          </a:bodyPr>
          <a:lstStyle/>
          <a:p>
            <a:pPr lvl="0" algn="ctr"/>
            <a:r>
              <a:rPr lang="ru-RU" sz="2800" b="1" cap="all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9.</a:t>
            </a:r>
            <a:r>
              <a:rPr lang="ru-RU" sz="3100" b="1" cap="all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Общественная </a:t>
            </a:r>
            <a:r>
              <a:rPr lang="ru-RU" sz="3100" b="1" cap="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 педагога: участие в экспертных комиссиях, в жюри конкурсов, депутатская деятельность и т.д.</a:t>
            </a:r>
            <a:r>
              <a:rPr lang="ru-RU" sz="31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1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 flipV="1">
            <a:off x="457200" y="1859757"/>
            <a:ext cx="4040188" cy="4571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 rot="10800000">
            <a:off x="457200" y="2187178"/>
            <a:ext cx="3322713" cy="4500563"/>
          </a:xfrm>
          <a:prstGeom prst="rect">
            <a:avLst/>
          </a:prstGeom>
        </p:spPr>
      </p:pic>
      <p:pic>
        <p:nvPicPr>
          <p:cNvPr id="9" name="Объект 8"/>
          <p:cNvPicPr>
            <a:picLocks noGrp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 rot="10800000">
            <a:off x="4865340" y="2204863"/>
            <a:ext cx="3102398" cy="450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0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1"/>
            <a:ext cx="8229600" cy="1311195"/>
          </a:xfrm>
        </p:spPr>
        <p:txBody>
          <a:bodyPr>
            <a:normAutofit/>
          </a:bodyPr>
          <a:lstStyle/>
          <a:p>
            <a:pPr lvl="0" algn="ctr"/>
            <a:endParaRPr lang="ru-RU" sz="16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908720"/>
            <a:ext cx="4040188" cy="95103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59756"/>
            <a:ext cx="3538736" cy="4932491"/>
          </a:xfrm>
          <a:prstGeom prst="rect">
            <a:avLst/>
          </a:prstGeom>
        </p:spPr>
      </p:pic>
      <p:pic>
        <p:nvPicPr>
          <p:cNvPr id="8" name="Объект 7"/>
          <p:cNvPicPr>
            <a:picLocks noGrp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 rot="10800000">
            <a:off x="5004046" y="1859754"/>
            <a:ext cx="3682753" cy="493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1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1"/>
            <a:ext cx="8229600" cy="1743126"/>
          </a:xfrm>
        </p:spPr>
        <p:txBody>
          <a:bodyPr>
            <a:noAutofit/>
          </a:bodyPr>
          <a:lstStyle/>
          <a:p>
            <a:pPr lvl="0" algn="ctr"/>
            <a:endParaRPr lang="ru-RU" sz="24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908720"/>
            <a:ext cx="4040188" cy="95103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 rot="10800000">
            <a:off x="2821106" y="929283"/>
            <a:ext cx="3352563" cy="496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2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28800"/>
          </a:xfrm>
        </p:spPr>
        <p:txBody>
          <a:bodyPr>
            <a:normAutofit/>
          </a:bodyPr>
          <a:lstStyle/>
          <a:p>
            <a:pPr lvl="0" algn="ctr"/>
            <a:r>
              <a:rPr lang="ru-RU" sz="2800" b="1" cap="all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ru-RU" sz="2800" b="1" cap="all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Позитивные результаты работы с воспитанниками</a:t>
            </a:r>
            <a:r>
              <a:rPr lang="ru-RU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rgbClr val="FFC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6081" y="1916832"/>
            <a:ext cx="3391837" cy="438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91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656184"/>
          </a:xfrm>
        </p:spPr>
        <p:txBody>
          <a:bodyPr>
            <a:normAutofit/>
          </a:bodyPr>
          <a:lstStyle/>
          <a:p>
            <a:pPr lvl="0"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41" y="1916832"/>
            <a:ext cx="3198018" cy="43894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832620"/>
            <a:ext cx="3456384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33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пользователь\Desktop\Изображение (3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692696"/>
            <a:ext cx="4608511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759046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844824"/>
          </a:xfrm>
        </p:spPr>
        <p:txBody>
          <a:bodyPr>
            <a:normAutofit/>
          </a:bodyPr>
          <a:lstStyle/>
          <a:p>
            <a:pPr lvl="0" algn="ctr"/>
            <a:endParaRPr lang="ru-RU" dirty="0"/>
          </a:p>
        </p:txBody>
      </p:sp>
      <p:pic>
        <p:nvPicPr>
          <p:cNvPr id="4" name="Picture 2" descr="C:\Users\Алексей\Desktop\модель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84784"/>
            <a:ext cx="3155357" cy="4389437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 rot="10800000">
            <a:off x="4630265" y="1456207"/>
            <a:ext cx="3168352" cy="438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08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pPr lvl="0"/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9434" y="1935163"/>
            <a:ext cx="3391837" cy="43894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32" y="1935480"/>
            <a:ext cx="3143572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87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060848"/>
          </a:xfrm>
        </p:spPr>
        <p:txBody>
          <a:bodyPr>
            <a:normAutofit/>
          </a:bodyPr>
          <a:lstStyle/>
          <a:p>
            <a:pPr lvl="0" algn="ctr"/>
            <a:r>
              <a:rPr lang="ru-RU" sz="2700" b="1" cap="all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ru-RU" sz="2700" b="1" cap="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Позитивные результаты работы с воспитанникам</a:t>
            </a:r>
            <a:r>
              <a:rPr lang="ru-RU" sz="1800" b="1" cap="all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6081" y="2061989"/>
            <a:ext cx="3391837" cy="438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1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84784"/>
            <a:ext cx="3960440" cy="51845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484784"/>
            <a:ext cx="3960440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5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952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pPr lvl="0"/>
            <a:r>
              <a:rPr lang="ru-RU" sz="5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  <a:t> </a:t>
            </a:r>
            <a:r>
              <a:rPr lang="ru-RU" sz="31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itchFamily="18" charset="0"/>
              </a:rPr>
              <a:t>11. Качество взаимодействия с родителями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12776"/>
            <a:ext cx="3391837" cy="43894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412776"/>
            <a:ext cx="3024335" cy="438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4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908720"/>
            <a:ext cx="3816424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3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0768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5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  <a:t> </a:t>
            </a:r>
            <a:r>
              <a:rPr lang="ru-RU" sz="3100" b="1" dirty="0">
                <a:solidFill>
                  <a:srgbClr val="FFC000"/>
                </a:solidFill>
                <a:latin typeface="Times New Roman" pitchFamily="18" charset="0"/>
                <a:ea typeface="Lucida Sans Unicode" pitchFamily="32" charset="0"/>
                <a:cs typeface="Times New Roman" pitchFamily="18" charset="0"/>
              </a:rPr>
              <a:t>12. Работа с детьми из социально – неблагополучных семей</a:t>
            </a:r>
            <a:endParaRPr lang="ru-RU" sz="3100" b="1" dirty="0">
              <a:solidFill>
                <a:srgbClr val="FFC00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6081" y="1556792"/>
            <a:ext cx="3391837" cy="438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3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00808"/>
          </a:xfrm>
        </p:spPr>
        <p:txBody>
          <a:bodyPr>
            <a:normAutofit/>
          </a:bodyPr>
          <a:lstStyle/>
          <a:p>
            <a:pPr lvl="0" algn="ctr"/>
            <a:r>
              <a:rPr lang="ru-RU" sz="2800" b="1" cap="all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13. </a:t>
            </a:r>
            <a:r>
              <a:rPr lang="ru-RU" sz="2800" b="1" cap="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в профессиональных конкурсах.</a:t>
            </a:r>
            <a:r>
              <a:rPr lang="ru-RU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2555776" y="1700808"/>
            <a:ext cx="3391837" cy="438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65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Autofit/>
          </a:bodyPr>
          <a:lstStyle/>
          <a:p>
            <a:pPr algn="ctr"/>
            <a:endParaRPr lang="ru-RU" sz="28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47088"/>
            <a:ext cx="3538736" cy="4750264"/>
          </a:xfrm>
        </p:spPr>
      </p:pic>
      <p:pic>
        <p:nvPicPr>
          <p:cNvPr id="8" name="Picture 2" descr="C:\Users\Алексей\Desktop\бабань парь.jpg"/>
          <p:cNvPicPr>
            <a:picLocks noGrp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1847088"/>
            <a:ext cx="4176464" cy="50109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209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2"/>
          <p:cNvSpPr>
            <a:spLocks/>
          </p:cNvSpPr>
          <p:nvPr/>
        </p:nvSpPr>
        <p:spPr bwMode="auto">
          <a:xfrm>
            <a:off x="395288" y="0"/>
            <a:ext cx="835342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>
              <a:spcBef>
                <a:spcPct val="0"/>
              </a:spcBef>
              <a:defRPr/>
            </a:pPr>
            <a:endParaRPr lang="ru-RU" sz="2800" b="1" cap="all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763" y="517971"/>
            <a:ext cx="4248473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93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Autofit/>
          </a:bodyPr>
          <a:lstStyle/>
          <a:p>
            <a:pPr algn="ctr"/>
            <a:r>
              <a:rPr lang="ru-RU" sz="2800" b="1" cap="all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428" y="1556792"/>
            <a:ext cx="3467964" cy="4968552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74" y="1556792"/>
            <a:ext cx="3543440" cy="4968552"/>
          </a:xfrm>
        </p:spPr>
      </p:pic>
    </p:spTree>
    <p:extLst>
      <p:ext uri="{BB962C8B-B14F-4D97-AF65-F5344CB8AC3E}">
        <p14:creationId xmlns:p14="http://schemas.microsoft.com/office/powerpoint/2010/main" val="15657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/>
          </a:bodyPr>
          <a:lstStyle/>
          <a:p>
            <a:pPr algn="ctr"/>
            <a:endParaRPr lang="ru-RU" sz="1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Picture 2" descr="C:\Users\Александр\Desktop\оля\сканированные документы\диплом4.jpg"/>
          <p:cNvPicPr>
            <a:picLocks noGrp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268760"/>
            <a:ext cx="3538736" cy="4670096"/>
          </a:xfrm>
          <a:prstGeom prst="rect">
            <a:avLst/>
          </a:prstGeom>
          <a:noFill/>
        </p:spPr>
      </p:pic>
      <p:sp>
        <p:nvSpPr>
          <p:cNvPr id="5" name="Объект 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00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514600"/>
          </a:xfrm>
        </p:spPr>
        <p:txBody>
          <a:bodyPr>
            <a:normAutofit/>
          </a:bodyPr>
          <a:lstStyle/>
          <a:p>
            <a:pPr lvl="0" algn="ctr"/>
            <a:r>
              <a:rPr lang="ru-RU" sz="16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cap="all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ru-RU" sz="1800" b="1" cap="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 педагога в </a:t>
            </a:r>
            <a:r>
              <a:rPr lang="ru-RU" sz="1800" b="1" cap="all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межаттестационный</a:t>
            </a:r>
            <a:r>
              <a:rPr lang="ru-RU" sz="1800" b="1" cap="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период органами государственной власти, МО РМ, муниципальными органами управления образованием, общественными организациями, педагогическими </a:t>
            </a:r>
            <a:r>
              <a:rPr lang="ru-RU" sz="2000" b="1" cap="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сообществами, родительской общественностью.</a:t>
            </a:r>
            <a:r>
              <a:rPr lang="ru-RU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54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097072"/>
            <a:ext cx="3599383" cy="4814112"/>
          </a:xfrm>
        </p:spPr>
      </p:pic>
      <p:pic>
        <p:nvPicPr>
          <p:cNvPr id="7" name="Объект 6" descr="http://www.maam.ru/diploms/673280-076-079-sert.jpg"/>
          <p:cNvPicPr>
            <a:picLocks noGrp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998123"/>
            <a:ext cx="3610744" cy="481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362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204864"/>
          </a:xfrm>
        </p:spPr>
        <p:txBody>
          <a:bodyPr>
            <a:normAutofit/>
          </a:bodyPr>
          <a:lstStyle/>
          <a:p>
            <a:pPr lvl="0" algn="ctr"/>
            <a:r>
              <a:rPr lang="ru-RU" sz="5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7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50" y="1089856"/>
            <a:ext cx="3456404" cy="4505072"/>
          </a:xfrm>
        </p:spPr>
      </p:pic>
      <p:pic>
        <p:nvPicPr>
          <p:cNvPr id="8" name="Picture 2" descr="C:\Users\Александр\Documents\Scan000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824412" y="1103573"/>
            <a:ext cx="3384375" cy="45050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949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683568" y="332656"/>
            <a:ext cx="4176464" cy="61926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332656"/>
            <a:ext cx="3829050" cy="6192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/>
          <a:stretch>
            <a:fillRect/>
          </a:stretch>
        </p:blipFill>
        <p:spPr>
          <a:xfrm rot="10800000">
            <a:off x="2267744" y="620688"/>
            <a:ext cx="3978327" cy="597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9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Наставничество</a:t>
            </a:r>
            <a:endParaRPr lang="ru-RU" sz="4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2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60648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cap="all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Наличие публикаций, включая интернет - публикации</a:t>
            </a:r>
            <a:endParaRPr lang="ru-RU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629980"/>
            <a:ext cx="8712968" cy="7355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nsportal.ru/nemykina-olga-viktorovna</a:t>
            </a:r>
          </a:p>
          <a:p>
            <a:pPr marL="457200" indent="-457200">
              <a:buAutoNum type="arabicPeriod"/>
            </a:pP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Конспект непосредственно образовательной деятельности «Путешествие в страну знаний»</a:t>
            </a:r>
          </a:p>
          <a:p>
            <a:pPr marL="457200" indent="-457200">
              <a:buFontTx/>
              <a:buAutoNum type="arabicPeriod"/>
            </a:pP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Конспект 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интегрированного занятия мир природы на тему " Знатоки природы" для подготовительной группы</a:t>
            </a:r>
            <a:r>
              <a:rPr lang="ru-RU" sz="2800" b="1" dirty="0" smtClean="0">
                <a:solidFill>
                  <a:schemeClr val="tx2"/>
                </a:solidFill>
              </a:rPr>
              <a:t>.</a:t>
            </a:r>
          </a:p>
          <a:p>
            <a:pPr marL="457200" indent="-457200">
              <a:buFontTx/>
              <a:buAutoNum type="arabicPeriod"/>
            </a:pP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конспект занятия по развитию речи" Как дети царицу экономику 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выручали</a:t>
            </a:r>
            <a:r>
              <a:rPr lang="ru-RU" sz="2800" b="1" dirty="0" smtClean="0">
                <a:solidFill>
                  <a:schemeClr val="tx2"/>
                </a:solidFill>
              </a:rPr>
              <a:t>«</a:t>
            </a:r>
          </a:p>
          <a:p>
            <a:pPr marL="457200" indent="-457200">
              <a:buFontTx/>
              <a:buAutoNum type="arabicPeriod"/>
            </a:pP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Конспект интегрированного занятия «Путешествие по сказки гуси лебеди»</a:t>
            </a:r>
          </a:p>
          <a:p>
            <a:pPr marL="457200" indent="-457200">
              <a:buFontTx/>
              <a:buAutoNum type="arabicPeriod"/>
            </a:pP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на тему "Будь здоров</a:t>
            </a:r>
            <a:r>
              <a:rPr lang="ru-RU" sz="2800" b="1" dirty="0">
                <a:solidFill>
                  <a:schemeClr val="tx2"/>
                </a:solidFill>
              </a:rPr>
              <a:t>"</a:t>
            </a:r>
          </a:p>
          <a:p>
            <a:pPr marL="457200" indent="-457200">
              <a:buFontTx/>
              <a:buAutoNum type="arabicPeriod"/>
            </a:pPr>
            <a:endParaRPr lang="ru-R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AutoNum type="arabicPeriod"/>
            </a:pPr>
            <a:endParaRPr lang="ru-RU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ru-RU" sz="24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9671" y="833538"/>
            <a:ext cx="87129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6</a:t>
            </a:r>
            <a:endParaRPr lang="ru-RU" sz="32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marL="457200" indent="-457200">
              <a:buFontTx/>
              <a:buAutoNum type="arabicPeriod"/>
            </a:pPr>
            <a:endParaRPr lang="ru-RU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ru-RU" sz="24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://www.maam.ru/diploms/552619-015-016-sert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284" y="593463"/>
            <a:ext cx="4104456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192" y="676460"/>
            <a:ext cx="4032447" cy="542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09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629980"/>
            <a:ext cx="87129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AutoNum type="arabicPeriod"/>
            </a:pPr>
            <a:endParaRPr lang="ru-RU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ru-RU" sz="24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326393" y="1214755"/>
            <a:ext cx="4248472" cy="545460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288" y="1214754"/>
            <a:ext cx="4104456" cy="545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26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0648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cap="all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воспитанников в конкурсах, выставках, турнирах, акциях, фестивалях.</a:t>
            </a:r>
            <a:endParaRPr lang="ru-RU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 rot="10800000">
            <a:off x="2717793" y="1645643"/>
            <a:ext cx="3708413" cy="50939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9604</TotalTime>
  <Words>290</Words>
  <Application>Microsoft Office PowerPoint</Application>
  <PresentationFormat>Экран (4:3)</PresentationFormat>
  <Paragraphs>55</Paragraphs>
  <Slides>45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Поток</vt:lpstr>
      <vt:lpstr>Министерство образования рм  Портфолио </vt:lpstr>
      <vt:lpstr>Презентация PowerPoint</vt:lpstr>
      <vt:lpstr>Презентация PowerPoint</vt:lpstr>
      <vt:lpstr>Презентация PowerPoint</vt:lpstr>
      <vt:lpstr>2. Наставничество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5.НАЛИЧИЕ АВТОРСКИХ ПРОГРАММ,МЕТОДИЧЕСКИХ ПОСОБИЙ </vt:lpstr>
      <vt:lpstr>Презентация PowerPoint</vt:lpstr>
      <vt:lpstr>6. Выступления на научно – практических конференциях, педагогических чтениях, семинарах, секциях, методических объединениях </vt:lpstr>
      <vt:lpstr>Презентация PowerPoint</vt:lpstr>
      <vt:lpstr> </vt:lpstr>
      <vt:lpstr> </vt:lpstr>
      <vt:lpstr>Презентация PowerPoint</vt:lpstr>
      <vt:lpstr> </vt:lpstr>
      <vt:lpstr> </vt:lpstr>
      <vt:lpstr>7. Проведение открытых занятий, мастер – классов, мероприятий</vt:lpstr>
      <vt:lpstr>8.Экспертная деятельность</vt:lpstr>
      <vt:lpstr>9.Общественная активность педагога: участие в экспертных комиссиях, в жюри конкурсов, депутатская деятельность и т.д. </vt:lpstr>
      <vt:lpstr>Презентация PowerPoint</vt:lpstr>
      <vt:lpstr>Презентация PowerPoint</vt:lpstr>
      <vt:lpstr>10. Позитивные результаты работы с воспитанниками </vt:lpstr>
      <vt:lpstr> </vt:lpstr>
      <vt:lpstr>Презентация PowerPoint</vt:lpstr>
      <vt:lpstr>Презентация PowerPoint</vt:lpstr>
      <vt:lpstr>10. Позитивные результаты работы с воспитанниками </vt:lpstr>
      <vt:lpstr>Презентация PowerPoint</vt:lpstr>
      <vt:lpstr>Презентация PowerPoint</vt:lpstr>
      <vt:lpstr> 11. Качество взаимодействия с родителями</vt:lpstr>
      <vt:lpstr>Презентация PowerPoint</vt:lpstr>
      <vt:lpstr> 12. Работа с детьми из социально – неблагополучных семей</vt:lpstr>
      <vt:lpstr>13. Участие педагога в профессиональных конкурсах. </vt:lpstr>
      <vt:lpstr>Презентация PowerPoint</vt:lpstr>
      <vt:lpstr>.</vt:lpstr>
      <vt:lpstr>Презентация PowerPoint</vt:lpstr>
      <vt:lpstr> 14. Награды и поощрения педагога в межаттестационный период органами государственной власти, МО РМ, муниципальными органами управления образованием, общественными организациями, педагогическими сообществами, родительской общественностью. </vt:lpstr>
      <vt:lpstr>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Алексей</dc:creator>
  <cp:lastModifiedBy>Старший воспитатель</cp:lastModifiedBy>
  <cp:revision>437</cp:revision>
  <dcterms:created xsi:type="dcterms:W3CDTF">2014-01-05T07:53:48Z</dcterms:created>
  <dcterms:modified xsi:type="dcterms:W3CDTF">2021-02-19T08:02:56Z</dcterms:modified>
</cp:coreProperties>
</file>