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64" r:id="rId3"/>
    <p:sldId id="266" r:id="rId4"/>
    <p:sldId id="281" r:id="rId5"/>
    <p:sldId id="308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B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 showGuides="1">
      <p:cViewPr varScale="1">
        <p:scale>
          <a:sx n="78" d="100"/>
          <a:sy n="78" d="100"/>
        </p:scale>
        <p:origin x="-96" y="-49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01.12.2017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01.12.2017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01.12.2017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01.12.2017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01.12.2017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01.12.2017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01.12.2017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01.12.2017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01.12.2017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01.12.2017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01.12.2017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01.12.2017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6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user/trunkina-tatyana-aleksandrovna/progress" TargetMode="External"/><Relationship Id="rId2" Type="http://schemas.openxmlformats.org/officeDocument/2006/relationships/hyperlink" Target="http://nsportal.ru/guzanova-larisa-aleksandrovna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&#1055;&#1088;&#1080;&#1083;&#1086;&#1078;&#1077;&#1085;&#1080;&#1077;%207" TargetMode="External"/><Relationship Id="rId4" Type="http://schemas.openxmlformats.org/officeDocument/2006/relationships/hyperlink" Target="https://urokimatematiki.ru/vneurochnoe-zanyatie-po-kursu-yunim-umnikam-i-umnicam-2462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14" TargetMode="External"/><Relationship Id="rId2" Type="http://schemas.openxmlformats.org/officeDocument/2006/relationships/hyperlink" Target="http://nsportal.ru/nachalnaya-shkola/raznoe/ya-i-moe-zdorove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8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9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10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11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12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13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1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5;&#1088;&#1080;&#1083;&#1086;&#1078;&#1077;&#1085;&#1080;&#1077;%202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3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15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eturok.ru/ru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&#1055;&#1088;&#1080;&#1083;&#1086;&#1078;&#1077;&#1085;&#1080;&#1077;%20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5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16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934172" y="1484784"/>
            <a:ext cx="6400800" cy="64770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20000"/>
          </a:bodyPr>
          <a:lstStyle/>
          <a:p>
            <a:pPr marL="0" marR="0" lvl="0" indent="0" algn="ctr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Monotype Sorts" pitchFamily="2" charset="2"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Портфолио  </a:t>
            </a:r>
          </a:p>
          <a:p>
            <a:pPr marL="914400" marR="0" lvl="2" indent="0" algn="ctr" defTabSz="1218987" rtl="0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502124" y="2060848"/>
            <a:ext cx="7992888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учителя начальных классов       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МОУ «Средняя общеобразовательная школа № 25»</a:t>
            </a:r>
          </a:p>
          <a:p>
            <a:pPr algn="ctr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Гузановой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Ларисы Александровны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3358108" y="332656"/>
            <a:ext cx="84243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/>
              <a:t>Министерство Образования РМ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/>
              <a:t>МОУ «Средняя общеобразовательная школа № 25»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/>
              <a:t>г.о. Саранск Республики Мордовия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428" y="3501008"/>
            <a:ext cx="2376264" cy="3165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8108" y="116632"/>
            <a:ext cx="7008574" cy="1656458"/>
          </a:xfrm>
        </p:spPr>
        <p:txBody>
          <a:bodyPr>
            <a:normAutofit fontScale="90000"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Позитивные результаты внеурочной деятельности обучающихся по учебным предметам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2348880"/>
            <a:ext cx="7008574" cy="3823320"/>
          </a:xfrm>
        </p:spPr>
        <p:txBody>
          <a:bodyPr>
            <a:normAutofit/>
          </a:bodyPr>
          <a:lstStyle/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1800" b="1" u="sng" dirty="0" smtClean="0">
                <a:solidFill>
                  <a:schemeClr val="accent5">
                    <a:lumMod val="75000"/>
                  </a:schemeClr>
                </a:solidFill>
              </a:rPr>
              <a:t>Муниципальный уровень:</a:t>
            </a: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18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1800" dirty="0" smtClean="0">
                <a:solidFill>
                  <a:schemeClr val="tx2"/>
                </a:solidFill>
              </a:rPr>
              <a:t>Призовое место – 1</a:t>
            </a: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1800" dirty="0" smtClean="0">
              <a:solidFill>
                <a:schemeClr val="tx2"/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1800" b="1" u="sng" dirty="0" smtClean="0">
                <a:solidFill>
                  <a:schemeClr val="accent5">
                    <a:lumMod val="75000"/>
                  </a:schemeClr>
                </a:solidFill>
              </a:rPr>
              <a:t>Республиканский  уровень:</a:t>
            </a:r>
          </a:p>
          <a:p>
            <a:pPr>
              <a:lnSpc>
                <a:spcPct val="80000"/>
              </a:lnSpc>
              <a:buClr>
                <a:srgbClr val="D34817"/>
              </a:buClr>
              <a:defRPr/>
            </a:pPr>
            <a:r>
              <a:rPr lang="ru-RU" altLang="ru-RU" sz="1800" dirty="0" smtClean="0">
                <a:solidFill>
                  <a:srgbClr val="00B050"/>
                </a:solidFill>
              </a:rPr>
              <a:t>    </a:t>
            </a:r>
            <a:r>
              <a:rPr lang="ru-RU" altLang="ru-RU" sz="1800" dirty="0" smtClean="0">
                <a:solidFill>
                  <a:schemeClr val="tx2"/>
                </a:solidFill>
              </a:rPr>
              <a:t>участие -  6</a:t>
            </a:r>
          </a:p>
          <a:p>
            <a:pPr>
              <a:lnSpc>
                <a:spcPct val="80000"/>
              </a:lnSpc>
              <a:buClr>
                <a:srgbClr val="D34817"/>
              </a:buClr>
              <a:defRPr/>
            </a:pPr>
            <a:r>
              <a:rPr lang="ru-RU" altLang="ru-RU" sz="1800" dirty="0" smtClean="0">
                <a:solidFill>
                  <a:schemeClr val="tx2"/>
                </a:solidFill>
              </a:rPr>
              <a:t>    победы и призовые места – 3</a:t>
            </a:r>
          </a:p>
          <a:p>
            <a:pPr>
              <a:lnSpc>
                <a:spcPct val="80000"/>
              </a:lnSpc>
              <a:buClr>
                <a:srgbClr val="D34817"/>
              </a:buClr>
              <a:defRPr/>
            </a:pPr>
            <a:endParaRPr lang="ru-RU" alt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1800" b="1" u="sng" dirty="0" smtClean="0">
                <a:solidFill>
                  <a:schemeClr val="accent5">
                    <a:lumMod val="75000"/>
                  </a:schemeClr>
                </a:solidFill>
              </a:rPr>
              <a:t>Российский уровень:</a:t>
            </a:r>
          </a:p>
          <a:p>
            <a:pPr>
              <a:lnSpc>
                <a:spcPct val="80000"/>
              </a:lnSpc>
              <a:buClr>
                <a:srgbClr val="D34817"/>
              </a:buClr>
              <a:defRPr/>
            </a:pPr>
            <a:r>
              <a:rPr lang="ru-RU" altLang="ru-RU" sz="1800" dirty="0" smtClean="0">
                <a:solidFill>
                  <a:srgbClr val="9B2D1F"/>
                </a:solidFill>
              </a:rPr>
              <a:t>    </a:t>
            </a:r>
            <a:r>
              <a:rPr lang="ru-RU" altLang="ru-RU" sz="1800" dirty="0" smtClean="0">
                <a:solidFill>
                  <a:schemeClr val="tx2"/>
                </a:solidFill>
              </a:rPr>
              <a:t>участие - 110 </a:t>
            </a:r>
          </a:p>
          <a:p>
            <a:pPr>
              <a:lnSpc>
                <a:spcPct val="80000"/>
              </a:lnSpc>
              <a:buClr>
                <a:srgbClr val="D34817"/>
              </a:buClr>
              <a:defRPr/>
            </a:pPr>
            <a:r>
              <a:rPr lang="ru-RU" altLang="ru-RU" sz="1800" dirty="0" smtClean="0">
                <a:solidFill>
                  <a:schemeClr val="tx2"/>
                </a:solidFill>
              </a:rPr>
              <a:t>    победы и призовые места – 47</a:t>
            </a: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1800" b="1" u="sng" dirty="0" smtClean="0">
                <a:solidFill>
                  <a:schemeClr val="accent5">
                    <a:lumMod val="75000"/>
                  </a:schemeClr>
                </a:solidFill>
              </a:rPr>
              <a:t>Международный уровень: 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accent2"/>
                </a:solidFill>
              </a:rPr>
              <a:t>    </a:t>
            </a:r>
            <a:r>
              <a:rPr lang="ru-RU" altLang="ru-RU" sz="1800" dirty="0" smtClean="0">
                <a:solidFill>
                  <a:schemeClr val="tx2"/>
                </a:solidFill>
              </a:rPr>
              <a:t>участие -  115</a:t>
            </a:r>
          </a:p>
          <a:p>
            <a:pPr>
              <a:lnSpc>
                <a:spcPct val="80000"/>
              </a:lnSpc>
              <a:defRPr/>
            </a:pPr>
            <a:r>
              <a:rPr lang="ru-RU" altLang="ru-RU" sz="1800" dirty="0" smtClean="0">
                <a:solidFill>
                  <a:schemeClr val="tx2"/>
                </a:solidFill>
              </a:rPr>
              <a:t>    победы и призовые места - 22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214950"/>
            <a:ext cx="257176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2" action="ppaction://hlinkfile"/>
              </a:rPr>
              <a:t>Приложение 6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68" y="0"/>
            <a:ext cx="7008574" cy="864370"/>
          </a:xfrm>
        </p:spPr>
        <p:txBody>
          <a:bodyPr>
            <a:normAutofit fontScale="90000"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Наличие публикаций, включая </a:t>
            </a:r>
            <a:r>
              <a:rPr lang="ru-RU" altLang="ru-RU" sz="28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интернет-публикации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0116" y="764704"/>
            <a:ext cx="8568952" cy="6093296"/>
          </a:xfrm>
        </p:spPr>
        <p:txBody>
          <a:bodyPr>
            <a:normAutofit fontScale="25000" lnSpcReduction="20000"/>
          </a:bodyPr>
          <a:lstStyle/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5600" b="1" u="sng" dirty="0" smtClean="0">
                <a:solidFill>
                  <a:schemeClr val="accent5">
                    <a:lumMod val="75000"/>
                  </a:schemeClr>
                </a:solidFill>
              </a:rPr>
              <a:t>Республиканский уровень: </a:t>
            </a: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5600" b="1" u="sng" dirty="0" smtClean="0">
              <a:solidFill>
                <a:srgbClr val="C00000"/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5600" b="1" u="sng" dirty="0" smtClean="0">
              <a:solidFill>
                <a:srgbClr val="C00000"/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5600" b="1" u="sng" dirty="0" smtClean="0">
                <a:solidFill>
                  <a:schemeClr val="accent5">
                    <a:lumMod val="75000"/>
                  </a:schemeClr>
                </a:solidFill>
              </a:rPr>
              <a:t>Всероссийский уровень: </a:t>
            </a:r>
          </a:p>
          <a:p>
            <a:pPr>
              <a:lnSpc>
                <a:spcPct val="80000"/>
              </a:lnSpc>
            </a:pPr>
            <a:endParaRPr lang="ru-RU" sz="5600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5600" u="sng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</a:rPr>
              <a:t>Материалы (внеклассных мероприятий; презентации уроков, внеклассных мероприятий,  работы учащихся)</a:t>
            </a:r>
          </a:p>
          <a:p>
            <a:pPr>
              <a:lnSpc>
                <a:spcPct val="80000"/>
              </a:lnSpc>
            </a:pP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</a:rPr>
              <a:t>размещены на сайтах: </a:t>
            </a:r>
          </a:p>
          <a:p>
            <a:pPr>
              <a:lnSpc>
                <a:spcPct val="80000"/>
              </a:lnSpc>
            </a:pPr>
            <a:endParaRPr lang="ru-RU" sz="5600" dirty="0" smtClean="0">
              <a:solidFill>
                <a:schemeClr val="bg2">
                  <a:lumMod val="10000"/>
                </a:schemeClr>
              </a:solidFill>
              <a:hlinkClick r:id="rId2"/>
            </a:endParaRPr>
          </a:p>
          <a:p>
            <a:pPr>
              <a:lnSpc>
                <a:spcPct val="80000"/>
              </a:lnSpc>
            </a:pPr>
            <a:r>
              <a:rPr lang="en-US" sz="5600" dirty="0" smtClean="0">
                <a:solidFill>
                  <a:schemeClr val="bg2">
                    <a:lumMod val="10000"/>
                  </a:schemeClr>
                </a:solidFill>
                <a:hlinkClick r:id="rId2"/>
              </a:rPr>
              <a:t>http://nsportal.ru/guzanova-larisa-aleksandrovna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</a:rPr>
              <a:t> Социальная сеть работников образования </a:t>
            </a:r>
            <a:r>
              <a:rPr lang="en-US" sz="5600" dirty="0" err="1" smtClean="0">
                <a:solidFill>
                  <a:schemeClr val="bg2">
                    <a:lumMod val="10000"/>
                  </a:schemeClr>
                </a:solidFill>
              </a:rPr>
              <a:t>nsportal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en-US" sz="5600" dirty="0" err="1" smtClean="0">
                <a:solidFill>
                  <a:schemeClr val="bg2">
                    <a:lumMod val="10000"/>
                  </a:schemeClr>
                </a:solidFill>
              </a:rPr>
              <a:t>ru</a:t>
            </a:r>
            <a:r>
              <a:rPr lang="ru-RU" sz="5600" dirty="0" smtClean="0">
                <a:solidFill>
                  <a:schemeClr val="bg2">
                    <a:lumMod val="10000"/>
                  </a:schemeClr>
                </a:solidFill>
              </a:rPr>
              <a:t> (мини-сайт) </a:t>
            </a: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5600" b="1" u="sng" dirty="0" smtClean="0">
              <a:solidFill>
                <a:srgbClr val="C00000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5600" dirty="0" smtClean="0">
              <a:solidFill>
                <a:srgbClr val="006600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5600" dirty="0" smtClean="0">
                <a:solidFill>
                  <a:srgbClr val="006600"/>
                </a:solidFill>
              </a:rPr>
              <a:t>Статья </a:t>
            </a:r>
            <a:r>
              <a:rPr lang="ru-RU" sz="5600" dirty="0" smtClean="0">
                <a:solidFill>
                  <a:srgbClr val="006600"/>
                </a:solidFill>
              </a:rPr>
              <a:t>«Адаптированная образовательная программа как условие получения образования ребенком с ограниченными возможностями здоровья», </a:t>
            </a:r>
            <a:r>
              <a:rPr lang="en-US" sz="5600" dirty="0" smtClean="0">
                <a:solidFill>
                  <a:srgbClr val="006600"/>
                </a:solidFill>
              </a:rPr>
              <a:t>2016</a:t>
            </a:r>
            <a:endParaRPr lang="ru-RU" altLang="ru-RU" sz="5600" dirty="0" smtClean="0">
              <a:solidFill>
                <a:srgbClr val="00660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SzTx/>
              <a:defRPr/>
            </a:pPr>
            <a:endParaRPr lang="ru-RU" sz="5600" u="sng" dirty="0" smtClean="0">
              <a:hlinkClick r:id="rId3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SzTx/>
              <a:defRPr/>
            </a:pPr>
            <a:r>
              <a:rPr lang="en-US" sz="5600" u="sng" dirty="0" smtClean="0">
                <a:hlinkClick r:id="rId3"/>
              </a:rPr>
              <a:t>https://infourok.ru/user/trunkina-tatyana-aleksandrovna/progress</a:t>
            </a:r>
            <a:endParaRPr lang="ru-RU" altLang="ru-RU" sz="5600" dirty="0" smtClean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sz="5600" dirty="0" smtClean="0">
                <a:solidFill>
                  <a:srgbClr val="006600"/>
                </a:solidFill>
              </a:rPr>
              <a:t>Выступление «</a:t>
            </a:r>
            <a:r>
              <a:rPr lang="ru-RU" sz="5600" dirty="0" err="1" smtClean="0">
                <a:solidFill>
                  <a:srgbClr val="006600"/>
                </a:solidFill>
              </a:rPr>
              <a:t>Деятельностный</a:t>
            </a:r>
            <a:r>
              <a:rPr lang="ru-RU" sz="5600" dirty="0" smtClean="0">
                <a:solidFill>
                  <a:srgbClr val="006600"/>
                </a:solidFill>
              </a:rPr>
              <a:t> подход в обучении как основа организации учебной деятельности младших школьников», 2016</a:t>
            </a:r>
          </a:p>
          <a:p>
            <a:pPr>
              <a:defRPr/>
            </a:pPr>
            <a:endParaRPr lang="ru-RU" sz="5600" u="sng" dirty="0" smtClean="0">
              <a:hlinkClick r:id="rId3"/>
            </a:endParaRPr>
          </a:p>
          <a:p>
            <a:pPr>
              <a:defRPr/>
            </a:pPr>
            <a:r>
              <a:rPr lang="ru-RU" sz="5600" u="sng" dirty="0" smtClean="0">
                <a:hlinkClick r:id="rId3"/>
              </a:rPr>
              <a:t>https://infourok.ru/user/trunkina-tatyana-aleksandrovna/progress</a:t>
            </a:r>
            <a:endParaRPr lang="ru-RU" altLang="ru-RU" sz="5600" dirty="0" smtClean="0">
              <a:solidFill>
                <a:schemeClr val="accent2"/>
              </a:solidFill>
            </a:endParaRPr>
          </a:p>
          <a:p>
            <a:pPr algn="just"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sz="5600" dirty="0" smtClean="0">
                <a:solidFill>
                  <a:srgbClr val="006600"/>
                </a:solidFill>
              </a:rPr>
              <a:t>Занятие по курсу РПС «Юным умникам и умницам» на тему «Тренировка зрительной памяти. Совершенствование мыслительных операций.  Решение нестандартных задач», 2016</a:t>
            </a:r>
          </a:p>
          <a:p>
            <a:pPr algn="just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sz="5600" u="sng" dirty="0" smtClean="0">
              <a:hlinkClick r:id="rId4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sz="5600" dirty="0" smtClean="0">
                <a:solidFill>
                  <a:srgbClr val="006600"/>
                </a:solidFill>
              </a:rPr>
              <a:t>Урок русского языка  «число имен существительных» </a:t>
            </a:r>
          </a:p>
          <a:p>
            <a:pPr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sz="5600" u="sng" dirty="0" smtClean="0">
              <a:hlinkClick r:id="rId3"/>
            </a:endParaRPr>
          </a:p>
          <a:p>
            <a:pPr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en-US" sz="5600" u="sng" dirty="0" smtClean="0">
                <a:hlinkClick r:id="rId3"/>
              </a:rPr>
              <a:t>https://infourok.ru/user/larisacuzanova/progress</a:t>
            </a:r>
            <a:endParaRPr lang="ru-RU" sz="5600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sz="5600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sz="5600" dirty="0" smtClean="0">
              <a:solidFill>
                <a:srgbClr val="006600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5600" dirty="0" smtClean="0">
              <a:solidFill>
                <a:srgbClr val="006600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5600" dirty="0" smtClean="0">
                <a:solidFill>
                  <a:srgbClr val="006600"/>
                </a:solidFill>
              </a:rPr>
              <a:t>Разработки уроков, мероприятий, публикации на личном сайте:</a:t>
            </a:r>
          </a:p>
          <a:p>
            <a:pPr>
              <a:lnSpc>
                <a:spcPct val="110000"/>
              </a:lnSpc>
              <a:spcBef>
                <a:spcPct val="0"/>
              </a:spcBef>
              <a:buSzTx/>
              <a:defRPr/>
            </a:pPr>
            <a:r>
              <a:rPr lang="ru-RU" altLang="ru-RU" sz="5600" u="sng" dirty="0" smtClean="0">
                <a:solidFill>
                  <a:schemeClr val="accent2"/>
                </a:solidFill>
              </a:rPr>
              <a:t>Программа </a:t>
            </a:r>
            <a:r>
              <a:rPr lang="ru-RU" altLang="ru-RU" sz="5600" u="sng" dirty="0" err="1" smtClean="0">
                <a:solidFill>
                  <a:schemeClr val="accent2"/>
                </a:solidFill>
              </a:rPr>
              <a:t>факутальтивного</a:t>
            </a:r>
            <a:r>
              <a:rPr lang="ru-RU" altLang="ru-RU" sz="5600" u="sng" dirty="0" smtClean="0">
                <a:solidFill>
                  <a:schemeClr val="accent2"/>
                </a:solidFill>
              </a:rPr>
              <a:t> </a:t>
            </a:r>
            <a:r>
              <a:rPr lang="ru-RU" altLang="ru-RU" sz="5600" u="sng" dirty="0" err="1" smtClean="0">
                <a:solidFill>
                  <a:schemeClr val="accent2"/>
                </a:solidFill>
              </a:rPr>
              <a:t>валелогического</a:t>
            </a:r>
            <a:r>
              <a:rPr lang="ru-RU" altLang="ru-RU" sz="5600" u="sng" dirty="0" smtClean="0">
                <a:solidFill>
                  <a:schemeClr val="accent2"/>
                </a:solidFill>
              </a:rPr>
              <a:t> курса по формированию навыка ЗОЖ младших  школьников (1 класс)</a:t>
            </a:r>
            <a:endParaRPr lang="ru-RU" altLang="ru-RU" sz="5600" dirty="0" smtClean="0">
              <a:solidFill>
                <a:schemeClr val="accent2"/>
              </a:solidFill>
            </a:endParaRPr>
          </a:p>
          <a:p>
            <a:r>
              <a:rPr lang="en-US" sz="56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http://nsportal.ru</a:t>
            </a:r>
            <a:r>
              <a:rPr lang="en-US" sz="5600" dirty="0" smtClean="0">
                <a:solidFill>
                  <a:schemeClr val="accent2">
                    <a:lumMod val="75000"/>
                  </a:schemeClr>
                </a:solidFill>
              </a:rPr>
              <a:t>/node/</a:t>
            </a:r>
            <a:endParaRPr lang="ru-RU" sz="5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86388"/>
            <a:ext cx="252251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5" action="ppaction://hlinkfile"/>
              </a:rPr>
              <a:t>Приложение 7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2044" y="0"/>
            <a:ext cx="7008574" cy="936378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Наличие авторских</a:t>
            </a:r>
            <a:b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программ , методических пособий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2084" y="1124744"/>
            <a:ext cx="9835017" cy="5119464"/>
          </a:xfrm>
        </p:spPr>
        <p:txBody>
          <a:bodyPr>
            <a:normAutofit/>
          </a:bodyPr>
          <a:lstStyle/>
          <a:p>
            <a:r>
              <a:rPr lang="ru-RU" dirty="0" smtClean="0"/>
              <a:t>На уровне образовательной организации</a:t>
            </a:r>
          </a:p>
          <a:p>
            <a:endParaRPr lang="ru-RU" dirty="0" smtClean="0"/>
          </a:p>
          <a:p>
            <a:r>
              <a:rPr lang="ru-RU" dirty="0" smtClean="0"/>
              <a:t>Программа факультативного </a:t>
            </a:r>
            <a:r>
              <a:rPr lang="ru-RU" dirty="0" err="1" smtClean="0"/>
              <a:t>валеологического</a:t>
            </a:r>
            <a:r>
              <a:rPr lang="ru-RU" dirty="0" smtClean="0"/>
              <a:t>  курса </a:t>
            </a:r>
          </a:p>
          <a:p>
            <a:r>
              <a:rPr lang="ru-RU" dirty="0" smtClean="0"/>
              <a:t>по формированию навыка ЗОЖ младших школьников</a:t>
            </a:r>
          </a:p>
          <a:p>
            <a:r>
              <a:rPr lang="ru-RU" dirty="0" smtClean="0"/>
              <a:t>(1 класс)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http://nsportal.ru/nachalnaya-shkola/raznoe/ya-i-moe-zdorove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6496" y="4286256"/>
            <a:ext cx="264320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3" action="ppaction://hlinkfile"/>
              </a:rPr>
              <a:t>Приложение</a:t>
            </a:r>
            <a:r>
              <a:rPr lang="ru-RU" dirty="0" smtClean="0"/>
              <a:t> 14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68" y="0"/>
            <a:ext cx="7008574" cy="1944490"/>
          </a:xfrm>
        </p:spPr>
        <p:txBody>
          <a:bodyPr>
            <a:normAutofit fontScale="90000"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 Выступления на научно-практических конференциях, педагогических чтениях, семинарах, секциях, методических объединениях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30116" y="2132856"/>
            <a:ext cx="8250841" cy="4039344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609600" indent="-609600">
              <a:lnSpc>
                <a:spcPct val="80000"/>
              </a:lnSpc>
              <a:spcBef>
                <a:spcPct val="0"/>
              </a:spcBef>
              <a:buSzTx/>
              <a:defRPr/>
            </a:pPr>
            <a:endParaRPr lang="ru-RU" altLang="ru-RU" sz="1400" dirty="0" smtClean="0">
              <a:solidFill>
                <a:schemeClr val="accent2"/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b="1" u="sng" dirty="0" smtClean="0">
                <a:solidFill>
                  <a:schemeClr val="accent5">
                    <a:lumMod val="75000"/>
                  </a:schemeClr>
                </a:solidFill>
              </a:rPr>
              <a:t>Образовательная организация: </a:t>
            </a: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b="1" u="sng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dirty="0" smtClean="0">
                <a:solidFill>
                  <a:srgbClr val="006600"/>
                </a:solidFill>
              </a:rPr>
              <a:t>Выступление на методическом объединении учителей начальных классов по теме </a:t>
            </a:r>
            <a:r>
              <a:rPr lang="ru-RU" dirty="0" smtClean="0">
                <a:solidFill>
                  <a:srgbClr val="006600"/>
                </a:solidFill>
              </a:rPr>
              <a:t>«Работа с </a:t>
            </a:r>
            <a:r>
              <a:rPr lang="ru-RU" dirty="0" err="1" smtClean="0">
                <a:solidFill>
                  <a:srgbClr val="006600"/>
                </a:solidFill>
              </a:rPr>
              <a:t>девиантными</a:t>
            </a:r>
            <a:r>
              <a:rPr lang="ru-RU" dirty="0" smtClean="0">
                <a:solidFill>
                  <a:srgbClr val="006600"/>
                </a:solidFill>
              </a:rPr>
              <a:t>, зависимыми, социально запущенными и социально уязвимыми уч-ся, имеющими серьезные отношения в поведении» 2017г</a:t>
            </a:r>
            <a:endParaRPr lang="ru-RU" altLang="ru-RU" b="1" u="sng" dirty="0" smtClean="0">
              <a:solidFill>
                <a:srgbClr val="C00000"/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b="1" u="sng" dirty="0" smtClean="0">
              <a:solidFill>
                <a:srgbClr val="C00000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dirty="0" smtClean="0">
                <a:solidFill>
                  <a:srgbClr val="006600"/>
                </a:solidFill>
              </a:rPr>
              <a:t>Выступление на школьном педагогическом совете по теме «Роль внеурочной деятельности в системе профилактики правонарушений» 2016г</a:t>
            </a:r>
            <a:endParaRPr lang="ru-RU" altLang="ru-RU" dirty="0" smtClean="0">
              <a:solidFill>
                <a:srgbClr val="006600"/>
              </a:solidFill>
            </a:endParaRPr>
          </a:p>
          <a:p>
            <a:pPr algn="just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b="1" u="sng" dirty="0" smtClean="0">
                <a:solidFill>
                  <a:schemeClr val="accent5">
                    <a:lumMod val="75000"/>
                  </a:schemeClr>
                </a:solidFill>
              </a:rPr>
              <a:t>Республиканский  уровень:  </a:t>
            </a:r>
            <a:endParaRPr lang="ru-RU" alt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dirty="0" smtClean="0">
                <a:solidFill>
                  <a:schemeClr val="accent4">
                    <a:lumMod val="75000"/>
                  </a:schemeClr>
                </a:solidFill>
              </a:rPr>
              <a:t>             </a:t>
            </a:r>
            <a:endParaRPr lang="ru-RU" altLang="ru-RU" b="1" u="sng" dirty="0" smtClean="0">
              <a:solidFill>
                <a:srgbClr val="00B050"/>
              </a:solidFill>
            </a:endParaRPr>
          </a:p>
          <a:p>
            <a:pPr algn="just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b="1" u="sng" dirty="0" smtClean="0">
                <a:solidFill>
                  <a:schemeClr val="accent5">
                    <a:lumMod val="75000"/>
                  </a:schemeClr>
                </a:solidFill>
              </a:rPr>
              <a:t>Всероссийский  уровень:</a:t>
            </a: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b="1" u="sng" dirty="0" smtClean="0">
              <a:solidFill>
                <a:srgbClr val="C00000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ru-RU" altLang="ru-RU" sz="2400" b="1" u="sng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14818"/>
            <a:ext cx="287970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2" action="ppaction://hlinkfile"/>
              </a:rPr>
              <a:t>Приложение 8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8028" y="188640"/>
            <a:ext cx="7008574" cy="1152402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 Проведение открытых уроков,</a:t>
            </a:r>
            <a:b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мастер-классов, мероприятий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4052" y="1484784"/>
            <a:ext cx="8826905" cy="4687416"/>
          </a:xfrm>
        </p:spPr>
        <p:txBody>
          <a:bodyPr>
            <a:normAutofit lnSpcReduction="10000"/>
          </a:bodyPr>
          <a:lstStyle/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Образовательная организация: </a:t>
            </a: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3200" b="1" u="sng" dirty="0" smtClean="0">
              <a:solidFill>
                <a:srgbClr val="C00000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dirty="0" smtClean="0">
                <a:solidFill>
                  <a:srgbClr val="006600"/>
                </a:solidFill>
              </a:rPr>
              <a:t>Открытый урок по русскому языку </a:t>
            </a:r>
            <a:r>
              <a:rPr lang="ru-RU" dirty="0" smtClean="0">
                <a:solidFill>
                  <a:srgbClr val="006600"/>
                </a:solidFill>
              </a:rPr>
              <a:t>в </a:t>
            </a:r>
            <a:r>
              <a:rPr lang="en-US" dirty="0" smtClean="0">
                <a:solidFill>
                  <a:srgbClr val="006600"/>
                </a:solidFill>
              </a:rPr>
              <a:t>3 </a:t>
            </a:r>
            <a:r>
              <a:rPr lang="ru-RU" dirty="0" smtClean="0">
                <a:solidFill>
                  <a:srgbClr val="006600"/>
                </a:solidFill>
              </a:rPr>
              <a:t> Г классе «Число имен существительных » в рамках открытых уроков начальных классов</a:t>
            </a:r>
            <a:endParaRPr lang="ru-RU" altLang="ru-RU" dirty="0" smtClean="0">
              <a:solidFill>
                <a:srgbClr val="006600"/>
              </a:solidFill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6600"/>
                </a:solidFill>
              </a:rPr>
              <a:t>Открытое внеклассное мероприятие «Прощание с букварем » в 1 Г классе в рамках декады начальной школы, 2015 г.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6600"/>
                </a:solidFill>
              </a:rPr>
              <a:t>Открытые внеклассные мероприятия </a:t>
            </a:r>
            <a:r>
              <a:rPr lang="en-US" altLang="ru-RU" dirty="0" smtClean="0">
                <a:solidFill>
                  <a:srgbClr val="006600"/>
                </a:solidFill>
              </a:rPr>
              <a:t>‘’</a:t>
            </a:r>
            <a:r>
              <a:rPr lang="ru-RU" altLang="ru-RU" dirty="0" smtClean="0">
                <a:solidFill>
                  <a:srgbClr val="006600"/>
                </a:solidFill>
              </a:rPr>
              <a:t>Книги </a:t>
            </a:r>
            <a:r>
              <a:rPr lang="ru-RU" altLang="ru-RU" dirty="0" err="1" smtClean="0">
                <a:solidFill>
                  <a:srgbClr val="006600"/>
                </a:solidFill>
              </a:rPr>
              <a:t>А.Л.Барто</a:t>
            </a:r>
            <a:r>
              <a:rPr lang="en-US" altLang="ru-RU" dirty="0" smtClean="0">
                <a:solidFill>
                  <a:srgbClr val="006600"/>
                </a:solidFill>
              </a:rPr>
              <a:t>’’</a:t>
            </a:r>
            <a:r>
              <a:rPr lang="ru-RU" altLang="ru-RU" dirty="0" smtClean="0">
                <a:solidFill>
                  <a:srgbClr val="006600"/>
                </a:solidFill>
              </a:rPr>
              <a:t> </a:t>
            </a:r>
          </a:p>
          <a:p>
            <a:pPr>
              <a:defRPr/>
            </a:pPr>
            <a:endParaRPr lang="ru-RU" dirty="0" smtClean="0">
              <a:solidFill>
                <a:srgbClr val="006600"/>
              </a:solidFill>
            </a:endParaRPr>
          </a:p>
          <a:p>
            <a:pPr>
              <a:defRPr/>
            </a:pPr>
            <a:r>
              <a:rPr lang="ru-RU" altLang="ru-RU" b="1" u="sng" dirty="0" smtClean="0">
                <a:solidFill>
                  <a:schemeClr val="accent5">
                    <a:lumMod val="75000"/>
                  </a:schemeClr>
                </a:solidFill>
              </a:rPr>
              <a:t>Муниципальный уровень: </a:t>
            </a:r>
          </a:p>
          <a:p>
            <a:pPr>
              <a:defRPr/>
            </a:pPr>
            <a:endParaRPr lang="ru-RU" altLang="ru-RU" b="1" u="sng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57826"/>
            <a:ext cx="2736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2" action="ppaction://hlinkfile"/>
              </a:rPr>
              <a:t>Приложение 9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3972" y="0"/>
            <a:ext cx="7008574" cy="2174081"/>
          </a:xfrm>
        </p:spPr>
        <p:txBody>
          <a:bodyPr>
            <a:normAutofit fontScale="90000"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 Общественно-педагогическая активность педагога: участие в экспертных комиссиях, апелляционных комиссиях, предметных комиссиях по проверке ОГЭ и ЕГЭ, в жюри конкурсов, и т.д.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1880" y="2276872"/>
            <a:ext cx="9186945" cy="4327376"/>
          </a:xfrm>
        </p:spPr>
        <p:txBody>
          <a:bodyPr>
            <a:normAutofit fontScale="85000" lnSpcReduction="20000"/>
          </a:bodyPr>
          <a:lstStyle/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Муниципальный уровень:  </a:t>
            </a: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3200" b="1" u="sng" dirty="0" smtClean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dirty="0" smtClean="0">
              <a:solidFill>
                <a:srgbClr val="006600"/>
              </a:solidFill>
            </a:endParaRPr>
          </a:p>
          <a:p>
            <a:pPr algn="just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dirty="0" smtClean="0">
                <a:solidFill>
                  <a:srgbClr val="006600"/>
                </a:solidFill>
              </a:rPr>
              <a:t>Организатор по проведению итоговой аттестации в форме ГИА, ЭГЭ , 2012г., 2013г., 2014 г., 2015г., 2016г.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77863" indent="-677863"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Республиканский уровень:</a:t>
            </a:r>
          </a:p>
          <a:p>
            <a:pPr algn="just"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dirty="0" smtClean="0">
                <a:solidFill>
                  <a:srgbClr val="006600"/>
                </a:solidFill>
              </a:rPr>
              <a:t>Участие в  подготовке и организованном проведении выборов в </a:t>
            </a:r>
            <a:r>
              <a:rPr lang="ru-RU" dirty="0" err="1" smtClean="0">
                <a:solidFill>
                  <a:srgbClr val="006600"/>
                </a:solidFill>
              </a:rPr>
              <a:t>Гос</a:t>
            </a:r>
            <a:r>
              <a:rPr lang="ru-RU" dirty="0" smtClean="0">
                <a:solidFill>
                  <a:srgbClr val="006600"/>
                </a:solidFill>
              </a:rPr>
              <a:t>. Думу РФ, </a:t>
            </a:r>
            <a:r>
              <a:rPr lang="ru-RU" dirty="0" err="1" smtClean="0">
                <a:solidFill>
                  <a:srgbClr val="006600"/>
                </a:solidFill>
              </a:rPr>
              <a:t>Гос.Собрание</a:t>
            </a:r>
            <a:r>
              <a:rPr lang="ru-RU" dirty="0" smtClean="0">
                <a:solidFill>
                  <a:srgbClr val="006600"/>
                </a:solidFill>
              </a:rPr>
              <a:t> РМ, в местные органы власти-2008г,2011 г., президента РФ-2012г.</a:t>
            </a:r>
          </a:p>
          <a:p>
            <a:pPr algn="just"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dirty="0" smtClean="0">
                <a:solidFill>
                  <a:srgbClr val="006600"/>
                </a:solidFill>
              </a:rPr>
              <a:t>Член участковой избирательной комиссии на Выборах в </a:t>
            </a:r>
            <a:r>
              <a:rPr lang="ru-RU" dirty="0" err="1" smtClean="0">
                <a:solidFill>
                  <a:srgbClr val="006600"/>
                </a:solidFill>
              </a:rPr>
              <a:t>Гос</a:t>
            </a:r>
            <a:r>
              <a:rPr lang="ru-RU" dirty="0" smtClean="0">
                <a:solidFill>
                  <a:srgbClr val="006600"/>
                </a:solidFill>
              </a:rPr>
              <a:t>. Думу РФ, </a:t>
            </a:r>
            <a:r>
              <a:rPr lang="ru-RU" dirty="0" err="1" smtClean="0">
                <a:solidFill>
                  <a:srgbClr val="006600"/>
                </a:solidFill>
              </a:rPr>
              <a:t>Гос.Собрание</a:t>
            </a:r>
            <a:r>
              <a:rPr lang="ru-RU" dirty="0" smtClean="0">
                <a:solidFill>
                  <a:srgbClr val="006600"/>
                </a:solidFill>
              </a:rPr>
              <a:t> РМ, в местные органы власти-2016 г., выборы главы республики Мордовии , 2017г.</a:t>
            </a:r>
          </a:p>
          <a:p>
            <a:pPr marL="677863" indent="-677863"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Российский уровень: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86256"/>
            <a:ext cx="2736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2" action="ppaction://hlinkfile"/>
              </a:rPr>
              <a:t>Приложение 10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2084" y="260648"/>
            <a:ext cx="7008574" cy="86437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13.Участие педагога в профессиональных конкурсах 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26260" y="1628800"/>
            <a:ext cx="7008574" cy="4615408"/>
          </a:xfrm>
        </p:spPr>
        <p:txBody>
          <a:bodyPr>
            <a:normAutofit/>
          </a:bodyPr>
          <a:lstStyle/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Муниципальный уровень:</a:t>
            </a:r>
          </a:p>
          <a:p>
            <a:pPr algn="just"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sz="3200" b="1" u="sng" dirty="0" smtClean="0">
                <a:solidFill>
                  <a:schemeClr val="accent5">
                    <a:lumMod val="75000"/>
                  </a:schemeClr>
                </a:solidFill>
              </a:rPr>
              <a:t>Российский уровень:</a:t>
            </a: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3200" b="1" u="sng" dirty="0" smtClean="0">
              <a:solidFill>
                <a:srgbClr val="C00000"/>
              </a:solidFill>
            </a:endParaRPr>
          </a:p>
          <a:p>
            <a:pPr algn="just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dirty="0" smtClean="0">
              <a:solidFill>
                <a:srgbClr val="006600"/>
              </a:solidFill>
            </a:endParaRPr>
          </a:p>
          <a:p>
            <a:pPr algn="just"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dirty="0" smtClean="0">
                <a:solidFill>
                  <a:srgbClr val="006600"/>
                </a:solidFill>
              </a:rPr>
              <a:t>Олимпиада «Учителями славится Россия»; </a:t>
            </a:r>
          </a:p>
          <a:p>
            <a:pPr algn="just"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dirty="0" smtClean="0">
                <a:solidFill>
                  <a:srgbClr val="006600"/>
                </a:solidFill>
              </a:rPr>
              <a:t>Диплом победителя </a:t>
            </a:r>
            <a:r>
              <a:rPr lang="en-US" dirty="0" smtClean="0">
                <a:solidFill>
                  <a:srgbClr val="006600"/>
                </a:solidFill>
              </a:rPr>
              <a:t>I </a:t>
            </a:r>
            <a:r>
              <a:rPr lang="ru-RU" dirty="0" smtClean="0">
                <a:solidFill>
                  <a:srgbClr val="006600"/>
                </a:solidFill>
              </a:rPr>
              <a:t>степени».</a:t>
            </a:r>
          </a:p>
          <a:p>
            <a:pPr algn="just"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dirty="0" smtClean="0">
              <a:solidFill>
                <a:srgbClr val="006600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14818"/>
            <a:ext cx="302257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2" action="ppaction://hlinkfile"/>
              </a:rPr>
              <a:t>Приложение 11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00" y="188640"/>
            <a:ext cx="7008574" cy="10083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14.Награды и поощрения педагога в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</a:rPr>
              <a:t>межаттестационный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период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54252" y="1340768"/>
            <a:ext cx="7008574" cy="4831432"/>
          </a:xfrm>
        </p:spPr>
        <p:txBody>
          <a:bodyPr>
            <a:normAutofit fontScale="77500" lnSpcReduction="20000"/>
          </a:bodyPr>
          <a:lstStyle/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b="1" u="sng" dirty="0" smtClean="0">
                <a:solidFill>
                  <a:schemeClr val="accent5">
                    <a:lumMod val="75000"/>
                  </a:schemeClr>
                </a:solidFill>
              </a:rPr>
              <a:t>Образовательная организация</a:t>
            </a: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b="1" u="sng" dirty="0" smtClean="0">
              <a:solidFill>
                <a:srgbClr val="C00000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dirty="0" smtClean="0">
                <a:solidFill>
                  <a:srgbClr val="006600"/>
                </a:solidFill>
              </a:rPr>
              <a:t>Благодарности в трудовой книжке</a:t>
            </a:r>
          </a:p>
          <a:p>
            <a:pPr algn="just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dirty="0" smtClean="0">
              <a:solidFill>
                <a:srgbClr val="006600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dirty="0" smtClean="0">
                <a:solidFill>
                  <a:srgbClr val="006600"/>
                </a:solidFill>
              </a:rPr>
              <a:t>Грамоты от администрации школы, 2016г.</a:t>
            </a:r>
          </a:p>
          <a:p>
            <a:pPr algn="just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alt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b="1" u="sng" dirty="0" smtClean="0">
                <a:solidFill>
                  <a:schemeClr val="accent5">
                    <a:lumMod val="75000"/>
                  </a:schemeClr>
                </a:solidFill>
              </a:rPr>
              <a:t>Муниципальный уровень</a:t>
            </a:r>
          </a:p>
          <a:p>
            <a:pPr algn="just">
              <a:lnSpc>
                <a:spcPct val="80000"/>
              </a:lnSpc>
              <a:defRPr/>
            </a:pPr>
            <a:r>
              <a:rPr lang="ru-RU" altLang="ru-RU" sz="2900" dirty="0" smtClean="0">
                <a:solidFill>
                  <a:schemeClr val="accent5">
                    <a:lumMod val="75000"/>
                  </a:schemeClr>
                </a:solidFill>
              </a:rPr>
              <a:t>Управление образования </a:t>
            </a:r>
            <a:r>
              <a:rPr lang="ru-RU" altLang="ru-RU" sz="2900" dirty="0" err="1" smtClean="0">
                <a:solidFill>
                  <a:schemeClr val="accent5">
                    <a:lumMod val="75000"/>
                  </a:schemeClr>
                </a:solidFill>
              </a:rPr>
              <a:t>депортамента</a:t>
            </a:r>
            <a:r>
              <a:rPr lang="ru-RU" altLang="ru-RU" sz="2900" dirty="0" smtClean="0">
                <a:solidFill>
                  <a:schemeClr val="accent5">
                    <a:lumMod val="75000"/>
                  </a:schemeClr>
                </a:solidFill>
              </a:rPr>
              <a:t> по соц.политике администрации г.о Саранск за многолетний добросовестный труд и достижение успеха в профессиональной деятельности; 2015г.</a:t>
            </a:r>
          </a:p>
          <a:p>
            <a:pPr algn="just">
              <a:lnSpc>
                <a:spcPct val="80000"/>
              </a:lnSpc>
              <a:defRPr/>
            </a:pPr>
            <a:endParaRPr lang="ru-RU" alt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ru-RU" alt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b="1" u="sng" dirty="0" smtClean="0">
                <a:solidFill>
                  <a:schemeClr val="accent5">
                    <a:lumMod val="75000"/>
                  </a:schemeClr>
                </a:solidFill>
              </a:rPr>
              <a:t>Российский уровень</a:t>
            </a:r>
          </a:p>
          <a:p>
            <a:pPr marL="677863" indent="-677863">
              <a:lnSpc>
                <a:spcPct val="80000"/>
              </a:lnSpc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b="1" u="sng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dirty="0" smtClean="0">
              <a:solidFill>
                <a:srgbClr val="006600"/>
              </a:solidFill>
            </a:endParaRP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v"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r>
              <a:rPr lang="ru-RU" altLang="ru-RU" dirty="0" smtClean="0">
                <a:solidFill>
                  <a:srgbClr val="006600"/>
                </a:solidFill>
              </a:rPr>
              <a:t>Благодарственные дипломы и свидетельства за подготовку призеров и победителей Всероссийских дистанционных конкурсов, 2015-2017 гг.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14818"/>
            <a:ext cx="337976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2" action="ppaction://hlinkfile"/>
              </a:rPr>
              <a:t>Приложение 12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0036" y="332656"/>
            <a:ext cx="7008574" cy="504330"/>
          </a:xfrm>
        </p:spPr>
        <p:txBody>
          <a:bodyPr>
            <a:normAutofit fontScale="90000"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15. Повышение квалификации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22204" y="908720"/>
            <a:ext cx="7458753" cy="56886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ru-RU" altLang="ru-RU" dirty="0" smtClean="0">
                <a:solidFill>
                  <a:srgbClr val="006600"/>
                </a:solidFill>
              </a:rPr>
              <a:t>Курсы повышения квалификации «</a:t>
            </a:r>
            <a:r>
              <a:rPr lang="ru-RU" dirty="0" smtClean="0">
                <a:solidFill>
                  <a:srgbClr val="006600"/>
                </a:solidFill>
              </a:rPr>
              <a:t>Инклюзивное обучение детей с ограниченными возможностями здоровья в условиях реализации ФГОС НОО ОВЗ и ФГОС обучающихся с умственной отсталостью (интеллектуальными нарушениями)»</a:t>
            </a:r>
            <a:r>
              <a:rPr lang="ru-RU" altLang="ru-RU" dirty="0" smtClean="0">
                <a:solidFill>
                  <a:srgbClr val="006600"/>
                </a:solidFill>
              </a:rPr>
              <a:t>, ГБОУ ДПО(ПК)С «МРИО» 16.05.2016 – </a:t>
            </a:r>
          </a:p>
          <a:p>
            <a:pPr>
              <a:defRPr/>
            </a:pPr>
            <a:r>
              <a:rPr lang="ru-RU" altLang="ru-RU" dirty="0" smtClean="0">
                <a:solidFill>
                  <a:srgbClr val="006600"/>
                </a:solidFill>
              </a:rPr>
              <a:t>       27.05. 2016 г. (72 часа). Удостоверение о повышении квалификации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14818"/>
            <a:ext cx="2951140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2" action="ppaction://hlinkfile"/>
              </a:rPr>
              <a:t>Приложение 13</a:t>
            </a: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4052" y="116632"/>
            <a:ext cx="7008574" cy="1440434"/>
          </a:xfrm>
        </p:spPr>
        <p:txBody>
          <a:bodyPr/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16. Дополнительная информация</a:t>
            </a:r>
            <a:r>
              <a:rPr lang="ru-RU" dirty="0" smtClean="0">
                <a:latin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1484784"/>
            <a:ext cx="7008574" cy="4687416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6600"/>
                </a:solidFill>
              </a:rPr>
              <a:t>Ежегодно участвую в смотре художественной самодеятельности среди школ Пролетарского района и города  (хор учителей, танцевальный ансамбль);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6600"/>
                </a:solidFill>
              </a:rPr>
              <a:t>Ежегодно участвую в игре по волейболу, настольному теннису   за первенство среди учителей Пролетарского района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3772" y="836712"/>
          <a:ext cx="9145016" cy="5688632"/>
        </p:xfrm>
        <a:graphic>
          <a:graphicData uri="http://schemas.openxmlformats.org/drawingml/2006/table">
            <a:tbl>
              <a:tblPr/>
              <a:tblGrid>
                <a:gridCol w="4317702"/>
                <a:gridCol w="4827314"/>
              </a:tblGrid>
              <a:tr h="42293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ФАМИЛИЯ, ИМЯ, ОТЧЕСТВО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Гузанова</a:t>
                      </a:r>
                      <a:r>
                        <a:rPr kumimoji="1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Лариса Александровна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ДАТА РОЖДЕНИЯ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18.09.1969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47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ОБРАЗОВАНИЕ, КВАЛИФИКАЦИЯ ПО ДИПЛОМУ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endParaRPr kumimoji="1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Высшее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1.Ичалковское педагогическое училище </a:t>
                      </a:r>
                      <a:r>
                        <a:rPr kumimoji="1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им.С.М.Кирова</a:t>
                      </a:r>
                      <a:r>
                        <a:rPr kumimoji="1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по специальности «Преподавание в начальных классах»,  Диплом  ИТ № 769989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2. МГПИ им. М.Е. </a:t>
                      </a:r>
                      <a:r>
                        <a:rPr kumimoji="1" lang="ru-RU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Евсевьева</a:t>
                      </a:r>
                      <a:r>
                        <a:rPr kumimoji="1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по специальности «Педагогика и методика начального обучения», Диплом ЦВ № 346253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ЗАНИМАЕМАЯ ДОЛЖНОСТЬ, ДАТА НАЗНАЧЕНИЯ НА ЭТУ ДОЛЖНОСТЬ В ДАННОМ ОУ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Учитель начальных классов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с 21.08.2001 года                                 </a:t>
                      </a:r>
                      <a:endParaRPr kumimoji="1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2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СТАЖ ПЕДАГОГИЧЕСКОЙ РАБОТЫ (ПО СПЕЦИАЛЬНОСТИ)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29,9 лет </a:t>
                      </a:r>
                      <a:endParaRPr kumimoji="1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4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ОБЩИЙ ТРУДОВОЙ СТАЖ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29,9 лет </a:t>
                      </a:r>
                      <a:endParaRPr kumimoji="1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8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</a:rPr>
                        <a:t>НАЛИЧИЕ КВАЛИФИКАЦИОННОЙ КАТЕГОРИИ, ДАТА ПОСЛЕДНЕЙ АТТЕСТАЦИИ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buFont typeface="Monotype Sorts" pitchFamily="2" charset="2"/>
                        <a:buNone/>
                        <a:tabLst/>
                      </a:pPr>
                      <a:r>
                        <a:rPr kumimoji="1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Первая квалификационная категория, 15.02.13года</a:t>
                      </a:r>
                      <a:endParaRPr kumimoji="1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2"/>
          <p:cNvSpPr>
            <a:spLocks noGrp="1"/>
          </p:cNvSpPr>
          <p:nvPr>
            <p:ph type="title"/>
          </p:nvPr>
        </p:nvSpPr>
        <p:spPr>
          <a:xfrm>
            <a:off x="2638028" y="188640"/>
            <a:ext cx="5400601" cy="720080"/>
          </a:xfrm>
        </p:spPr>
        <p:txBody>
          <a:bodyPr>
            <a:normAutofit/>
          </a:bodyPr>
          <a:lstStyle/>
          <a:p>
            <a:pPr algn="l" defTabSz="1216152">
              <a:lnSpc>
                <a:spcPct val="85000"/>
              </a:lnSpc>
              <a:spcBef>
                <a:spcPts val="0"/>
              </a:spcBef>
              <a:buNone/>
            </a:pPr>
            <a:r>
              <a:rPr lang="ru-RU" sz="3200" b="1" i="0" baseline="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Общие сведения</a:t>
            </a:r>
            <a:endParaRPr lang="ru-RU" sz="3200" b="1" i="0" baseline="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9000" y="5373216"/>
            <a:ext cx="241925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Приложение 1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5820" y="188640"/>
            <a:ext cx="756084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Характеристика-представление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66246" y="5357826"/>
            <a:ext cx="241925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b="1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Приложение 2</a:t>
            </a:r>
            <a:endParaRPr lang="ru-RU" b="1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F:\Приложение 2\лис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58" y="1142984"/>
            <a:ext cx="2786082" cy="3939246"/>
          </a:xfrm>
          <a:prstGeom prst="rect">
            <a:avLst/>
          </a:prstGeom>
          <a:noFill/>
        </p:spPr>
      </p:pic>
      <p:pic>
        <p:nvPicPr>
          <p:cNvPr id="3" name="Picture 3" descr="F:\Приложение 2\Лист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578" y="2143116"/>
            <a:ext cx="2714644" cy="3838239"/>
          </a:xfrm>
          <a:prstGeom prst="rect">
            <a:avLst/>
          </a:prstGeom>
          <a:noFill/>
        </p:spPr>
      </p:pic>
      <p:pic>
        <p:nvPicPr>
          <p:cNvPr id="5" name="Picture 4" descr="F:\Приложение 2\Лист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0098" y="2786034"/>
            <a:ext cx="2879949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12188825" cy="1412776"/>
          </a:xfrm>
        </p:spPr>
        <p:txBody>
          <a:bodyPr>
            <a:normAutofit fontScale="90000"/>
          </a:bodyPr>
          <a:lstStyle/>
          <a:p>
            <a:r>
              <a:rPr lang="ru-RU" alt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Качество знаний  </a:t>
            </a:r>
            <a:br>
              <a:rPr lang="ru-RU" alt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итогам внутреннего мониторинга  учебных достижений обучающихся </a:t>
            </a:r>
            <a:br>
              <a:rPr lang="ru-RU" alt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altLang="ru-RU" sz="32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межаттестационный</a:t>
            </a:r>
            <a:r>
              <a:rPr lang="ru-RU" alt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период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4172" y="6414802"/>
            <a:ext cx="532859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/>
              <a:t>Качество знаний – 84%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82043" y="1628800"/>
          <a:ext cx="9406782" cy="48337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741402"/>
                <a:gridCol w="1558093"/>
                <a:gridCol w="1374788"/>
                <a:gridCol w="1596905"/>
                <a:gridCol w="1567797"/>
                <a:gridCol w="1567797"/>
              </a:tblGrid>
              <a:tr h="1633344"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Учебный год </a:t>
                      </a:r>
                    </a:p>
                    <a:p>
                      <a:endParaRPr lang="ru-RU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Класс</a:t>
                      </a:r>
                    </a:p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Премет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Уровень </a:t>
                      </a:r>
                      <a:r>
                        <a:rPr lang="ru-RU" sz="1400" dirty="0" err="1" smtClean="0"/>
                        <a:t>обученности</a:t>
                      </a:r>
                      <a:r>
                        <a:rPr lang="ru-RU" sz="1400" baseline="0" dirty="0" smtClean="0"/>
                        <a:t> , %</a:t>
                      </a:r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Качество знаний , 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Средний</a:t>
                      </a:r>
                      <a:r>
                        <a:rPr lang="ru-RU" sz="1400" baseline="0" dirty="0" smtClean="0"/>
                        <a:t> бал </a:t>
                      </a:r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41148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2014г-2015г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1Г</a:t>
                      </a:r>
                      <a:endParaRPr lang="ru-RU" dirty="0"/>
                    </a:p>
                  </a:txBody>
                  <a:tcPr>
                    <a:lnT w="6350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2015г-2016г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2Г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860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2016г-2017г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3Г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83%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380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Средний 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8 4 %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058" y="6143644"/>
            <a:ext cx="243207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2" action="ppaction://hlinkfile"/>
              </a:rPr>
              <a:t>Приложение 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6140" y="0"/>
            <a:ext cx="7008574" cy="1886049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Качество знаний по  итогам внешнего  мониторинга учебных достижений обучающихся за </a:t>
            </a:r>
            <a:r>
              <a:rPr lang="ru-RU" altLang="ru-RU" sz="28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межаттестационный</a:t>
            </a:r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период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70676" y="6093296"/>
            <a:ext cx="3528392" cy="582960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Приложение</a:t>
            </a:r>
            <a:r>
              <a:rPr lang="ru-RU" dirty="0" smtClean="0"/>
              <a:t> 15 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34172" y="1844824"/>
            <a:ext cx="7772400" cy="41148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onotype Sort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Предмет: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Математика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onotype Sort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Дата проведения: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17.11.2017.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onotype Sort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Класс: 4Г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onotype Sort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Вид работы: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контрольная работа</a:t>
            </a:r>
          </a:p>
          <a:p>
            <a:pPr marL="0" marR="0" lvl="0" indent="0" algn="ctr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onotype Sort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Результаты: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onotype Sort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«5» - 5                                     Качество знаний: 68%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onotype Sort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«4» - 14                       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Уровень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обученности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86%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onotype Sort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«3» - 5                                         Средний балл: 3,7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Monotype Sort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«2» - 4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98068" y="-1971600"/>
            <a:ext cx="7008574" cy="3298825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Применение  информационно-коммуникационных технологий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6140" y="1844824"/>
            <a:ext cx="8208912" cy="43204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Активное использование в работе </a:t>
            </a:r>
            <a:r>
              <a:rPr lang="ru-RU" dirty="0" err="1" smtClean="0">
                <a:solidFill>
                  <a:schemeClr val="accent2"/>
                </a:solidFill>
              </a:rPr>
              <a:t>мультимедийных</a:t>
            </a:r>
            <a:r>
              <a:rPr lang="ru-RU" dirty="0" smtClean="0">
                <a:solidFill>
                  <a:schemeClr val="accent2"/>
                </a:solidFill>
              </a:rPr>
              <a:t> учебных пособий и </a:t>
            </a:r>
            <a:r>
              <a:rPr lang="ru-RU" dirty="0" err="1" smtClean="0">
                <a:solidFill>
                  <a:schemeClr val="accent2"/>
                </a:solidFill>
              </a:rPr>
              <a:t>интернет-ресурсов</a:t>
            </a:r>
            <a:r>
              <a:rPr lang="ru-RU" dirty="0" smtClean="0">
                <a:solidFill>
                  <a:schemeClr val="accent2"/>
                </a:solidFill>
              </a:rPr>
              <a:t> (коллекция цифровых образовательных ресурсов </a:t>
            </a:r>
            <a:r>
              <a:rPr lang="en-US" dirty="0" smtClean="0">
                <a:solidFill>
                  <a:schemeClr val="accent2"/>
                </a:solidFill>
                <a:hlinkClick r:id="rId2"/>
              </a:rPr>
              <a:t>http</a:t>
            </a:r>
            <a:r>
              <a:rPr lang="ru-RU" dirty="0" smtClean="0">
                <a:solidFill>
                  <a:schemeClr val="accent2"/>
                </a:solidFill>
                <a:hlinkClick r:id="rId2"/>
              </a:rPr>
              <a:t>://</a:t>
            </a:r>
            <a:r>
              <a:rPr lang="ru-RU" dirty="0" err="1" smtClean="0">
                <a:solidFill>
                  <a:schemeClr val="accent2"/>
                </a:solidFill>
                <a:hlinkClick r:id="rId2"/>
              </a:rPr>
              <a:t>school-collection.edu.ru</a:t>
            </a:r>
            <a:r>
              <a:rPr lang="ru-RU" dirty="0" smtClean="0">
                <a:solidFill>
                  <a:schemeClr val="accent2"/>
                </a:solidFill>
                <a:hlinkClick r:id="rId2"/>
              </a:rPr>
              <a:t>/</a:t>
            </a:r>
            <a:r>
              <a:rPr lang="ru-RU" dirty="0" smtClean="0">
                <a:solidFill>
                  <a:schemeClr val="accent2"/>
                </a:solidFill>
              </a:rPr>
              <a:t>, видео-уроки </a:t>
            </a:r>
            <a:r>
              <a:rPr lang="en-US" dirty="0" smtClean="0">
                <a:solidFill>
                  <a:schemeClr val="accent2"/>
                </a:solidFill>
                <a:hlinkClick r:id="rId3"/>
              </a:rPr>
              <a:t>http</a:t>
            </a:r>
            <a:r>
              <a:rPr lang="ru-RU" dirty="0" smtClean="0">
                <a:solidFill>
                  <a:schemeClr val="accent2"/>
                </a:solidFill>
                <a:hlinkClick r:id="rId3"/>
              </a:rPr>
              <a:t>://</a:t>
            </a:r>
            <a:r>
              <a:rPr lang="en-US" dirty="0" err="1" smtClean="0">
                <a:solidFill>
                  <a:schemeClr val="accent2"/>
                </a:solidFill>
                <a:hlinkClick r:id="rId3"/>
              </a:rPr>
              <a:t>interneturok</a:t>
            </a:r>
            <a:r>
              <a:rPr lang="ru-RU" dirty="0" smtClean="0">
                <a:solidFill>
                  <a:schemeClr val="accent2"/>
                </a:solidFill>
                <a:hlinkClick r:id="rId3"/>
              </a:rPr>
              <a:t>.</a:t>
            </a:r>
            <a:r>
              <a:rPr lang="en-US" dirty="0" err="1" smtClean="0">
                <a:solidFill>
                  <a:schemeClr val="accent2"/>
                </a:solidFill>
                <a:hlinkClick r:id="rId3"/>
              </a:rPr>
              <a:t>ru</a:t>
            </a:r>
            <a:r>
              <a:rPr lang="ru-RU" dirty="0" smtClean="0">
                <a:solidFill>
                  <a:schemeClr val="accent2"/>
                </a:solidFill>
                <a:hlinkClick r:id="rId3"/>
              </a:rPr>
              <a:t>/</a:t>
            </a:r>
            <a:r>
              <a:rPr lang="en-US" dirty="0" err="1" smtClean="0">
                <a:solidFill>
                  <a:schemeClr val="accent2"/>
                </a:solidFill>
                <a:hlinkClick r:id="rId3"/>
              </a:rPr>
              <a:t>ru</a:t>
            </a:r>
            <a:r>
              <a:rPr lang="ru-RU" dirty="0" smtClean="0">
                <a:solidFill>
                  <a:schemeClr val="accent2"/>
                </a:solidFill>
              </a:rPr>
              <a:t>). Систематическое применение информационных технологий в процессе обобщения и контроля знаний. Использование в урочной и внеурочной деятельности возможности </a:t>
            </a:r>
            <a:r>
              <a:rPr lang="ru-RU" dirty="0" err="1" smtClean="0">
                <a:solidFill>
                  <a:schemeClr val="accent2"/>
                </a:solidFill>
              </a:rPr>
              <a:t>мультимедийной</a:t>
            </a:r>
            <a:r>
              <a:rPr lang="ru-RU" dirty="0" smtClean="0">
                <a:solidFill>
                  <a:schemeClr val="accent2"/>
                </a:solidFill>
              </a:rPr>
              <a:t> техники. Участие в проектах «Школа цифрового века», профессиональных </a:t>
            </a:r>
            <a:r>
              <a:rPr lang="ru-RU" dirty="0" err="1" smtClean="0">
                <a:solidFill>
                  <a:schemeClr val="accent2"/>
                </a:solidFill>
              </a:rPr>
              <a:t>вебинарах</a:t>
            </a:r>
            <a:r>
              <a:rPr lang="ru-RU" dirty="0" smtClean="0">
                <a:solidFill>
                  <a:schemeClr val="accent2"/>
                </a:solidFill>
              </a:rPr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63936"/>
            <a:ext cx="266538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4" action="ppaction://hlinkfile"/>
              </a:rPr>
              <a:t>Приложение 4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00" y="404664"/>
            <a:ext cx="7008574" cy="1296418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Реализация программ углубленного изучения предмета, профильного обучения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6180" y="2132856"/>
            <a:ext cx="7008574" cy="1244600"/>
          </a:xfrm>
        </p:spPr>
        <p:txBody>
          <a:bodyPr/>
          <a:lstStyle/>
          <a:p>
            <a:r>
              <a:rPr lang="ru-RU" b="1" dirty="0" smtClean="0"/>
              <a:t>Отсутствует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092" y="332656"/>
            <a:ext cx="7008574" cy="1080394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5.Участие в инновационной (экспериментальной) деятельности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4172" y="1412776"/>
            <a:ext cx="7602769" cy="4471392"/>
          </a:xfrm>
        </p:spPr>
        <p:txBody>
          <a:bodyPr>
            <a:noAutofit/>
          </a:bodyPr>
          <a:lstStyle/>
          <a:p>
            <a:pPr marL="609600" indent="-609600">
              <a:lnSpc>
                <a:spcPct val="80000"/>
              </a:lnSpc>
              <a:buClr>
                <a:srgbClr val="D34817"/>
              </a:buClr>
              <a:defRPr/>
            </a:pPr>
            <a:r>
              <a:rPr lang="ru-RU" altLang="ru-RU" sz="2400" b="1" u="sng" dirty="0" smtClean="0">
                <a:solidFill>
                  <a:schemeClr val="accent5">
                    <a:lumMod val="75000"/>
                  </a:schemeClr>
                </a:solidFill>
              </a:rPr>
              <a:t>Образовательная организация:</a:t>
            </a:r>
            <a:r>
              <a:rPr lang="ru-RU" altLang="ru-RU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>
              <a:lnSpc>
                <a:spcPct val="80000"/>
              </a:lnSpc>
              <a:buClr>
                <a:srgbClr val="D34817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400" dirty="0" smtClean="0">
                <a:solidFill>
                  <a:schemeClr val="accent2"/>
                </a:solidFill>
              </a:rPr>
              <a:t>Ресурсный центр МОУ «Средняя школа №25» по развитию инклюзивного образования в образовательном учреждении «Инклюзивное образование: обеспечение доступного образования посредством «пространства выбора» в многопрофильной школе».</a:t>
            </a:r>
          </a:p>
          <a:p>
            <a:pPr algn="just">
              <a:lnSpc>
                <a:spcPct val="80000"/>
              </a:lnSpc>
              <a:buClr>
                <a:srgbClr val="D34817"/>
              </a:buClr>
              <a:defRPr/>
            </a:pPr>
            <a:r>
              <a:rPr lang="ru-RU" altLang="ru-RU" sz="2400" dirty="0" smtClean="0">
                <a:solidFill>
                  <a:schemeClr val="accent2"/>
                </a:solidFill>
              </a:rPr>
              <a:t>       Год открытия: 2014 год</a:t>
            </a:r>
          </a:p>
          <a:p>
            <a:pPr marL="677863" indent="-677863">
              <a:buSzTx/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altLang="ru-RU" sz="1600" dirty="0" smtClean="0">
              <a:solidFill>
                <a:schemeClr val="accent2"/>
              </a:solidFill>
            </a:endParaRPr>
          </a:p>
          <a:p>
            <a:pPr algn="just">
              <a:lnSpc>
                <a:spcPct val="80000"/>
              </a:lnSpc>
              <a:buClr>
                <a:srgbClr val="D34817"/>
              </a:buClr>
              <a:defRPr/>
            </a:pPr>
            <a:endParaRPr lang="ru-RU" altLang="ru-RU" sz="1600" dirty="0" smtClean="0">
              <a:solidFill>
                <a:schemeClr val="accent2"/>
              </a:solidFill>
            </a:endParaRP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57694"/>
            <a:ext cx="273682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dirty="0" smtClean="0">
                <a:hlinkClick r:id="rId2" action="ppaction://hlinkfile"/>
              </a:rPr>
              <a:t>Приложение 5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8108" y="188640"/>
            <a:ext cx="7272808" cy="1512168"/>
          </a:xfrm>
        </p:spPr>
        <p:txBody>
          <a:bodyPr>
            <a:normAutofit/>
          </a:bodyPr>
          <a:lstStyle/>
          <a:p>
            <a:r>
              <a:rPr lang="ru-RU" altLang="ru-RU" sz="28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Результаты участия обучающихся во  Всероссийской предметной олимпиаде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3078213" cy="5176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file"/>
              </a:rPr>
              <a:t>Приложение</a:t>
            </a:r>
            <a:r>
              <a:rPr lang="ru-RU" dirty="0" smtClean="0"/>
              <a:t> 16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1075</Words>
  <Application>Microsoft Office PowerPoint</Application>
  <PresentationFormat>Произвольный</PresentationFormat>
  <Paragraphs>221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TS102787940</vt:lpstr>
      <vt:lpstr>Слайд 1</vt:lpstr>
      <vt:lpstr>Общие сведения</vt:lpstr>
      <vt:lpstr>Характеристика-представление</vt:lpstr>
      <vt:lpstr>1. Качество знаний   по итогам внутреннего мониторинга  учебных достижений обучающихся  за межаттестационный период</vt:lpstr>
      <vt:lpstr>2. Качество знаний по  итогам внешнего  мониторинга учебных достижений обучающихся за межаттестационный  период</vt:lpstr>
      <vt:lpstr>3. Применение  информационно-коммуникационных технологий </vt:lpstr>
      <vt:lpstr>4. Реализация программ углубленного изучения предмета, профильного обучения</vt:lpstr>
      <vt:lpstr>5.Участие в инновационной (экспериментальной) деятельности</vt:lpstr>
      <vt:lpstr>6. Результаты участия обучающихся во  Всероссийской предметной олимпиаде</vt:lpstr>
      <vt:lpstr>7. Позитивные результаты внеурочной деятельности обучающихся по учебным предметам</vt:lpstr>
      <vt:lpstr>8. Наличие публикаций, включая интернет-публикации</vt:lpstr>
      <vt:lpstr>9. Наличие авторских  программ , методических пособий</vt:lpstr>
      <vt:lpstr>10. Выступления на научно-практических конференциях, педагогических чтениях, семинарах, секциях, методических объединениях </vt:lpstr>
      <vt:lpstr>11. Проведение открытых уроков,  мастер-классов, мероприятий</vt:lpstr>
      <vt:lpstr>12. Общественно-педагогическая активность педагога: участие в экспертных комиссиях, апелляционных комиссиях, предметных комиссиях по проверке ОГЭ и ЕГЭ, в жюри конкурсов, и т.д.</vt:lpstr>
      <vt:lpstr>13.Участие педагога в профессиональных конкурсах </vt:lpstr>
      <vt:lpstr>14.Награды и поощрения педагога в межаттестационный период</vt:lpstr>
      <vt:lpstr>15. Повышение квалификации</vt:lpstr>
      <vt:lpstr>16. Дополнительная информация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2012-12-14T04:50:26Z</dcterms:created>
  <dcterms:modified xsi:type="dcterms:W3CDTF">2017-12-01T12:03:19Z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