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77" r:id="rId4"/>
    <p:sldId id="259" r:id="rId5"/>
    <p:sldId id="278" r:id="rId6"/>
    <p:sldId id="302" r:id="rId7"/>
    <p:sldId id="315" r:id="rId8"/>
    <p:sldId id="303" r:id="rId9"/>
    <p:sldId id="324" r:id="rId10"/>
    <p:sldId id="316" r:id="rId11"/>
    <p:sldId id="325" r:id="rId12"/>
    <p:sldId id="305" r:id="rId13"/>
    <p:sldId id="260" r:id="rId14"/>
    <p:sldId id="308" r:id="rId15"/>
    <p:sldId id="327" r:id="rId16"/>
    <p:sldId id="339" r:id="rId17"/>
    <p:sldId id="262" r:id="rId18"/>
    <p:sldId id="318" r:id="rId19"/>
    <p:sldId id="307" r:id="rId20"/>
    <p:sldId id="276" r:id="rId21"/>
    <p:sldId id="286" r:id="rId22"/>
    <p:sldId id="328" r:id="rId23"/>
    <p:sldId id="265" r:id="rId24"/>
    <p:sldId id="341" r:id="rId25"/>
    <p:sldId id="343" r:id="rId26"/>
    <p:sldId id="283" r:id="rId27"/>
    <p:sldId id="329" r:id="rId28"/>
    <p:sldId id="268" r:id="rId29"/>
    <p:sldId id="313" r:id="rId30"/>
    <p:sldId id="269" r:id="rId31"/>
    <p:sldId id="336" r:id="rId32"/>
    <p:sldId id="311" r:id="rId33"/>
    <p:sldId id="338" r:id="rId34"/>
    <p:sldId id="312" r:id="rId35"/>
    <p:sldId id="330" r:id="rId36"/>
    <p:sldId id="293" r:id="rId37"/>
    <p:sldId id="292" r:id="rId38"/>
    <p:sldId id="340" r:id="rId39"/>
    <p:sldId id="310" r:id="rId40"/>
    <p:sldId id="321" r:id="rId41"/>
    <p:sldId id="34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1118" userDrawn="1">
          <p15:clr>
            <a:srgbClr val="A4A3A4"/>
          </p15:clr>
        </p15:guide>
        <p15:guide id="6" pos="3296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6516" userDrawn="1">
          <p15:clr>
            <a:srgbClr val="A4A3A4"/>
          </p15:clr>
        </p15:guide>
        <p15:guide id="9" pos="2525" userDrawn="1">
          <p15:clr>
            <a:srgbClr val="A4A3A4"/>
          </p15:clr>
        </p15:guide>
        <p15:guide id="10" pos="4883" userDrawn="1">
          <p15:clr>
            <a:srgbClr val="A4A3A4"/>
          </p15:clr>
        </p15:guide>
        <p15:guide id="11" orient="horz" pos="799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orient="horz" pos="42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>
      <p:cViewPr varScale="1">
        <p:scale>
          <a:sx n="70" d="100"/>
          <a:sy n="70" d="100"/>
        </p:scale>
        <p:origin x="48" y="306"/>
      </p:cViewPr>
      <p:guideLst>
        <p:guide orient="horz" pos="2160"/>
        <p:guide pos="3840"/>
        <p:guide orient="horz" pos="981"/>
        <p:guide orient="horz" pos="4110"/>
        <p:guide pos="1118"/>
        <p:guide pos="3296"/>
        <p:guide pos="4339"/>
        <p:guide pos="6516"/>
        <p:guide pos="2525"/>
        <p:guide pos="4883"/>
        <p:guide orient="horz" pos="799"/>
        <p:guide orient="horz" pos="210"/>
        <p:guide orient="horz" pos="42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5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4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1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9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6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9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3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-32340" r="-203" b="1409"/>
          <a:stretch/>
        </p:blipFill>
        <p:spPr>
          <a:xfrm>
            <a:off x="15" y="-2285989"/>
            <a:ext cx="12432689" cy="9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7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3432" y="404664"/>
            <a:ext cx="2232248" cy="338437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3800" y="2786058"/>
            <a:ext cx="8458200" cy="3789040"/>
          </a:xfrm>
        </p:spPr>
        <p:txBody>
          <a:bodyPr>
            <a:no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11.05.1987 г.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профессиональное, 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РМ «</a:t>
            </a:r>
            <a:r>
              <a:rPr lang="ru-RU" sz="2000" b="1" u="sng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Ичалковский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колледж» Республика Мордовия, </a:t>
            </a:r>
            <a:r>
              <a:rPr lang="ru-RU" sz="2000" b="1" u="sng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Ичалковский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село Рождествено 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детей дошкольного возраста»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111324 2078044 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 января 2018 г.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номер: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лет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 10 месяцев</a:t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1784" y="260648"/>
            <a:ext cx="7200800" cy="216822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 </a:t>
            </a:r>
            <a:b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Чужайкиной Марины Васильевны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 по физической культуре МАДОУ «Детский сад №82 комбинированного вида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»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ndrei\Desktop\863d90fe569018388743f97b4e34c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32656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24000" y="260648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8718832" y="831361"/>
            <a:ext cx="2448272" cy="404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8" t="30986" b="23943"/>
          <a:stretch/>
        </p:blipFill>
        <p:spPr>
          <a:xfrm>
            <a:off x="191344" y="1628800"/>
            <a:ext cx="3633936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3"/>
          <a:stretch/>
        </p:blipFill>
        <p:spPr>
          <a:xfrm>
            <a:off x="3994489" y="2958133"/>
            <a:ext cx="375769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24000" y="260648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340821"/>
            <a:ext cx="3816424" cy="5301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340821"/>
            <a:ext cx="3672408" cy="531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14290"/>
            <a:ext cx="9144000" cy="76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5. Наличие </a:t>
            </a:r>
            <a:r>
              <a:rPr lang="ru-RU" dirty="0" smtClean="0"/>
              <a:t>публикаций</a:t>
            </a:r>
            <a:endParaRPr lang="ru-RU" dirty="0"/>
          </a:p>
          <a:p>
            <a:r>
              <a:rPr lang="ru-RU" dirty="0"/>
              <a:t>Материалы, прошедшие экспертизу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48" y="980728"/>
            <a:ext cx="3600400" cy="5589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97" y="958622"/>
            <a:ext cx="3771179" cy="5604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3" y="958621"/>
            <a:ext cx="3750103" cy="56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408" y="332656"/>
            <a:ext cx="9793088" cy="119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авторских программ, методических пособий, методических рекомендаций.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052736"/>
            <a:ext cx="3960440" cy="5602107"/>
          </a:xfrm>
          <a:prstGeom prst="rect">
            <a:avLst/>
          </a:prstGeom>
        </p:spPr>
      </p:pic>
      <p:pic>
        <p:nvPicPr>
          <p:cNvPr id="1026" name="Picture 2" descr="C:\Users\Andrei\Downloads\IMG20231003123458.jpg"/>
          <p:cNvPicPr>
            <a:picLocks noChangeAspect="1" noChangeArrowheads="1"/>
          </p:cNvPicPr>
          <p:nvPr/>
        </p:nvPicPr>
        <p:blipFill rotWithShape="1">
          <a:blip r:embed="rId3" cstate="print"/>
          <a:srcRect l="1" r="3571"/>
          <a:stretch/>
        </p:blipFill>
        <p:spPr bwMode="auto">
          <a:xfrm>
            <a:off x="7248128" y="1052736"/>
            <a:ext cx="3888432" cy="5513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9376" y="116632"/>
            <a:ext cx="1144927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980728"/>
            <a:ext cx="4273933" cy="5720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80728"/>
            <a:ext cx="4536504" cy="57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343" y="116632"/>
            <a:ext cx="11922823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980728"/>
            <a:ext cx="3888432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87" y="980728"/>
            <a:ext cx="3538021" cy="5616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93" y="980728"/>
            <a:ext cx="3795548" cy="5616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9624392" y="4509120"/>
            <a:ext cx="844329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116632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075" y="1313387"/>
            <a:ext cx="3632979" cy="5247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8248" y="1343341"/>
            <a:ext cx="3636377" cy="3525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4941" y="1343341"/>
            <a:ext cx="3741018" cy="5227833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8184232" y="285293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0" y="116632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03" y="1289173"/>
            <a:ext cx="3912328" cy="2572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1" y="1289173"/>
            <a:ext cx="3693957" cy="27864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1" y="4252877"/>
            <a:ext cx="3693957" cy="2373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07" y="2596443"/>
            <a:ext cx="3655456" cy="26582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67" y="4063370"/>
            <a:ext cx="3863764" cy="2457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368" y="188640"/>
            <a:ext cx="11665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14" y="1161691"/>
            <a:ext cx="2156855" cy="28996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68" y="1161691"/>
            <a:ext cx="2106950" cy="29366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77072"/>
            <a:ext cx="1892803" cy="2591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26" y="980728"/>
            <a:ext cx="2209887" cy="2844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51050"/>
          <a:stretch/>
        </p:blipFill>
        <p:spPr>
          <a:xfrm>
            <a:off x="2722941" y="4334778"/>
            <a:ext cx="3137623" cy="21072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42" y="4367510"/>
            <a:ext cx="3072296" cy="21328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148495"/>
            <a:ext cx="2342742" cy="29177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416" y="4005902"/>
            <a:ext cx="2143434" cy="26631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80728"/>
            <a:ext cx="2029595" cy="28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116632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268760"/>
            <a:ext cx="4032448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221088"/>
            <a:ext cx="4248472" cy="2420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51050"/>
          <a:stretch/>
        </p:blipFill>
        <p:spPr>
          <a:xfrm>
            <a:off x="7464152" y="1124744"/>
            <a:ext cx="4248472" cy="26642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077072"/>
            <a:ext cx="3960440" cy="24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36" y="400025"/>
            <a:ext cx="3708400" cy="1152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buClr>
                <a:schemeClr val="accent1"/>
              </a:buClr>
              <a:buSzPct val="100000"/>
            </a:pPr>
            <a:r>
              <a:rPr lang="en-US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Формы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endParaRPr lang="en-US" sz="1600" b="1" cap="all" spc="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</a:pP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физкультурных </a:t>
            </a:r>
          </a:p>
          <a:p>
            <a:pPr algn="ctr" defTabSz="914400">
              <a:buClr>
                <a:schemeClr val="accent1"/>
              </a:buClr>
              <a:buSzPct val="100000"/>
            </a:pP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b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400025"/>
            <a:ext cx="5256584" cy="626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85728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Проведение мастер классов, открытых занятий, мероприятий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(очно).</a:t>
            </a: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40768"/>
            <a:ext cx="3888432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309971"/>
            <a:ext cx="3924386" cy="497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953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5360" y="285728"/>
            <a:ext cx="5976664" cy="1127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9. Общественно- 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3" y="404664"/>
            <a:ext cx="4456139" cy="618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953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285728"/>
            <a:ext cx="9144000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75" y="881522"/>
            <a:ext cx="3816424" cy="5602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80" y="863485"/>
            <a:ext cx="3960440" cy="56027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817" y="237803"/>
            <a:ext cx="1200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</a:t>
            </a:r>
            <a:r>
              <a:rPr lang="ru-RU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7" y="863484"/>
            <a:ext cx="3630608" cy="5602777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4439816" y="2780928"/>
            <a:ext cx="4023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8976320" y="285293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85728"/>
            <a:ext cx="9144000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08720"/>
            <a:ext cx="4464496" cy="5586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944723"/>
            <a:ext cx="4226942" cy="5514077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055440" y="2852936"/>
            <a:ext cx="46856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7968208" y="3356992"/>
            <a:ext cx="432048" cy="151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3392" y="173075"/>
            <a:ext cx="11139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</a:t>
            </a:r>
            <a:r>
              <a:rPr lang="ru-RU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 педагога: участие в комиссиях, педагогических сообществах, в жюри конкурсов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85728"/>
            <a:ext cx="9144000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3392" y="173075"/>
            <a:ext cx="11139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4" y="640634"/>
            <a:ext cx="2891921" cy="5968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3" y="640634"/>
            <a:ext cx="2711457" cy="59884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31" y="686800"/>
            <a:ext cx="2754952" cy="5942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39" y="701226"/>
            <a:ext cx="3363950" cy="59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1384" y="260648"/>
            <a:ext cx="1116124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12. Результаты участия в инновационной (экспериментальной) деятельности.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8667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82301" y="1060425"/>
            <a:ext cx="3837329" cy="5251266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57" y="1051422"/>
            <a:ext cx="4754148" cy="37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97" y="1026787"/>
            <a:ext cx="3635545" cy="52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1384" y="260648"/>
            <a:ext cx="1116124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12. Результаты участия в инновационной (экспериментальной) деятельности.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8667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20" y="958434"/>
            <a:ext cx="4103997" cy="5765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8" y="945303"/>
            <a:ext cx="4176464" cy="5778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1384" y="260648"/>
            <a:ext cx="1116124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12. Результаты участия в инновационной (экспериментальной) деятельности.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8667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00" y="1453029"/>
            <a:ext cx="3600400" cy="5162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441489"/>
            <a:ext cx="3366473" cy="51853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8" y="1442645"/>
            <a:ext cx="3578674" cy="51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9" y="669280"/>
            <a:ext cx="4932040" cy="112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Степень осуществления просветительской функции.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69280"/>
            <a:ext cx="4530868" cy="5928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1384" y="476672"/>
            <a:ext cx="11233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Степень осуществления просветительской функции.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09" y="1356602"/>
            <a:ext cx="3526681" cy="5313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6" y="1369178"/>
            <a:ext cx="3750103" cy="53285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356602"/>
            <a:ext cx="3720821" cy="53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400025"/>
            <a:ext cx="3708400" cy="1152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buClr>
                <a:schemeClr val="accent1"/>
              </a:buClr>
              <a:buSzPct val="100000"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8640"/>
            <a:ext cx="5184576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368" y="285728"/>
            <a:ext cx="11521280" cy="694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Участие педагога в профессиональных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</a:t>
            </a: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уровень </a:t>
            </a: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373644"/>
            <a:ext cx="3960440" cy="5085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373644"/>
            <a:ext cx="3869084" cy="509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368" y="285728"/>
            <a:ext cx="6120680" cy="10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Участие педагога в профессиональных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</a:t>
            </a: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уровень </a:t>
            </a: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76672"/>
            <a:ext cx="4537319" cy="61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5400" y="260648"/>
            <a:ext cx="1116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Участие педагога в профессиональных конкурсах 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</a:t>
            </a: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cap="all" spc="200" dirty="0">
              <a:solidFill>
                <a:srgbClr val="86564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091645"/>
            <a:ext cx="3683500" cy="5545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400" y="1063280"/>
            <a:ext cx="4044696" cy="55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5400" y="188640"/>
            <a:ext cx="11305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Участие педагога в профессиональных конкурсах 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</a:t>
            </a: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cap="all" spc="200" dirty="0">
              <a:solidFill>
                <a:srgbClr val="86564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476521"/>
            <a:ext cx="3035026" cy="5163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95994"/>
            <a:ext cx="2713097" cy="5143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42" y="1539104"/>
            <a:ext cx="2795311" cy="5100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22" y="1476522"/>
            <a:ext cx="2963460" cy="51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3392" y="260648"/>
            <a:ext cx="1121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Участие педагога в профессиональных конкурсах 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</a:t>
            </a: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cap="all" spc="200" dirty="0">
              <a:solidFill>
                <a:srgbClr val="86564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25248"/>
            <a:ext cx="4329471" cy="5361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8208" y="1118239"/>
            <a:ext cx="3872984" cy="53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1424" y="260648"/>
            <a:ext cx="11017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Участие педагога в профессиональных конкурсах 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</a:p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 smtClean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cap="all" spc="200" dirty="0">
              <a:solidFill>
                <a:srgbClr val="86564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84784"/>
            <a:ext cx="3885871" cy="5095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99" y="1484785"/>
            <a:ext cx="3674221" cy="5095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484784"/>
            <a:ext cx="3816424" cy="5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14290"/>
            <a:ext cx="9144000" cy="33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b="1" cap="all" spc="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15. Награды и поощрения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27812"/>
            <a:ext cx="4024406" cy="5444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94" y="1126627"/>
            <a:ext cx="3638431" cy="5445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1" y="1126627"/>
            <a:ext cx="3806089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6056" y="260648"/>
            <a:ext cx="3808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1150"/>
          <a:stretch/>
        </p:blipFill>
        <p:spPr>
          <a:xfrm>
            <a:off x="4277132" y="1277623"/>
            <a:ext cx="3727402" cy="5140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264" y="1243674"/>
            <a:ext cx="3500468" cy="5140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1" y="1277623"/>
            <a:ext cx="3434820" cy="514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6056" y="260648"/>
            <a:ext cx="3808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56" y="980728"/>
            <a:ext cx="3700144" cy="56166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8" y="980728"/>
            <a:ext cx="3672408" cy="5616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980728"/>
            <a:ext cx="3848564" cy="561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2" y="1102131"/>
            <a:ext cx="3960440" cy="52931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03712" y="332656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1102131"/>
            <a:ext cx="4250432" cy="52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7488" y="228558"/>
            <a:ext cx="9144000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68" y="461006"/>
            <a:ext cx="11161240" cy="598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Эффективность организации и проведения мероприятий </a:t>
            </a: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оздоровительного характера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23" y="1171763"/>
            <a:ext cx="3600907" cy="5398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197276"/>
            <a:ext cx="3842215" cy="53732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7276"/>
            <a:ext cx="3809748" cy="5387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503712" y="332656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E48312"/>
              </a:buClr>
              <a:buSzPct val="100000"/>
            </a:pPr>
            <a:r>
              <a:rPr lang="ru-RU" sz="1600" b="1" cap="all" spc="200" dirty="0">
                <a:solidFill>
                  <a:srgbClr val="8656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312712"/>
            <a:ext cx="3456384" cy="5212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11" y="1312712"/>
            <a:ext cx="3544093" cy="5212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-400"/>
          <a:stretch/>
        </p:blipFill>
        <p:spPr>
          <a:xfrm>
            <a:off x="839416" y="1340768"/>
            <a:ext cx="3300307" cy="52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306" y="811892"/>
            <a:ext cx="2231978" cy="5741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" y="839596"/>
            <a:ext cx="2427774" cy="5741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824014"/>
            <a:ext cx="2423592" cy="5773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11" y="824014"/>
            <a:ext cx="2320702" cy="5741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218" y="811892"/>
            <a:ext cx="2304256" cy="57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0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116632"/>
            <a:ext cx="9144000" cy="825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 в сети «Интернет»</a:t>
            </a:r>
          </a:p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endParaRPr lang="ru-RU" sz="1600" b="1" cap="all" spc="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0" y="1700808"/>
            <a:ext cx="3523488" cy="4718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694201"/>
            <a:ext cx="3383280" cy="4754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79" y="1700808"/>
            <a:ext cx="3468624" cy="475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07368" y="836712"/>
            <a:ext cx="442798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мероприятиях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6160" y="836712"/>
            <a:ext cx="4327160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357166"/>
            <a:ext cx="4644008" cy="155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</a:t>
            </a:r>
            <a:r>
              <a:rPr lang="ru-RU" sz="1600" b="1" cap="all" spc="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международных </a:t>
            </a: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6120" y="548680"/>
            <a:ext cx="4517067" cy="59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357166"/>
            <a:ext cx="9144000" cy="83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воспитанников.</a:t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российских мероприятиях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4" y="1196752"/>
            <a:ext cx="3744416" cy="5434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196752"/>
            <a:ext cx="3840683" cy="54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357166"/>
            <a:ext cx="9144000" cy="83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воспитанников.</a:t>
            </a:r>
            <a:b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российских мероприятиях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379141"/>
            <a:ext cx="3867733" cy="5178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396591"/>
            <a:ext cx="3658182" cy="517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4091</TotalTime>
  <Words>427</Words>
  <Application>Microsoft Office PowerPoint</Application>
  <PresentationFormat>Широкоэкранный</PresentationFormat>
  <Paragraphs>61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Calibri</vt:lpstr>
      <vt:lpstr>Calibri Light</vt:lpstr>
      <vt:lpstr>Lucida Sans Unicode</vt:lpstr>
      <vt:lpstr>Times New Roman</vt:lpstr>
      <vt:lpstr>Ретро</vt:lpstr>
      <vt:lpstr>Дата рождения: 11.05.1987 г. Профессиональное образование: среднее профессиональное,  ГБПОУ РМ «Ичалковский педагогический колледж» Республика Мордовия, Ичалковский район, село Рождествено  Квалификация: «Воспитатель детей дошкольного возраста» Диплом: № 111324 2078044  Дата выдачи: от 30 января 2018 г. Регистрационный номер: 414 Общий трудовой стаж: 11 лет Стаж педагогической работы (по специальности): 2 года 10 месяцев Наличие квалификационной категории: не имею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Дата рождения: 04. 01. 1986 г. Профессиональное образование:  высшее, МГПИ им. М.Е. Евсевьева Специальность: «Физическая культура» с дополнительной специальностью «Безопасность жизнедеятельности» Квалификация: Педагог по физической культуре и учитель безопасности жизнедеятельности Диплом: ВСГ 2553483  Дата выдачи: 27 января 2009г. Общий трудовой стаж: 15 лет Стаж работы в данном учреждении: 4 года Наличие квалификационной категории: I квалификационная категория                                                                                                                                                                                                                                Дата последней аттестации: 12.12. 2014 г., приказ № 1052 от 12.12.14 г.  Занимаемая должность: инструктор по физической культуре</dc:title>
  <dc:creator>Пётр</dc:creator>
  <cp:lastModifiedBy>Старший воспитатель</cp:lastModifiedBy>
  <cp:revision>252</cp:revision>
  <dcterms:created xsi:type="dcterms:W3CDTF">2019-07-06T11:52:25Z</dcterms:created>
  <dcterms:modified xsi:type="dcterms:W3CDTF">2023-10-30T06:16:19Z</dcterms:modified>
</cp:coreProperties>
</file>