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7" r:id="rId2"/>
    <p:sldId id="256" r:id="rId3"/>
    <p:sldId id="258" r:id="rId4"/>
    <p:sldId id="310" r:id="rId5"/>
    <p:sldId id="299" r:id="rId6"/>
    <p:sldId id="311" r:id="rId7"/>
    <p:sldId id="305" r:id="rId8"/>
    <p:sldId id="309" r:id="rId9"/>
    <p:sldId id="300" r:id="rId10"/>
    <p:sldId id="301" r:id="rId11"/>
    <p:sldId id="302" r:id="rId12"/>
    <p:sldId id="303" r:id="rId13"/>
    <p:sldId id="308" r:id="rId14"/>
    <p:sldId id="307" r:id="rId15"/>
    <p:sldId id="304" r:id="rId16"/>
    <p:sldId id="267" r:id="rId17"/>
    <p:sldId id="306" r:id="rId18"/>
    <p:sldId id="259" r:id="rId19"/>
    <p:sldId id="260" r:id="rId20"/>
    <p:sldId id="261" r:id="rId21"/>
    <p:sldId id="262" r:id="rId22"/>
    <p:sldId id="263" r:id="rId23"/>
    <p:sldId id="264" r:id="rId24"/>
    <p:sldId id="266" r:id="rId25"/>
    <p:sldId id="265" r:id="rId26"/>
    <p:sldId id="269" r:id="rId27"/>
    <p:sldId id="295" r:id="rId28"/>
    <p:sldId id="270" r:id="rId29"/>
    <p:sldId id="268" r:id="rId30"/>
    <p:sldId id="280" r:id="rId31"/>
    <p:sldId id="271" r:id="rId32"/>
    <p:sldId id="272" r:id="rId33"/>
    <p:sldId id="296" r:id="rId34"/>
    <p:sldId id="274" r:id="rId35"/>
    <p:sldId id="289" r:id="rId36"/>
    <p:sldId id="291" r:id="rId37"/>
    <p:sldId id="288" r:id="rId38"/>
    <p:sldId id="292" r:id="rId39"/>
    <p:sldId id="290" r:id="rId40"/>
    <p:sldId id="293" r:id="rId41"/>
    <p:sldId id="273" r:id="rId42"/>
    <p:sldId id="286" r:id="rId43"/>
    <p:sldId id="277" r:id="rId44"/>
    <p:sldId id="278" r:id="rId45"/>
    <p:sldId id="282" r:id="rId46"/>
    <p:sldId id="284" r:id="rId47"/>
    <p:sldId id="276" r:id="rId48"/>
    <p:sldId id="275" r:id="rId49"/>
    <p:sldId id="279" r:id="rId50"/>
    <p:sldId id="297" r:id="rId51"/>
    <p:sldId id="285" r:id="rId52"/>
    <p:sldId id="287" r:id="rId53"/>
    <p:sldId id="283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87E"/>
    <a:srgbClr val="C4651E"/>
    <a:srgbClr val="2C6AB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385" autoAdjust="0"/>
    <p:restoredTop sz="91056" autoAdjust="0"/>
  </p:normalViewPr>
  <p:slideViewPr>
    <p:cSldViewPr>
      <p:cViewPr>
        <p:scale>
          <a:sx n="66" d="100"/>
          <a:sy n="66" d="100"/>
        </p:scale>
        <p:origin x="-12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3C446-62DF-455D-BCA2-5AEF08BC0E79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726E7-D9A9-45A8-B69E-928A7C7A0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53638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726E7-D9A9-45A8-B69E-928A7C7A042E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62945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EAC7-D7F4-4022-BF2A-C21F014CDFDD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428E-8EB2-4378-A161-6CFECB9B97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EAC7-D7F4-4022-BF2A-C21F014CDFDD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428E-8EB2-4378-A161-6CFECB9B97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EAC7-D7F4-4022-BF2A-C21F014CDFDD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428E-8EB2-4378-A161-6CFECB9B97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EAC7-D7F4-4022-BF2A-C21F014CDFDD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428E-8EB2-4378-A161-6CFECB9B97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EAC7-D7F4-4022-BF2A-C21F014CDFDD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428E-8EB2-4378-A161-6CFECB9B97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EAC7-D7F4-4022-BF2A-C21F014CDFDD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428E-8EB2-4378-A161-6CFECB9B97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EAC7-D7F4-4022-BF2A-C21F014CDFDD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428E-8EB2-4378-A161-6CFECB9B97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EAC7-D7F4-4022-BF2A-C21F014CDFDD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428E-8EB2-4378-A161-6CFECB9B97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EAC7-D7F4-4022-BF2A-C21F014CDFDD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428E-8EB2-4378-A161-6CFECB9B97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EAC7-D7F4-4022-BF2A-C21F014CDFDD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428E-8EB2-4378-A161-6CFECB9B97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EAC7-D7F4-4022-BF2A-C21F014CDFDD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428E-8EB2-4378-A161-6CFECB9B97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0EAC7-D7F4-4022-BF2A-C21F014CDFDD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1428E-8EB2-4378-A161-6CFECB9B976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heel spokes="8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5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1.png"/><Relationship Id="rId7" Type="http://schemas.openxmlformats.org/officeDocument/2006/relationships/image" Target="../media/image63.jpeg"/><Relationship Id="rId12" Type="http://schemas.microsoft.com/office/2007/relationships/hdphoto" Target="../media/hdphoto18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62.png"/><Relationship Id="rId4" Type="http://schemas.microsoft.com/office/2007/relationships/hdphoto" Target="../media/hdphoto14.wdp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65.jpeg"/><Relationship Id="rId7" Type="http://schemas.openxmlformats.org/officeDocument/2006/relationships/image" Target="../media/image6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image" Target="../media/image7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10" Type="http://schemas.microsoft.com/office/2007/relationships/hdphoto" Target="../media/hdphoto31.wdp"/><Relationship Id="rId4" Type="http://schemas.microsoft.com/office/2007/relationships/hdphoto" Target="../media/hdphoto28.wdp"/><Relationship Id="rId9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4.wdp"/><Relationship Id="rId5" Type="http://schemas.openxmlformats.org/officeDocument/2006/relationships/image" Target="../media/image75.png"/><Relationship Id="rId4" Type="http://schemas.microsoft.com/office/2007/relationships/hdphoto" Target="../media/hdphoto3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38.wdp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7.wdp"/><Relationship Id="rId5" Type="http://schemas.openxmlformats.org/officeDocument/2006/relationships/image" Target="../media/image80.png"/><Relationship Id="rId4" Type="http://schemas.microsoft.com/office/2007/relationships/hdphoto" Target="../media/hdphoto36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Relationship Id="rId9" Type="http://schemas.microsoft.com/office/2007/relationships/hdphoto" Target="../media/hdphoto4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4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7.wdp"/><Relationship Id="rId5" Type="http://schemas.openxmlformats.org/officeDocument/2006/relationships/image" Target="../media/image107.png"/><Relationship Id="rId4" Type="http://schemas.microsoft.com/office/2007/relationships/hdphoto" Target="../media/hdphoto46.wdp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50.wdp"/><Relationship Id="rId3" Type="http://schemas.openxmlformats.org/officeDocument/2006/relationships/image" Target="../media/image108.png"/><Relationship Id="rId7" Type="http://schemas.openxmlformats.org/officeDocument/2006/relationships/image" Target="../media/image1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9.wdp"/><Relationship Id="rId5" Type="http://schemas.openxmlformats.org/officeDocument/2006/relationships/image" Target="../media/image109.png"/><Relationship Id="rId10" Type="http://schemas.microsoft.com/office/2007/relationships/hdphoto" Target="../media/hdphoto51.wdp"/><Relationship Id="rId4" Type="http://schemas.microsoft.com/office/2007/relationships/hdphoto" Target="../media/hdphoto48.wdp"/><Relationship Id="rId9" Type="http://schemas.openxmlformats.org/officeDocument/2006/relationships/image" Target="../media/image111.pn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54.wdp"/><Relationship Id="rId13" Type="http://schemas.openxmlformats.org/officeDocument/2006/relationships/image" Target="../media/image117.png"/><Relationship Id="rId18" Type="http://schemas.microsoft.com/office/2007/relationships/hdphoto" Target="../media/hdphoto59.wdp"/><Relationship Id="rId3" Type="http://schemas.openxmlformats.org/officeDocument/2006/relationships/image" Target="../media/image112.png"/><Relationship Id="rId7" Type="http://schemas.openxmlformats.org/officeDocument/2006/relationships/image" Target="../media/image114.png"/><Relationship Id="rId12" Type="http://schemas.microsoft.com/office/2007/relationships/hdphoto" Target="../media/hdphoto56.wdp"/><Relationship Id="rId17" Type="http://schemas.openxmlformats.org/officeDocument/2006/relationships/image" Target="../media/image119.png"/><Relationship Id="rId2" Type="http://schemas.openxmlformats.org/officeDocument/2006/relationships/image" Target="../media/image2.jpeg"/><Relationship Id="rId16" Type="http://schemas.microsoft.com/office/2007/relationships/hdphoto" Target="../media/hdphoto58.wdp"/><Relationship Id="rId20" Type="http://schemas.microsoft.com/office/2007/relationships/hdphoto" Target="../media/hdphoto60.wdp"/><Relationship Id="rId1" Type="http://schemas.openxmlformats.org/officeDocument/2006/relationships/slideLayout" Target="../slideLayouts/slideLayout7.xml"/><Relationship Id="rId6" Type="http://schemas.microsoft.com/office/2007/relationships/hdphoto" Target="../media/hdphoto53.wdp"/><Relationship Id="rId11" Type="http://schemas.openxmlformats.org/officeDocument/2006/relationships/image" Target="../media/image116.png"/><Relationship Id="rId5" Type="http://schemas.openxmlformats.org/officeDocument/2006/relationships/image" Target="../media/image113.png"/><Relationship Id="rId15" Type="http://schemas.openxmlformats.org/officeDocument/2006/relationships/image" Target="../media/image118.png"/><Relationship Id="rId10" Type="http://schemas.microsoft.com/office/2007/relationships/hdphoto" Target="../media/hdphoto55.wdp"/><Relationship Id="rId19" Type="http://schemas.openxmlformats.org/officeDocument/2006/relationships/image" Target="../media/image120.png"/><Relationship Id="rId4" Type="http://schemas.microsoft.com/office/2007/relationships/hdphoto" Target="../media/hdphoto52.wdp"/><Relationship Id="rId9" Type="http://schemas.openxmlformats.org/officeDocument/2006/relationships/image" Target="../media/image115.png"/><Relationship Id="rId14" Type="http://schemas.microsoft.com/office/2007/relationships/hdphoto" Target="../media/hdphoto57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2.wdp"/><Relationship Id="rId5" Type="http://schemas.openxmlformats.org/officeDocument/2006/relationships/image" Target="../media/image122.png"/><Relationship Id="rId4" Type="http://schemas.microsoft.com/office/2007/relationships/hdphoto" Target="../media/hdphoto61.wdp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65.wdp"/><Relationship Id="rId3" Type="http://schemas.openxmlformats.org/officeDocument/2006/relationships/image" Target="../media/image123.png"/><Relationship Id="rId7" Type="http://schemas.openxmlformats.org/officeDocument/2006/relationships/image" Target="../media/image1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4.wdp"/><Relationship Id="rId5" Type="http://schemas.openxmlformats.org/officeDocument/2006/relationships/image" Target="../media/image124.png"/><Relationship Id="rId4" Type="http://schemas.microsoft.com/office/2007/relationships/hdphoto" Target="../media/hdphoto63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69.wdp"/><Relationship Id="rId3" Type="http://schemas.openxmlformats.org/officeDocument/2006/relationships/image" Target="../media/image1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131.jpeg"/><Relationship Id="rId4" Type="http://schemas.microsoft.com/office/2007/relationships/hdphoto" Target="../media/hdphoto67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0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7" descr="https://sun9-72.userapi.com/impg/AzdNDl1_k4C0fnO_kGrysRnHzEr8PtcgZDUh8A/TQ8dhCDCmn0.jpg?size=604x340&amp;quality=96&amp;sign=3b6ba6ca9870c5693e847f80e2d51257&amp;c_uniq_tag=9GdATXxBwi6GlO56c5ko-8UijhysVeHYGSUQXKP4m5U&amp;type=albu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98471" cy="6858001"/>
          </a:xfrm>
          <a:prstGeom prst="rect">
            <a:avLst/>
          </a:prstGeom>
          <a:noFill/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285728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  <a:tab pos="80962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2C6AB6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Управление образования Департамента по социальной политике </a:t>
            </a: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  <a:tab pos="80962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2C6AB6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Администрации городского округа Саранск  </a:t>
            </a: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  <a:tab pos="80962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2C6AB6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МУ «Информационно-методический центр</a:t>
            </a: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  <a:tab pos="809625" algn="l"/>
              </a:tabLst>
            </a:pPr>
            <a:r>
              <a:rPr lang="ru-RU" sz="2400" b="1" dirty="0" smtClean="0">
                <a:solidFill>
                  <a:srgbClr val="2C6AB6"/>
                </a:solidFill>
                <a:latin typeface="Monotype Corsiva" pitchFamily="66" charset="0"/>
                <a:cs typeface="Arial" pitchFamily="34" charset="0"/>
              </a:rPr>
              <a:t>МАДОУ «Центр развития ребёнка – детский сад №90»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2C6AB6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43240" y="2000240"/>
            <a:ext cx="542928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ctr"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809625" algn="l"/>
              </a:tabLst>
            </a:pPr>
            <a:endParaRPr lang="ru-RU" sz="2800" b="1" dirty="0" smtClean="0">
              <a:solidFill>
                <a:srgbClr val="C00000"/>
              </a:solidFill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lvl="0" indent="342900" algn="ctr"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80962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Смотр -конкурс </a:t>
            </a:r>
          </a:p>
          <a:p>
            <a:pPr lvl="0" indent="342900" algn="ctr"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809625" algn="l"/>
              </a:tabLst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lvl="0" indent="342900" algn="ctr"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80962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Зимняя площадка дошкольной образовательной организации»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lvl="0" indent="342900" algn="ctr"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809625" algn="l"/>
              </a:tabLst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lvl="0" indent="342900" algn="ctr"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80962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среди муниципальных дошкольных образовательных организаций </a:t>
            </a:r>
          </a:p>
          <a:p>
            <a:pPr lvl="0" indent="342900" algn="ctr"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80962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городского округа Саранск</a:t>
            </a:r>
          </a:p>
          <a:p>
            <a:pPr lvl="0" indent="342900" algn="ctr"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809625" algn="l"/>
              </a:tabLst>
            </a:pPr>
            <a:endParaRPr lang="ru-RU" sz="2800" b="1" dirty="0" smtClean="0">
              <a:solidFill>
                <a:srgbClr val="C00000"/>
              </a:solidFill>
              <a:latin typeface="Monotype Corsiva" pitchFamily="66" charset="0"/>
              <a:cs typeface="Arial" pitchFamily="34" charset="0"/>
            </a:endParaRPr>
          </a:p>
          <a:p>
            <a:pPr lvl="0" indent="342900" algn="ctr"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809625" algn="l"/>
              </a:tabLst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929190" y="0"/>
            <a:ext cx="33575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endParaRPr lang="ru-RU" b="1" i="1" dirty="0" smtClean="0">
              <a:solidFill>
                <a:srgbClr val="C00000"/>
              </a:solidFill>
              <a:latin typeface="Segoe Script" pitchFamily="34" charset="0"/>
            </a:endParaRPr>
          </a:p>
          <a:p>
            <a:pPr lvl="0" algn="ctr">
              <a:spcBef>
                <a:spcPct val="0"/>
              </a:spcBef>
            </a:pPr>
            <a:r>
              <a:rPr lang="ru-RU" b="1" i="1" dirty="0" smtClean="0">
                <a:solidFill>
                  <a:srgbClr val="C00000"/>
                </a:solidFill>
                <a:latin typeface="Segoe Script" pitchFamily="34" charset="0"/>
              </a:rPr>
              <a:t>Схема  </a:t>
            </a:r>
            <a:r>
              <a:rPr lang="ru-RU" b="1" i="1" dirty="0" smtClean="0">
                <a:solidFill>
                  <a:srgbClr val="C00000"/>
                </a:solidFill>
                <a:latin typeface="Segoe Script" pitchFamily="34" charset="0"/>
              </a:rPr>
              <a:t>участка группы № </a:t>
            </a:r>
            <a:r>
              <a:rPr lang="ru-RU" b="1" i="1" dirty="0" smtClean="0">
                <a:solidFill>
                  <a:srgbClr val="C00000"/>
                </a:solidFill>
                <a:latin typeface="Segoe Script" pitchFamily="34" charset="0"/>
              </a:rPr>
              <a:t>6</a:t>
            </a:r>
            <a:endParaRPr lang="ru-RU" b="1" i="1" dirty="0" smtClean="0">
              <a:solidFill>
                <a:srgbClr val="C00000"/>
              </a:solidFill>
              <a:latin typeface="Segoe Script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989275"/>
            <a:ext cx="3857652" cy="5363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000108"/>
            <a:ext cx="3929090" cy="5414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929190" y="0"/>
            <a:ext cx="33575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endParaRPr lang="ru-RU" b="1" i="1" dirty="0" smtClean="0">
              <a:solidFill>
                <a:srgbClr val="C00000"/>
              </a:solidFill>
              <a:latin typeface="Segoe Script" pitchFamily="34" charset="0"/>
            </a:endParaRPr>
          </a:p>
          <a:p>
            <a:pPr lvl="0" algn="ctr">
              <a:spcBef>
                <a:spcPct val="0"/>
              </a:spcBef>
            </a:pPr>
            <a:r>
              <a:rPr lang="ru-RU" b="1" i="1" dirty="0" smtClean="0">
                <a:solidFill>
                  <a:srgbClr val="C00000"/>
                </a:solidFill>
                <a:latin typeface="Segoe Script" pitchFamily="34" charset="0"/>
              </a:rPr>
              <a:t>Схема  </a:t>
            </a:r>
            <a:r>
              <a:rPr lang="ru-RU" b="1" i="1" dirty="0" smtClean="0">
                <a:solidFill>
                  <a:srgbClr val="C00000"/>
                </a:solidFill>
                <a:latin typeface="Segoe Script" pitchFamily="34" charset="0"/>
              </a:rPr>
              <a:t>участка группы № </a:t>
            </a:r>
            <a:r>
              <a:rPr lang="ru-RU" b="1" i="1" dirty="0" smtClean="0">
                <a:solidFill>
                  <a:srgbClr val="C00000"/>
                </a:solidFill>
                <a:latin typeface="Segoe Script" pitchFamily="34" charset="0"/>
              </a:rPr>
              <a:t>7</a:t>
            </a:r>
            <a:endParaRPr lang="ru-RU" b="1" i="1" dirty="0" smtClean="0">
              <a:solidFill>
                <a:srgbClr val="C00000"/>
              </a:solidFill>
              <a:latin typeface="Segoe Script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857232"/>
            <a:ext cx="4019554" cy="5551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848722"/>
            <a:ext cx="4143404" cy="5509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929190" y="0"/>
            <a:ext cx="33575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endParaRPr lang="ru-RU" b="1" i="1" dirty="0" smtClean="0">
              <a:solidFill>
                <a:srgbClr val="C00000"/>
              </a:solidFill>
              <a:latin typeface="Segoe Script" pitchFamily="34" charset="0"/>
            </a:endParaRPr>
          </a:p>
          <a:p>
            <a:pPr lvl="0" algn="ctr">
              <a:spcBef>
                <a:spcPct val="0"/>
              </a:spcBef>
            </a:pPr>
            <a:r>
              <a:rPr lang="ru-RU" b="1" i="1" dirty="0" smtClean="0">
                <a:solidFill>
                  <a:srgbClr val="C00000"/>
                </a:solidFill>
                <a:latin typeface="Segoe Script" pitchFamily="34" charset="0"/>
              </a:rPr>
              <a:t>Схема  </a:t>
            </a:r>
            <a:r>
              <a:rPr lang="ru-RU" b="1" i="1" dirty="0" smtClean="0">
                <a:solidFill>
                  <a:srgbClr val="C00000"/>
                </a:solidFill>
                <a:latin typeface="Segoe Script" pitchFamily="34" charset="0"/>
              </a:rPr>
              <a:t>участка группы № </a:t>
            </a:r>
            <a:r>
              <a:rPr lang="ru-RU" b="1" i="1" dirty="0" smtClean="0">
                <a:solidFill>
                  <a:srgbClr val="C00000"/>
                </a:solidFill>
                <a:latin typeface="Segoe Script" pitchFamily="34" charset="0"/>
              </a:rPr>
              <a:t>8</a:t>
            </a:r>
            <a:endParaRPr lang="ru-RU" b="1" i="1" dirty="0" smtClean="0">
              <a:solidFill>
                <a:srgbClr val="C00000"/>
              </a:solidFill>
              <a:latin typeface="Segoe Script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8610" y="933449"/>
            <a:ext cx="8346794" cy="5816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786414" y="571480"/>
            <a:ext cx="335758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endParaRPr lang="ru-RU" b="1" i="1" dirty="0" smtClean="0">
              <a:solidFill>
                <a:srgbClr val="C00000"/>
              </a:solidFill>
              <a:latin typeface="Segoe Script" pitchFamily="34" charset="0"/>
            </a:endParaRPr>
          </a:p>
          <a:p>
            <a:pPr lvl="0" algn="ctr">
              <a:spcBef>
                <a:spcPct val="0"/>
              </a:spcBef>
            </a:pPr>
            <a:r>
              <a:rPr lang="ru-RU" sz="2800" b="1" i="1" dirty="0" smtClean="0">
                <a:solidFill>
                  <a:srgbClr val="C00000"/>
                </a:solidFill>
                <a:latin typeface="Segoe Script" pitchFamily="34" charset="0"/>
              </a:rPr>
              <a:t>Схема  участка группы № 9</a:t>
            </a:r>
            <a:endParaRPr lang="ru-RU" sz="2800" b="1" i="1" dirty="0" smtClean="0">
              <a:solidFill>
                <a:srgbClr val="C00000"/>
              </a:solidFill>
              <a:latin typeface="Segoe Script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982569">
            <a:off x="295554" y="447643"/>
            <a:ext cx="5353050" cy="3790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923505">
            <a:off x="4299137" y="3615215"/>
            <a:ext cx="4629429" cy="2781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929190" y="0"/>
            <a:ext cx="33575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endParaRPr lang="ru-RU" b="1" i="1" dirty="0" smtClean="0">
              <a:solidFill>
                <a:srgbClr val="C00000"/>
              </a:solidFill>
              <a:latin typeface="Segoe Script" pitchFamily="34" charset="0"/>
            </a:endParaRPr>
          </a:p>
          <a:p>
            <a:pPr lvl="0" algn="ctr">
              <a:spcBef>
                <a:spcPct val="0"/>
              </a:spcBef>
            </a:pPr>
            <a:r>
              <a:rPr lang="ru-RU" b="1" i="1" dirty="0" smtClean="0">
                <a:solidFill>
                  <a:srgbClr val="C00000"/>
                </a:solidFill>
                <a:latin typeface="Segoe Script" pitchFamily="34" charset="0"/>
              </a:rPr>
              <a:t>Схема  </a:t>
            </a:r>
            <a:r>
              <a:rPr lang="ru-RU" b="1" i="1" dirty="0" smtClean="0">
                <a:solidFill>
                  <a:srgbClr val="C00000"/>
                </a:solidFill>
                <a:latin typeface="Segoe Script" pitchFamily="34" charset="0"/>
              </a:rPr>
              <a:t>участка группы № </a:t>
            </a:r>
            <a:r>
              <a:rPr lang="ru-RU" b="1" i="1" dirty="0" smtClean="0">
                <a:solidFill>
                  <a:srgbClr val="C00000"/>
                </a:solidFill>
                <a:latin typeface="Segoe Script" pitchFamily="34" charset="0"/>
              </a:rPr>
              <a:t>10</a:t>
            </a:r>
            <a:endParaRPr lang="ru-RU" b="1" i="1" dirty="0" smtClean="0">
              <a:solidFill>
                <a:srgbClr val="C00000"/>
              </a:solidFill>
              <a:latin typeface="Segoe Script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928670"/>
            <a:ext cx="4012926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7" y="928669"/>
            <a:ext cx="4143405" cy="5591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929190" y="0"/>
            <a:ext cx="33575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endParaRPr lang="ru-RU" b="1" i="1" dirty="0" smtClean="0">
              <a:solidFill>
                <a:srgbClr val="C00000"/>
              </a:solidFill>
              <a:latin typeface="Segoe Script" pitchFamily="34" charset="0"/>
            </a:endParaRPr>
          </a:p>
          <a:p>
            <a:pPr lvl="0" algn="ctr">
              <a:spcBef>
                <a:spcPct val="0"/>
              </a:spcBef>
            </a:pPr>
            <a:r>
              <a:rPr lang="ru-RU" b="1" i="1" dirty="0" smtClean="0">
                <a:solidFill>
                  <a:srgbClr val="C00000"/>
                </a:solidFill>
                <a:latin typeface="Segoe Script" pitchFamily="34" charset="0"/>
              </a:rPr>
              <a:t>Схема  </a:t>
            </a:r>
            <a:r>
              <a:rPr lang="ru-RU" b="1" i="1" dirty="0" smtClean="0">
                <a:solidFill>
                  <a:srgbClr val="C00000"/>
                </a:solidFill>
                <a:latin typeface="Segoe Script" pitchFamily="34" charset="0"/>
              </a:rPr>
              <a:t>участка группы № </a:t>
            </a:r>
            <a:r>
              <a:rPr lang="ru-RU" b="1" i="1" dirty="0" smtClean="0">
                <a:solidFill>
                  <a:srgbClr val="C00000"/>
                </a:solidFill>
                <a:latin typeface="Segoe Script" pitchFamily="34" charset="0"/>
              </a:rPr>
              <a:t>11, № 12</a:t>
            </a:r>
            <a:endParaRPr lang="ru-RU" b="1" i="1" dirty="0" smtClean="0">
              <a:solidFill>
                <a:srgbClr val="C00000"/>
              </a:solidFill>
              <a:latin typeface="Segoe Script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824" y="928669"/>
            <a:ext cx="4038838" cy="5643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928670"/>
            <a:ext cx="3929090" cy="5585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857232"/>
            <a:ext cx="8052859" cy="5643602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1022" r="985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4480" y="3578560"/>
            <a:ext cx="3347864" cy="3279440"/>
          </a:xfrm>
          <a:prstGeom prst="rect">
            <a:avLst/>
          </a:prstGeom>
        </p:spPr>
      </p:pic>
      <p:sp>
        <p:nvSpPr>
          <p:cNvPr id="8" name="Rectangle 2"/>
          <p:cNvSpPr txBox="1">
            <a:spLocks/>
          </p:cNvSpPr>
          <p:nvPr/>
        </p:nvSpPr>
        <p:spPr>
          <a:xfrm>
            <a:off x="5000628" y="0"/>
            <a:ext cx="3643338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i="1" dirty="0" smtClean="0">
                <a:solidFill>
                  <a:srgbClr val="C00000"/>
                </a:solidFill>
                <a:latin typeface="Segoe Script" pitchFamily="34" charset="0"/>
                <a:ea typeface="+mj-ea"/>
                <a:cs typeface="+mj-cs"/>
              </a:rPr>
              <a:t>Схема  участка группы № 13</a:t>
            </a:r>
            <a:endParaRPr kumimoji="0" lang="ru-RU" sz="2800" b="1" i="1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429124" y="0"/>
            <a:ext cx="385765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endParaRPr lang="ru-RU" b="1" i="1" dirty="0" smtClean="0">
              <a:solidFill>
                <a:srgbClr val="C00000"/>
              </a:solidFill>
              <a:latin typeface="Segoe Script" pitchFamily="34" charset="0"/>
            </a:endParaRPr>
          </a:p>
          <a:p>
            <a:pPr lvl="0" algn="ctr">
              <a:spcBef>
                <a:spcPct val="0"/>
              </a:spcBef>
            </a:pPr>
            <a:r>
              <a:rPr lang="ru-RU" sz="2800" b="1" i="1" dirty="0" smtClean="0">
                <a:solidFill>
                  <a:srgbClr val="C00000"/>
                </a:solidFill>
                <a:latin typeface="Segoe Script" pitchFamily="34" charset="0"/>
              </a:rPr>
              <a:t>Схема  </a:t>
            </a:r>
            <a:r>
              <a:rPr lang="ru-RU" sz="2800" b="1" i="1" dirty="0" smtClean="0">
                <a:solidFill>
                  <a:srgbClr val="C00000"/>
                </a:solidFill>
                <a:latin typeface="Segoe Script" pitchFamily="34" charset="0"/>
              </a:rPr>
              <a:t>участка группы № </a:t>
            </a:r>
            <a:r>
              <a:rPr lang="ru-RU" sz="2800" b="1" i="1" dirty="0" smtClean="0">
                <a:solidFill>
                  <a:srgbClr val="C00000"/>
                </a:solidFill>
                <a:latin typeface="Segoe Script" pitchFamily="34" charset="0"/>
              </a:rPr>
              <a:t>14</a:t>
            </a:r>
            <a:endParaRPr lang="ru-RU" sz="2800" b="1" i="1" dirty="0" smtClean="0">
              <a:solidFill>
                <a:srgbClr val="C00000"/>
              </a:solidFill>
              <a:latin typeface="Segoe Script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1571612"/>
            <a:ext cx="6203202" cy="4287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14290"/>
            <a:ext cx="222240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-конечная звезда 5"/>
          <p:cNvSpPr/>
          <p:nvPr/>
        </p:nvSpPr>
        <p:spPr>
          <a:xfrm>
            <a:off x="1571604" y="4286256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 rot="19739313">
            <a:off x="598800" y="5170839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 rot="2427965">
            <a:off x="1714480" y="5429264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 rot="1650511">
            <a:off x="3000364" y="357166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-5508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/>
          </p:cNvSpPr>
          <p:nvPr/>
        </p:nvSpPr>
        <p:spPr>
          <a:xfrm>
            <a:off x="2786034" y="-63830"/>
            <a:ext cx="6286544" cy="1714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i="1" dirty="0">
                <a:solidFill>
                  <a:srgbClr val="C00000"/>
                </a:solidFill>
                <a:latin typeface="Segoe Script" pitchFamily="34" charset="0"/>
                <a:ea typeface="+mj-ea"/>
                <a:cs typeface="+mj-cs"/>
              </a:rPr>
              <a:t>Состояние территории дошкольной образовательной организации:</a:t>
            </a:r>
          </a:p>
        </p:txBody>
      </p:sp>
      <p:sp>
        <p:nvSpPr>
          <p:cNvPr id="11270" name="AutoShape 6" descr="https://catherineasquithgallery.com/uploads/posts/2021-02/1612749902_39-p-fon-dlya-prezentatsii-goluboi-novogodnii-4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IMG-20210220-WA0001.jpg"/>
          <p:cNvPicPr>
            <a:picLocks noChangeAspect="1"/>
          </p:cNvPicPr>
          <p:nvPr/>
        </p:nvPicPr>
        <p:blipFill>
          <a:blip r:embed="rId3" cstate="email">
            <a:lum bright="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58" y="214290"/>
            <a:ext cx="2357454" cy="1768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IMG_20210129_082250.jpg"/>
          <p:cNvPicPr>
            <a:picLocks noChangeAspect="1"/>
          </p:cNvPicPr>
          <p:nvPr/>
        </p:nvPicPr>
        <p:blipFill>
          <a:blip r:embed="rId4" cstate="email">
            <a:lum bright="10000" contras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94962" y="2465633"/>
            <a:ext cx="2678926" cy="35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2022-01-24_13-14-59_899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 rot="20532080">
            <a:off x="3211444" y="2219232"/>
            <a:ext cx="2648874" cy="1795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2022-01-24_13-15-04_326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550847">
            <a:off x="4370717" y="4160988"/>
            <a:ext cx="2562428" cy="1773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3" descr="C:\Users\A\AppData\Local\Temp\7zO006EA1A4\IMG_20200221_094344.jpg"/>
          <p:cNvPicPr>
            <a:picLocks noChangeAspect="1" noChangeArrowheads="1"/>
          </p:cNvPicPr>
          <p:nvPr/>
        </p:nvPicPr>
        <p:blipFill>
          <a:blip r:embed="rId7" cstate="email">
            <a:lum bright="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14282" y="2357430"/>
            <a:ext cx="2286016" cy="3347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2022-01-24_13-14-55_395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551201">
            <a:off x="1893640" y="3925320"/>
            <a:ext cx="2713515" cy="1874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 rot="20522082" flipH="1">
            <a:off x="2425638" y="5938702"/>
            <a:ext cx="1931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rgbClr val="00487E"/>
                </a:solidFill>
                <a:latin typeface="Segoe Script" panose="020B0504020000000003" pitchFamily="34" charset="0"/>
              </a:rPr>
              <a:t>Поребрики</a:t>
            </a:r>
            <a:endParaRPr lang="ru-RU" dirty="0">
              <a:solidFill>
                <a:srgbClr val="00487E"/>
              </a:solidFill>
              <a:latin typeface="Segoe Script" panose="020B05040200000000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0522082" flipH="1">
            <a:off x="4412754" y="6184631"/>
            <a:ext cx="1931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rgbClr val="00487E"/>
                </a:solidFill>
                <a:latin typeface="Segoe Script" panose="020B0504020000000003" pitchFamily="34" charset="0"/>
              </a:rPr>
              <a:t>Отмостка</a:t>
            </a:r>
            <a:endParaRPr lang="ru-RU" dirty="0">
              <a:solidFill>
                <a:srgbClr val="00487E"/>
              </a:solidFill>
              <a:latin typeface="Segoe Script" panose="020B05040200000000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146517" y="5867996"/>
            <a:ext cx="1931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487E"/>
                </a:solidFill>
                <a:latin typeface="Segoe Script" panose="020B0504020000000003" pitchFamily="34" charset="0"/>
              </a:rPr>
              <a:t>Обозначение </a:t>
            </a:r>
            <a:r>
              <a:rPr lang="ru-RU" dirty="0">
                <a:solidFill>
                  <a:srgbClr val="00487E"/>
                </a:solidFill>
                <a:latin typeface="Segoe Script" panose="020B0504020000000003" pitchFamily="34" charset="0"/>
              </a:rPr>
              <a:t>опасных мест</a:t>
            </a:r>
          </a:p>
        </p:txBody>
      </p:sp>
      <p:sp>
        <p:nvSpPr>
          <p:cNvPr id="17" name="TextBox 16"/>
          <p:cNvSpPr txBox="1"/>
          <p:nvPr/>
        </p:nvSpPr>
        <p:spPr>
          <a:xfrm flipH="1">
            <a:off x="6236241" y="1682820"/>
            <a:ext cx="262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487E"/>
                </a:solidFill>
                <a:latin typeface="Segoe Script" panose="020B0504020000000003" pitchFamily="34" charset="0"/>
              </a:rPr>
              <a:t>Отсутствие </a:t>
            </a:r>
            <a:r>
              <a:rPr lang="ru-RU" dirty="0">
                <a:solidFill>
                  <a:srgbClr val="00487E"/>
                </a:solidFill>
                <a:latin typeface="Segoe Script" panose="020B0504020000000003" pitchFamily="34" charset="0"/>
              </a:rPr>
              <a:t>скользких дорожек</a:t>
            </a:r>
          </a:p>
        </p:txBody>
      </p:sp>
      <p:sp>
        <p:nvSpPr>
          <p:cNvPr id="18" name="TextBox 17"/>
          <p:cNvSpPr txBox="1"/>
          <p:nvPr/>
        </p:nvSpPr>
        <p:spPr>
          <a:xfrm rot="20522082" flipH="1">
            <a:off x="2796815" y="1625419"/>
            <a:ext cx="2531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487E"/>
                </a:solidFill>
                <a:latin typeface="Segoe Script" panose="020B0504020000000003" pitchFamily="34" charset="0"/>
              </a:rPr>
              <a:t>Отсутствие </a:t>
            </a:r>
            <a:r>
              <a:rPr lang="ru-RU" dirty="0">
                <a:solidFill>
                  <a:srgbClr val="00487E"/>
                </a:solidFill>
                <a:latin typeface="Segoe Script" panose="020B0504020000000003" pitchFamily="34" charset="0"/>
              </a:rPr>
              <a:t>сосулек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599" y="0"/>
            <a:ext cx="9144000" cy="6858000"/>
          </a:xfrm>
          <a:prstGeom prst="rect">
            <a:avLst/>
          </a:prstGeom>
          <a:noFill/>
        </p:spPr>
      </p:pic>
      <p:sp>
        <p:nvSpPr>
          <p:cNvPr id="20482" name="AutoShape 2" descr="https://apf.mail.ru/cgi-bin/readmsg?id=16430192230733841830;0;2&amp;exif=1&amp;full=1&amp;x-email=madou_90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Rectangle 2"/>
          <p:cNvSpPr txBox="1">
            <a:spLocks/>
          </p:cNvSpPr>
          <p:nvPr/>
        </p:nvSpPr>
        <p:spPr>
          <a:xfrm>
            <a:off x="4075901" y="64176"/>
            <a:ext cx="4929190" cy="10001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i="1" dirty="0" smtClean="0">
                <a:solidFill>
                  <a:srgbClr val="C00000"/>
                </a:solidFill>
                <a:latin typeface="Segoe Script" pitchFamily="34" charset="0"/>
                <a:ea typeface="+mj-ea"/>
                <a:cs typeface="+mj-cs"/>
              </a:rPr>
              <a:t>Состояние зимних спортивных площадок</a:t>
            </a:r>
            <a:endParaRPr lang="ru-RU" sz="2800" b="1" i="1" dirty="0">
              <a:solidFill>
                <a:srgbClr val="C00000"/>
              </a:solidFill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20489" name="Picture 9" descr="https://upload2.schoolrm.ru/resize_cache/2191396/c3bed4c46e3bebf9034448fed65e7b8e/iblock/9b5/9b58ac6dcaa2f3b900fc648ba8c8425b/IMG_f679a4a05dab3163cc6ad4b2313c2df6_V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20820705">
            <a:off x="277714" y="381755"/>
            <a:ext cx="3726741" cy="2895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93" name="Picture 13" descr="https://upload2.schoolrm.ru/resize_cache/2191402/c3bed4c46e3bebf9034448fed65e7b8e/iblock/34f/34f9c7a46ef60851f1816f2eab3ef9b3/IMG_e812603f92351a43b022c8623395c82b_V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20873290">
            <a:off x="4694929" y="1701803"/>
            <a:ext cx="4061368" cy="3123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95" name="Picture 15" descr="https://upload2.schoolrm.ru/resize_cache/2191405/c3bed4c46e3bebf9034448fed65e7b8e/iblock/43d/43ddb6fc107899397d54b5215171b996/IMG_94d741bd46159752bee039eeecc64635_V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rot="20866891">
            <a:off x="865085" y="3952278"/>
            <a:ext cx="3921459" cy="2519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0" name="Picture 2" descr="https://img2.freepng.ru/20180311/gdq/kisspng-santa-claus-christmas-snowman-clip-art-snowman-and-sleigh-5aa55d63988515.7412133515207867876247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1250" b="97031" l="10000" r="90000">
                        <a14:foregroundMark x1="62111" y1="66719" x2="77889" y2="63281"/>
                        <a14:backgroundMark x1="46222" y1="77813" x2="47111" y2="83125"/>
                        <a14:backgroundMark x1="21667" y1="57031" x2="23667" y2="62031"/>
                        <a14:backgroundMark x1="42222" y1="63125" x2="44222" y2="65469"/>
                        <a14:backgroundMark x1="42667" y1="62656" x2="44000" y2="58594"/>
                        <a14:backgroundMark x1="61667" y1="74375" x2="62444" y2="74844"/>
                        <a14:backgroundMark x1="77556" y1="72188" x2="78667" y2="73125"/>
                        <a14:backgroundMark x1="46222" y1="71406" x2="46111" y2="7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7857" y="4627200"/>
            <a:ext cx="3109424" cy="22111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 rot="20946044" flipH="1">
            <a:off x="3970063" y="6218117"/>
            <a:ext cx="1737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487E"/>
                </a:solidFill>
                <a:latin typeface="Segoe Script" panose="020B0504020000000003" pitchFamily="34" charset="0"/>
              </a:rPr>
              <a:t>Боулинг</a:t>
            </a:r>
          </a:p>
        </p:txBody>
      </p:sp>
      <p:sp>
        <p:nvSpPr>
          <p:cNvPr id="11" name="TextBox 10"/>
          <p:cNvSpPr txBox="1"/>
          <p:nvPr/>
        </p:nvSpPr>
        <p:spPr>
          <a:xfrm rot="20870346" flipH="1">
            <a:off x="4913305" y="1512359"/>
            <a:ext cx="1626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487E"/>
                </a:solidFill>
                <a:latin typeface="Segoe Script" panose="020B0504020000000003" pitchFamily="34" charset="0"/>
              </a:rPr>
              <a:t>тир</a:t>
            </a:r>
            <a:endParaRPr lang="ru-RU" dirty="0">
              <a:solidFill>
                <a:srgbClr val="00487E"/>
              </a:solidFill>
              <a:latin typeface="Segoe Script" panose="020B05040200000000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0850192" flipH="1">
            <a:off x="958743" y="3285213"/>
            <a:ext cx="3363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487E"/>
                </a:solidFill>
                <a:latin typeface="Segoe Script" panose="020B0504020000000003" pitchFamily="34" charset="0"/>
              </a:rPr>
              <a:t>Лыжня, </a:t>
            </a:r>
            <a:r>
              <a:rPr lang="ru-RU" dirty="0" smtClean="0">
                <a:solidFill>
                  <a:srgbClr val="00487E"/>
                </a:solidFill>
                <a:latin typeface="Segoe Script" panose="020B0504020000000003" pitchFamily="34" charset="0"/>
              </a:rPr>
              <a:t>дорожка </a:t>
            </a:r>
            <a:r>
              <a:rPr lang="ru-RU" dirty="0">
                <a:solidFill>
                  <a:srgbClr val="00487E"/>
                </a:solidFill>
                <a:latin typeface="Segoe Script" panose="020B0504020000000003" pitchFamily="34" charset="0"/>
              </a:rPr>
              <a:t>для скольжения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/>
          </p:cNvSpPr>
          <p:nvPr/>
        </p:nvSpPr>
        <p:spPr>
          <a:xfrm>
            <a:off x="2643174" y="285728"/>
            <a:ext cx="6286544" cy="1714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Script" pitchFamily="34" charset="0"/>
                <a:ea typeface="+mj-ea"/>
                <a:cs typeface="+mj-cs"/>
              </a:rPr>
              <a:t>Зимний период очень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Script" pitchFamily="34" charset="0"/>
                <a:ea typeface="+mj-ea"/>
                <a:cs typeface="+mj-cs"/>
              </a:rPr>
              <a:t>благоприятная пора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Script" pitchFamily="34" charset="0"/>
                <a:ea typeface="+mj-ea"/>
                <a:cs typeface="+mj-cs"/>
              </a:rPr>
              <a:t>для оздоровления и закаливания организма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71736" y="2285992"/>
            <a:ext cx="6215106" cy="374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sz="2400" dirty="0" smtClean="0">
                <a:solidFill>
                  <a:srgbClr val="00487E"/>
                </a:solidFill>
                <a:latin typeface="Candara" pitchFamily="34" charset="0"/>
              </a:rPr>
              <a:t>Одним из немаловажных факторов  является чистый воздух.</a:t>
            </a:r>
          </a:p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sz="2400" dirty="0" smtClean="0">
                <a:solidFill>
                  <a:srgbClr val="00487E"/>
                </a:solidFill>
                <a:latin typeface="Candara" pitchFamily="34" charset="0"/>
              </a:rPr>
              <a:t>В связи с этим одна из важнейших задач ДОО - именно сохранение и укрепление здоровья дошкольников в течение всего года.  Полноценное физическое развитие и здоровье ребенка – это основа формирования личности. А физическое здоровье детей неразрывно связано с их психическим здоровьем, эмоциональным благополучием.</a:t>
            </a:r>
          </a:p>
        </p:txBody>
      </p:sp>
      <p:sp>
        <p:nvSpPr>
          <p:cNvPr id="11270" name="AutoShape 6" descr="https://catherineasquithgallery.com/uploads/posts/2021-02/1612749902_39-p-fon-dlya-prezentatsii-goluboi-novogodnii-4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11" descr="https://upload2.schoolrm.ru/resize_cache/2191399/c3bed4c46e3bebf9034448fed65e7b8e/iblock/95a/95af9010e44fa2eefe042fc382497afd/IMG_519346c2af28df2ec88c887607e7fdd8_V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357554" y="214290"/>
            <a:ext cx="5051687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2" name="Picture 6" descr="https://upload2.schoolrm.ru/resize_cache/2191397/c3bed4c46e3bebf9034448fed65e7b8e/iblock/759/759c21bf92df060821e29fe1a1b40b95/IMG_c3ce4776230c3c5892c21518089fa589_V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20798141">
            <a:off x="4740927" y="3182243"/>
            <a:ext cx="3857447" cy="2734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 flipH="1">
            <a:off x="785786" y="6072206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487E"/>
                </a:solidFill>
                <a:latin typeface="Segoe Script" panose="020B0504020000000003" pitchFamily="34" charset="0"/>
              </a:rPr>
              <a:t>Барьеры для перешагивания </a:t>
            </a:r>
            <a:endParaRPr lang="ru-RU" dirty="0">
              <a:solidFill>
                <a:srgbClr val="00487E"/>
              </a:solidFill>
              <a:latin typeface="Segoe Script" panose="020B05040200000000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500027" y="1428736"/>
            <a:ext cx="2643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487E"/>
                </a:solidFill>
                <a:latin typeface="Segoe Script" panose="020B0504020000000003" pitchFamily="34" charset="0"/>
              </a:rPr>
              <a:t>Площадка </a:t>
            </a:r>
            <a:r>
              <a:rPr lang="ru-RU" dirty="0">
                <a:solidFill>
                  <a:srgbClr val="00487E"/>
                </a:solidFill>
                <a:latin typeface="Segoe Script" panose="020B0504020000000003" pitchFamily="34" charset="0"/>
              </a:rPr>
              <a:t>для спортивных игр 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5857881" y="6286520"/>
            <a:ext cx="2714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487E"/>
                </a:solidFill>
                <a:latin typeface="Segoe Script" panose="020B0504020000000003" pitchFamily="34" charset="0"/>
              </a:rPr>
              <a:t>Метание в цель</a:t>
            </a:r>
            <a:endParaRPr lang="ru-RU" dirty="0">
              <a:solidFill>
                <a:srgbClr val="00487E"/>
              </a:solidFill>
              <a:latin typeface="Segoe Script" panose="020B0504020000000003" pitchFamily="34" charset="0"/>
            </a:endParaRPr>
          </a:p>
        </p:txBody>
      </p:sp>
      <p:pic>
        <p:nvPicPr>
          <p:cNvPr id="13" name="Picture 7" descr="https://upload2.schoolrm.ru/resize_cache/2191407/c3bed4c46e3bebf9034448fed65e7b8e/iblock/616/616b33737e2dc574d3bab729d521a4fa/IMG_2ff43f09cc5081058bd823437e3f53a7_V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rot="20836339">
            <a:off x="499551" y="2943233"/>
            <a:ext cx="3539512" cy="2850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20871573">
            <a:off x="583905" y="851480"/>
            <a:ext cx="2311083" cy="3081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20862971">
            <a:off x="4076892" y="670957"/>
            <a:ext cx="3208757" cy="2406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8" name="Picture 6" descr="https://upload2.schoolrm.ru/resize_cache/2194235/c3bed4c46e3bebf9034448fed65e7b8e/iblock/175/175384a4de5e8c450cfcabbcafed6a5d/IMG_1825c8dcfae4017e201776f28a77efb6_V.jpg"/>
          <p:cNvPicPr>
            <a:picLocks noChangeAspect="1" noChangeArrowheads="1"/>
          </p:cNvPicPr>
          <p:nvPr/>
        </p:nvPicPr>
        <p:blipFill>
          <a:blip r:embed="rId5" cstate="email">
            <a:lum contras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47814">
            <a:off x="3212562" y="3376919"/>
            <a:ext cx="2571768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0" descr="https://flyclipart.com/thumb2/bonhomme-de-neige-snowman-snowmen-melt-my-heart-331956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7313" b="9543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17802" r="20098"/>
          <a:stretch/>
        </p:blipFill>
        <p:spPr bwMode="auto">
          <a:xfrm flipH="1">
            <a:off x="4857752" y="2428868"/>
            <a:ext cx="3786214" cy="36545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799" y="62396"/>
            <a:ext cx="90724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400" b="1" i="1" dirty="0" smtClean="0">
                <a:solidFill>
                  <a:srgbClr val="00487E"/>
                </a:solidFill>
                <a:latin typeface="Segoe Script" pitchFamily="34" charset="0"/>
              </a:rPr>
              <a:t>Практическое </a:t>
            </a:r>
            <a:r>
              <a:rPr lang="ru-RU" sz="2400" b="1" i="1" dirty="0">
                <a:solidFill>
                  <a:srgbClr val="00487E"/>
                </a:solidFill>
                <a:latin typeface="Segoe Script" pitchFamily="34" charset="0"/>
              </a:rPr>
              <a:t>использование снежных сооружений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/>
          </p:cNvSpPr>
          <p:nvPr/>
        </p:nvSpPr>
        <p:spPr>
          <a:xfrm>
            <a:off x="3357554" y="0"/>
            <a:ext cx="5786446" cy="12144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i="1" dirty="0" smtClean="0">
                <a:solidFill>
                  <a:srgbClr val="C00000"/>
                </a:solidFill>
                <a:latin typeface="Segoe Script" pitchFamily="34" charset="0"/>
                <a:ea typeface="+mj-ea"/>
                <a:cs typeface="+mj-cs"/>
              </a:rPr>
              <a:t>Состояние участков для зимних прогулок детей</a:t>
            </a:r>
          </a:p>
        </p:txBody>
      </p:sp>
      <p:sp>
        <p:nvSpPr>
          <p:cNvPr id="4" name="Rectangle 2"/>
          <p:cNvSpPr txBox="1">
            <a:spLocks/>
          </p:cNvSpPr>
          <p:nvPr/>
        </p:nvSpPr>
        <p:spPr>
          <a:xfrm>
            <a:off x="6786578" y="1214422"/>
            <a:ext cx="2357422" cy="1643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i="1" dirty="0" smtClean="0">
                <a:solidFill>
                  <a:srgbClr val="00487E"/>
                </a:solidFill>
                <a:latin typeface="Segoe Script" pitchFamily="34" charset="0"/>
                <a:ea typeface="+mj-ea"/>
                <a:cs typeface="+mj-cs"/>
              </a:rPr>
              <a:t>Первые младшие группы №1, 2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643042" y="1231473"/>
            <a:ext cx="4357718" cy="3907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/>
          <a:stretch>
            <a:fillRect/>
          </a:stretch>
        </p:blipFill>
        <p:spPr bwMode="auto">
          <a:xfrm rot="1210852">
            <a:off x="6071184" y="3716125"/>
            <a:ext cx="2526169" cy="2514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613" b="99847" l="9331" r="97972">
                        <a14:foregroundMark x1="50710" y1="55743" x2="27181" y2="964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09376" y="3052700"/>
            <a:ext cx="2765550" cy="3663092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2"/>
          <p:cNvSpPr txBox="1">
            <a:spLocks/>
          </p:cNvSpPr>
          <p:nvPr/>
        </p:nvSpPr>
        <p:spPr>
          <a:xfrm>
            <a:off x="6286512" y="214290"/>
            <a:ext cx="2643206" cy="1785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i="1" dirty="0" smtClean="0">
                <a:solidFill>
                  <a:srgbClr val="00487E"/>
                </a:solidFill>
                <a:latin typeface="Segoe Script" pitchFamily="34" charset="0"/>
                <a:ea typeface="+mj-ea"/>
                <a:cs typeface="+mj-cs"/>
              </a:rPr>
              <a:t>Средние группы №13, 9, 6</a:t>
            </a:r>
          </a:p>
        </p:txBody>
      </p:sp>
      <p:pic>
        <p:nvPicPr>
          <p:cNvPr id="26628" name="Picture 4" descr="https://upload2.schoolrm.ru/resize_cache/2200923/c3bed4c46e3bebf9034448fed65e7b8e/iblock/0d3/0d32af13febf879207ae0a8af4ec027b/IMG_8c4dc762dbe3c846f7f13256479bde30_V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 rot="20650564">
            <a:off x="648479" y="551351"/>
            <a:ext cx="4500594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30" name="Picture 6" descr="https://upload2.schoolrm.ru/resize_cache/2200925/c3bed4c46e3bebf9034448fed65e7b8e/iblock/7a3/7a35f79f9cf12d58158a6e7ef3386941/IMG_b0bd49dd641d25647d000adee5621f7e_V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20674898">
            <a:off x="1367501" y="2829838"/>
            <a:ext cx="2767674" cy="3675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D:\08-02-2023_12-50-12\Screenshot_2023-02-08-12-46-09-728_com.vkontakte.android.jpg"/>
          <p:cNvPicPr>
            <a:picLocks noChangeAspect="1" noChangeArrowheads="1"/>
          </p:cNvPicPr>
          <p:nvPr/>
        </p:nvPicPr>
        <p:blipFill>
          <a:blip r:embed="rId5"/>
          <a:srcRect t="31250" b="31250"/>
          <a:stretch>
            <a:fillRect/>
          </a:stretch>
        </p:blipFill>
        <p:spPr bwMode="auto">
          <a:xfrm rot="20623250">
            <a:off x="4358421" y="2240915"/>
            <a:ext cx="4207242" cy="315545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D:\08-02-2023_12-50-12\Screenshot_2023-02-08-12-47-05-845_com.vkontakte.android.jp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 l="444" t="31250" b="31249"/>
          <a:stretch>
            <a:fillRect/>
          </a:stretch>
        </p:blipFill>
        <p:spPr bwMode="auto">
          <a:xfrm>
            <a:off x="4000496" y="357166"/>
            <a:ext cx="4286256" cy="3357586"/>
          </a:xfrm>
          <a:prstGeom prst="rect">
            <a:avLst/>
          </a:prstGeom>
          <a:noFill/>
        </p:spPr>
      </p:pic>
      <p:pic>
        <p:nvPicPr>
          <p:cNvPr id="2052" name="Picture 4" descr="D:\08-02-2023_12-50-12\Screenshot_2023-02-08-12-47-13-089_com.vkontakte.android.jpg"/>
          <p:cNvPicPr>
            <a:picLocks noChangeAspect="1" noChangeArrowheads="1"/>
          </p:cNvPicPr>
          <p:nvPr/>
        </p:nvPicPr>
        <p:blipFill>
          <a:blip r:embed="rId4"/>
          <a:srcRect t="31250" b="31250"/>
          <a:stretch>
            <a:fillRect/>
          </a:stretch>
        </p:blipFill>
        <p:spPr bwMode="auto">
          <a:xfrm>
            <a:off x="571472" y="3143248"/>
            <a:ext cx="4667250" cy="3500462"/>
          </a:xfrm>
          <a:prstGeom prst="rect">
            <a:avLst/>
          </a:prstGeom>
          <a:noFill/>
        </p:spPr>
      </p:pic>
      <p:pic>
        <p:nvPicPr>
          <p:cNvPr id="10" name="Picture 4" descr="D:\08-02-2023_12-50-12\Screenshot_2023-02-08-12-46-50-305_com.vkontakte.android.jpg"/>
          <p:cNvPicPr>
            <a:picLocks noChangeAspect="1" noChangeArrowheads="1"/>
          </p:cNvPicPr>
          <p:nvPr/>
        </p:nvPicPr>
        <p:blipFill>
          <a:blip r:embed="rId5"/>
          <a:srcRect l="20833" t="23958" r="14583" b="32292"/>
          <a:stretch>
            <a:fillRect/>
          </a:stretch>
        </p:blipFill>
        <p:spPr bwMode="auto">
          <a:xfrm>
            <a:off x="5857884" y="3071810"/>
            <a:ext cx="2643206" cy="358111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/>
          </p:cNvSpPr>
          <p:nvPr/>
        </p:nvSpPr>
        <p:spPr>
          <a:xfrm>
            <a:off x="5357818" y="214290"/>
            <a:ext cx="2643206" cy="19288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i="1" dirty="0" smtClean="0">
                <a:solidFill>
                  <a:srgbClr val="00487E"/>
                </a:solidFill>
                <a:latin typeface="Segoe Script" pitchFamily="34" charset="0"/>
                <a:ea typeface="+mj-ea"/>
                <a:cs typeface="+mj-cs"/>
              </a:rPr>
              <a:t>Старшие группы №14, 10, 3</a:t>
            </a:r>
          </a:p>
        </p:txBody>
      </p:sp>
      <p:pic>
        <p:nvPicPr>
          <p:cNvPr id="1026" name="Picture 2" descr="https://upload2.schoolrm.ru/resize_cache/2189475/c3bed4c46e3bebf9034448fed65e7b8e/iblock/c4c/c4c5df286aea65bd3b53f0670cf8aa03/IMG_c3e94f0498ed515205d17ea0f708ccea_V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20906323">
            <a:off x="379205" y="3432465"/>
            <a:ext cx="4039119" cy="3186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2.schoolrm.ru/resize_cache/2189477/c3bed4c46e3bebf9034448fed65e7b8e/iblock/f14/f14297c6918efed038578dc5839b16ef/IMG_0c0bd1ff9b5b06ecbf402d2a7266039c_V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20907660">
            <a:off x="672361" y="500015"/>
            <a:ext cx="4090011" cy="2684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2.schoolrm.ru/resize_cache/2189476/c3bed4c46e3bebf9034448fed65e7b8e/iblock/395/395667fdc1809dff46f9c802b65d45ca/IMG_c253768fb1ee7be4572a835c633a4cfb_V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rot="20914896">
            <a:off x="4563437" y="2150111"/>
            <a:ext cx="4071966" cy="392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8" y="714356"/>
            <a:ext cx="3229835" cy="5312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543280">
            <a:off x="597338" y="3573453"/>
            <a:ext cx="3921196" cy="2652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496061">
            <a:off x="349096" y="502393"/>
            <a:ext cx="3637056" cy="2801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1" name="Picture 3" descr="F:\КОНКУРС ЗИМНИХ ПЛОЩАДОК_2022\зимняя площадка_фото\3_3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28596" y="214290"/>
            <a:ext cx="3429024" cy="30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 descr="F:\КОНКУРС ЗИМНИХ ПЛОЩАДОК_2022\зимняя площадка_фото\3_2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286380" y="285728"/>
            <a:ext cx="3286148" cy="3083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F:\зимние площадки фото\IMG202302021400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3071809"/>
            <a:ext cx="4643470" cy="356554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9144000" cy="685799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414882" y="1"/>
            <a:ext cx="24127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i="1" dirty="0" smtClean="0">
                <a:solidFill>
                  <a:srgbClr val="00487E"/>
                </a:solidFill>
                <a:latin typeface="Segoe Script" pitchFamily="34" charset="0"/>
              </a:rPr>
              <a:t>Подготовительные к школе группы №12, 7, 5</a:t>
            </a:r>
            <a:endParaRPr lang="ru-RU" sz="2800" dirty="0"/>
          </a:p>
        </p:txBody>
      </p:sp>
      <p:pic>
        <p:nvPicPr>
          <p:cNvPr id="3074" name="Picture 2" descr="https://upload2.schoolrm.ru/resize_cache/2196841/c3bed4c46e3bebf9034448fed65e7b8e/iblock/e56/e56c256415ef07036b6e9ffd00a4c838/IMG_12a5d658d7e2069b9c8033de6b93794d_V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163" y="4340817"/>
            <a:ext cx="2911508" cy="2183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upload2.schoolrm.ru/resize_cache/2195690/c3bed4c46e3bebf9034448fed65e7b8e/iblock/4d1/4d19a95a6f92e05594e1ac2cf66261a0/IMG_563e7d40397ba9742245bd0af77360a7_V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163" y="227341"/>
            <a:ext cx="2856151" cy="3808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upload2.schoolrm.ru/resize_cache/2195688/c3bed4c46e3bebf9034448fed65e7b8e/iblock/0af/0af0c99e6a2167150e10231c28b87137/IMG_ef1566ee052fa45c9ffd1e507a29a02e_V.jpg"/>
          <p:cNvPicPr>
            <a:picLocks noChangeAspect="1" noChangeArrowheads="1"/>
          </p:cNvPicPr>
          <p:nvPr/>
        </p:nvPicPr>
        <p:blipFill>
          <a:blip r:embed="rId7" cstate="print"/>
          <a:srcRect t="-7843" b="25490"/>
          <a:stretch>
            <a:fillRect/>
          </a:stretch>
        </p:blipFill>
        <p:spPr bwMode="auto">
          <a:xfrm>
            <a:off x="3714744" y="2571744"/>
            <a:ext cx="5072098" cy="400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upload2.schoolrm.ru/resize_cache/2195687/c3bed4c46e3bebf9034448fed65e7b8e/iblock/d33/d335236ffce66e8e9827f1bd173f8e79/IMG_3304bbf380c7cfb70811d461c7333c4a_V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colorTemperature colorTemp="47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t="9410" b="33005"/>
          <a:stretch/>
        </p:blipFill>
        <p:spPr bwMode="auto">
          <a:xfrm>
            <a:off x="3312450" y="263970"/>
            <a:ext cx="2920088" cy="224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186626" y="0"/>
            <a:ext cx="49573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i="1" dirty="0" smtClean="0">
                <a:solidFill>
                  <a:srgbClr val="00487E"/>
                </a:solidFill>
                <a:latin typeface="Segoe Script" pitchFamily="34" charset="0"/>
              </a:rPr>
              <a:t>Вторые младшие группы №11, 8, 4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928670"/>
            <a:ext cx="4214842" cy="4357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b="28377"/>
          <a:stretch/>
        </p:blipFill>
        <p:spPr>
          <a:xfrm>
            <a:off x="4714876" y="4000504"/>
            <a:ext cx="3888432" cy="2516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6069" t="383" r="8673" b="-383"/>
          <a:stretch/>
        </p:blipFill>
        <p:spPr>
          <a:xfrm>
            <a:off x="4572000" y="928670"/>
            <a:ext cx="4077670" cy="2653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/>
          </p:cNvSpPr>
          <p:nvPr/>
        </p:nvSpPr>
        <p:spPr>
          <a:xfrm>
            <a:off x="4929190" y="0"/>
            <a:ext cx="3714776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i="1" dirty="0">
                <a:solidFill>
                  <a:srgbClr val="C00000"/>
                </a:solidFill>
                <a:latin typeface="Segoe Script" pitchFamily="34" charset="0"/>
                <a:ea typeface="+mj-ea"/>
                <a:cs typeface="+mj-cs"/>
              </a:rPr>
              <a:t>Цели и </a:t>
            </a:r>
            <a:r>
              <a:rPr lang="ru-RU" sz="2800" b="1" i="1" dirty="0" smtClean="0">
                <a:solidFill>
                  <a:srgbClr val="C00000"/>
                </a:solidFill>
                <a:latin typeface="Segoe Script" pitchFamily="34" charset="0"/>
                <a:ea typeface="+mj-ea"/>
                <a:cs typeface="+mj-cs"/>
              </a:rPr>
              <a:t>задачи:</a:t>
            </a:r>
            <a:endParaRPr kumimoji="0" lang="ru-RU" sz="2800" b="1" i="1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57522" y="714356"/>
            <a:ext cx="57864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charset="0"/>
              <a:buNone/>
            </a:pPr>
            <a:r>
              <a:rPr lang="ru-RU" sz="2400" b="1" i="1" dirty="0" smtClean="0">
                <a:solidFill>
                  <a:srgbClr val="C00000"/>
                </a:solidFill>
                <a:latin typeface="Segoe Script" pitchFamily="34" charset="0"/>
              </a:rPr>
              <a:t>Цель: </a:t>
            </a:r>
            <a:r>
              <a:rPr lang="ru-RU" sz="2400" dirty="0" smtClean="0">
                <a:solidFill>
                  <a:srgbClr val="00487E"/>
                </a:solidFill>
                <a:latin typeface="Candara" pitchFamily="34" charset="0"/>
              </a:rPr>
              <a:t>создание благоприятных условий для прогулок в зимний период на территории дошкольной организации, повышения двигательной активности воспитанников в условиях детского сада</a:t>
            </a:r>
          </a:p>
        </p:txBody>
      </p:sp>
      <p:sp>
        <p:nvSpPr>
          <p:cNvPr id="11270" name="AutoShape 6" descr="https://catherineasquithgallery.com/uploads/posts/2021-02/1612749902_39-p-fon-dlya-prezentatsii-goluboi-novogodnii-4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2370618"/>
            <a:ext cx="8572528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Segoe Script" pitchFamily="34" charset="0"/>
              </a:rPr>
              <a:t>Задачи: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dirty="0">
                <a:solidFill>
                  <a:srgbClr val="00487E"/>
                </a:solidFill>
                <a:latin typeface="Candara" pitchFamily="34" charset="0"/>
              </a:rPr>
              <a:t> </a:t>
            </a:r>
            <a:r>
              <a:rPr lang="ru-RU" sz="2400" dirty="0" smtClean="0">
                <a:solidFill>
                  <a:srgbClr val="00487E"/>
                </a:solidFill>
                <a:latin typeface="Candara" pitchFamily="34" charset="0"/>
              </a:rPr>
              <a:t>создание </a:t>
            </a:r>
            <a:r>
              <a:rPr lang="ru-RU" sz="2400" dirty="0">
                <a:solidFill>
                  <a:srgbClr val="00487E"/>
                </a:solidFill>
                <a:latin typeface="Candara" pitchFamily="34" charset="0"/>
              </a:rPr>
              <a:t>условий для воспитательно-образовательной деятельности с детьми в зимний период;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dirty="0">
                <a:solidFill>
                  <a:srgbClr val="00487E"/>
                </a:solidFill>
                <a:latin typeface="Candara" pitchFamily="34" charset="0"/>
              </a:rPr>
              <a:t> </a:t>
            </a:r>
            <a:r>
              <a:rPr lang="ru-RU" sz="2400" dirty="0" smtClean="0">
                <a:solidFill>
                  <a:srgbClr val="00487E"/>
                </a:solidFill>
                <a:latin typeface="Candara" pitchFamily="34" charset="0"/>
              </a:rPr>
              <a:t>повышение </a:t>
            </a:r>
            <a:r>
              <a:rPr lang="ru-RU" sz="2400" dirty="0">
                <a:solidFill>
                  <a:srgbClr val="00487E"/>
                </a:solidFill>
                <a:latin typeface="Candara" pitchFamily="34" charset="0"/>
              </a:rPr>
              <a:t>двигательной активности детей дошкольного возраста на прогулочных участках в зимнее время;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dirty="0">
                <a:solidFill>
                  <a:srgbClr val="00487E"/>
                </a:solidFill>
                <a:latin typeface="Candara" pitchFamily="34" charset="0"/>
              </a:rPr>
              <a:t> </a:t>
            </a:r>
            <a:r>
              <a:rPr lang="ru-RU" sz="2400" dirty="0" smtClean="0">
                <a:solidFill>
                  <a:srgbClr val="00487E"/>
                </a:solidFill>
                <a:latin typeface="Candara" pitchFamily="34" charset="0"/>
              </a:rPr>
              <a:t>выявление </a:t>
            </a:r>
            <a:r>
              <a:rPr lang="ru-RU" sz="2400" dirty="0">
                <a:solidFill>
                  <a:srgbClr val="00487E"/>
                </a:solidFill>
                <a:latin typeface="Candara" pitchFamily="34" charset="0"/>
              </a:rPr>
              <a:t>и распространение лучшего опыта работы педагогических коллективов по организации физкультурно-спортивной и оздоровительной работы на прогулке в зимнее время;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487E"/>
                </a:solidFill>
                <a:latin typeface="Candara" pitchFamily="34" charset="0"/>
              </a:rPr>
              <a:t> </a:t>
            </a:r>
            <a:r>
              <a:rPr lang="ru-RU" sz="2400" dirty="0">
                <a:solidFill>
                  <a:srgbClr val="00487E"/>
                </a:solidFill>
                <a:latin typeface="Candara" pitchFamily="34" charset="0"/>
              </a:rPr>
              <a:t>формирование культуры здорового образа жизни у детей дошкольного возраста.</a:t>
            </a:r>
          </a:p>
          <a:p>
            <a:pPr algn="just">
              <a:lnSpc>
                <a:spcPct val="90000"/>
              </a:lnSpc>
              <a:buFont typeface="Arial" charset="0"/>
              <a:buNone/>
            </a:pPr>
            <a:endParaRPr lang="ru-RU" sz="2400" dirty="0" smtClean="0">
              <a:solidFill>
                <a:srgbClr val="2C6AB6"/>
              </a:solidFill>
              <a:latin typeface="Candara" pitchFamily="34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D:\08-02-2023_12-50-12\Screenshot_2023-02-08-12-47-47-717_com.vkontakte.android.jpg"/>
          <p:cNvPicPr>
            <a:picLocks noChangeAspect="1" noChangeArrowheads="1"/>
          </p:cNvPicPr>
          <p:nvPr/>
        </p:nvPicPr>
        <p:blipFill>
          <a:blip r:embed="rId3"/>
          <a:srcRect t="16666" b="16667"/>
          <a:stretch>
            <a:fillRect/>
          </a:stretch>
        </p:blipFill>
        <p:spPr bwMode="auto">
          <a:xfrm>
            <a:off x="285720" y="1857364"/>
            <a:ext cx="3429000" cy="4572032"/>
          </a:xfrm>
          <a:prstGeom prst="rect">
            <a:avLst/>
          </a:prstGeom>
          <a:noFill/>
        </p:spPr>
      </p:pic>
      <p:pic>
        <p:nvPicPr>
          <p:cNvPr id="1027" name="Picture 3" descr="D:\08-02-2023_12-50-12\Screenshot_2023-02-08-12-47-36-543_com.vkontakte.android.jpg"/>
          <p:cNvPicPr>
            <a:picLocks noChangeAspect="1" noChangeArrowheads="1"/>
          </p:cNvPicPr>
          <p:nvPr/>
        </p:nvPicPr>
        <p:blipFill>
          <a:blip r:embed="rId4"/>
          <a:srcRect t="16666" b="16667"/>
          <a:stretch>
            <a:fillRect/>
          </a:stretch>
        </p:blipFill>
        <p:spPr bwMode="auto">
          <a:xfrm>
            <a:off x="3929058" y="142852"/>
            <a:ext cx="3429000" cy="4572032"/>
          </a:xfrm>
          <a:prstGeom prst="rect">
            <a:avLst/>
          </a:prstGeom>
          <a:noFill/>
        </p:spPr>
      </p:pic>
      <p:pic>
        <p:nvPicPr>
          <p:cNvPr id="13324" name="Picture 12" descr="https://clipart-best.com/img/snowman/snowman-clip-art-17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3304351"/>
            <a:ext cx="3012673" cy="33065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15979183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4856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568047" y="191007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i="1" dirty="0" smtClean="0">
                <a:solidFill>
                  <a:srgbClr val="C00000"/>
                </a:solidFill>
                <a:latin typeface="Segoe Script" pitchFamily="34" charset="0"/>
              </a:rPr>
              <a:t>Состояние </a:t>
            </a:r>
            <a:r>
              <a:rPr lang="ru-RU" sz="2800" b="1" i="1" dirty="0">
                <a:solidFill>
                  <a:srgbClr val="C00000"/>
                </a:solidFill>
                <a:latin typeface="Segoe Script" pitchFamily="34" charset="0"/>
              </a:rPr>
              <a:t>веранд, </a:t>
            </a:r>
            <a:endParaRPr lang="ru-RU" sz="2800" b="1" i="1" dirty="0" smtClean="0">
              <a:solidFill>
                <a:srgbClr val="C00000"/>
              </a:solidFill>
              <a:latin typeface="Segoe Script" pitchFamily="34" charset="0"/>
            </a:endParaRPr>
          </a:p>
          <a:p>
            <a:pPr lvl="0" algn="ctr">
              <a:spcBef>
                <a:spcPct val="0"/>
              </a:spcBef>
            </a:pPr>
            <a:r>
              <a:rPr lang="ru-RU" sz="2800" b="1" i="1" dirty="0" smtClean="0">
                <a:solidFill>
                  <a:srgbClr val="C00000"/>
                </a:solidFill>
                <a:latin typeface="Segoe Script" pitchFamily="34" charset="0"/>
              </a:rPr>
              <a:t>подходов </a:t>
            </a:r>
            <a:r>
              <a:rPr lang="ru-RU" sz="2800" b="1" i="1" dirty="0">
                <a:solidFill>
                  <a:srgbClr val="C00000"/>
                </a:solidFill>
                <a:latin typeface="Segoe Script" pitchFamily="34" charset="0"/>
              </a:rPr>
              <a:t>к верандам</a:t>
            </a:r>
          </a:p>
        </p:txBody>
      </p:sp>
      <p:pic>
        <p:nvPicPr>
          <p:cNvPr id="5122" name="Picture 2" descr="https://upload2.schoolrm.ru/resize_cache/2167899/c3bed4c46e3bebf9034448fed65e7b8e/iblock/950/950ff69a9a01d613b07f9596da058c4a/IMG_35ac698b03bfb82f8230c655f48872d3_V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t="29899" r="6264" b="27395"/>
          <a:stretch/>
        </p:blipFill>
        <p:spPr bwMode="auto">
          <a:xfrm>
            <a:off x="928662" y="3071810"/>
            <a:ext cx="7429552" cy="3532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upload2.schoolrm.ru/resize_cache/2167902/c3bed4c46e3bebf9034448fed65e7b8e/iblock/4f1/4f1cbc6aabf9207c7f43eeec20133c7a/IMG_6dd21e15cfdaff4098e3fb85cfab503a_V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t="14510"/>
          <a:stretch/>
        </p:blipFill>
        <p:spPr bwMode="auto">
          <a:xfrm>
            <a:off x="4929190" y="1071546"/>
            <a:ext cx="3788343" cy="1683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upload2.schoolrm.ru/resize_cache/2169538/c3bed4c46e3bebf9034448fed65e7b8e/iblock/163/16360c163f83030392231d8ce5a27f0a/IMG_3d0bd0b6eca952372cffd813b37a205c_V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r="11900"/>
          <a:stretch/>
        </p:blipFill>
        <p:spPr bwMode="auto">
          <a:xfrm>
            <a:off x="357158" y="214290"/>
            <a:ext cx="4020926" cy="2571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20480266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https://upload2.schoolrm.ru/resize_cache/2169540/c3bed4c46e3bebf9034448fed65e7b8e/iblock/2fb/2fb2adfe721822320b8925b0688ceabe/IMG_34b7760b81633a4c686cc6c80f92d7f5_V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b="20371"/>
          <a:stretch/>
        </p:blipFill>
        <p:spPr bwMode="auto">
          <a:xfrm>
            <a:off x="510974" y="187521"/>
            <a:ext cx="8122052" cy="3644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upload2.schoolrm.ru/resize_cache/2169545/c3bed4c46e3bebf9034448fed65e7b8e/iblock/318/318d26dc4f6ebcca5a5005175308ecb6/IMG_1b386641681001c413449a6347343132_V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t="9107" r="4513" b="11218"/>
          <a:stretch/>
        </p:blipFill>
        <p:spPr bwMode="auto">
          <a:xfrm>
            <a:off x="4355976" y="4113692"/>
            <a:ext cx="4392488" cy="2462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upload2.schoolrm.ru/resize_cache/2167903/c3bed4c46e3bebf9034448fed65e7b8e/iblock/ad4/ad4046566be568d1af1388275a338196/IMG_ce38181bafa2c00c40bd18bacea10845_V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84183" y="4520620"/>
            <a:ext cx="3787610" cy="1745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93477582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5" name="Picture 3" descr="F:\КОНКУРС ЗИМНИХ ПЛОЩАДОК_2022\зимняя площадка_фото\6_1.JPG"/>
          <p:cNvPicPr>
            <a:picLocks noChangeAspect="1" noChangeArrowheads="1"/>
          </p:cNvPicPr>
          <p:nvPr/>
        </p:nvPicPr>
        <p:blipFill>
          <a:blip r:embed="rId3" cstate="email">
            <a:lum contrast="20000"/>
          </a:blip>
          <a:srcRect/>
          <a:stretch>
            <a:fillRect/>
          </a:stretch>
        </p:blipFill>
        <p:spPr bwMode="auto">
          <a:xfrm>
            <a:off x="571472" y="857232"/>
            <a:ext cx="3714750" cy="5591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6" name="Picture 4" descr="F:\КОНКУРС ЗИМНИХ ПЛОЩАДОК_2022\зимняя площадка_фото\8_2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b="15511"/>
          <a:stretch>
            <a:fillRect/>
          </a:stretch>
        </p:blipFill>
        <p:spPr bwMode="auto">
          <a:xfrm>
            <a:off x="4929190" y="928670"/>
            <a:ext cx="3509156" cy="5500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 flipH="1">
            <a:off x="3643306" y="285728"/>
            <a:ext cx="4857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487E"/>
                </a:solidFill>
                <a:latin typeface="Segoe Script" panose="020B0504020000000003" pitchFamily="34" charset="0"/>
              </a:rPr>
              <a:t>Подходы к верандам</a:t>
            </a:r>
            <a:endParaRPr lang="ru-RU" sz="2800" dirty="0">
              <a:solidFill>
                <a:srgbClr val="00487E"/>
              </a:solidFill>
              <a:latin typeface="Segoe Script" panose="020B0504020000000003" pitchFamily="34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3953" y="15389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3105835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42900" algn="just">
              <a:spcAft>
                <a:spcPts val="0"/>
              </a:spcAft>
              <a:tabLst>
                <a:tab pos="810260" algn="l"/>
              </a:tabLs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68047" y="101907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i="1" dirty="0">
                <a:solidFill>
                  <a:srgbClr val="C00000"/>
                </a:solidFill>
                <a:latin typeface="Segoe Script" pitchFamily="34" charset="0"/>
              </a:rPr>
              <a:t>Наличие, </a:t>
            </a:r>
            <a:r>
              <a:rPr lang="ru-RU" sz="2800" b="1" i="1" dirty="0" smtClean="0">
                <a:solidFill>
                  <a:srgbClr val="C00000"/>
                </a:solidFill>
                <a:latin typeface="Segoe Script" pitchFamily="34" charset="0"/>
              </a:rPr>
              <a:t>состояние </a:t>
            </a:r>
            <a:r>
              <a:rPr lang="ru-RU" sz="2800" b="1" i="1" dirty="0">
                <a:solidFill>
                  <a:srgbClr val="C00000"/>
                </a:solidFill>
                <a:latin typeface="Segoe Script" pitchFamily="34" charset="0"/>
              </a:rPr>
              <a:t>спортивного и игрового </a:t>
            </a:r>
            <a:r>
              <a:rPr lang="ru-RU" sz="2800" b="1" i="1" dirty="0" smtClean="0">
                <a:solidFill>
                  <a:srgbClr val="C00000"/>
                </a:solidFill>
                <a:latin typeface="Segoe Script" pitchFamily="34" charset="0"/>
              </a:rPr>
              <a:t>оборудования</a:t>
            </a:r>
            <a:endParaRPr lang="ru-RU" sz="2800" b="1" i="1" dirty="0">
              <a:solidFill>
                <a:srgbClr val="C00000"/>
              </a:solidFill>
              <a:latin typeface="Segoe Script" pitchFamily="34" charset="0"/>
            </a:endParaRPr>
          </a:p>
        </p:txBody>
      </p:sp>
      <p:pic>
        <p:nvPicPr>
          <p:cNvPr id="7170" name="Picture 2" descr="https://upload2.schoolrm.ru/resize_cache/2189463/c3bed4c46e3bebf9034448fed65e7b8e/iblock/938/938092b1d1f7b745f316d9be94e3af3f/IMG_8fe640ddcd72402014e55318aaa7a7d9_V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24937" t="29966" r="25508" b="27952"/>
          <a:stretch/>
        </p:blipFill>
        <p:spPr bwMode="auto">
          <a:xfrm>
            <a:off x="4935779" y="1992084"/>
            <a:ext cx="3927091" cy="4446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upload2.schoolrm.ru/resize_cache/2189466/c3bed4c46e3bebf9034448fed65e7b8e/iblock/ad1/ad132690806608e18a6fcdea8fd0e001/IMG_6e3acf59ae178284d28ddff67ce82b5d_V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b="36811"/>
          <a:stretch/>
        </p:blipFill>
        <p:spPr bwMode="auto">
          <a:xfrm>
            <a:off x="198790" y="233174"/>
            <a:ext cx="4416511" cy="3720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upload2.schoolrm.ru/resize_cache/2196837/c3bed4c46e3bebf9034448fed65e7b8e/iblock/2e3/2e3f1bee90a792af08858f027e891346/IMG_39e02efddccc69ac8de007295242921f_V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4388" t="14242" r="4518" b="18522"/>
          <a:stretch/>
        </p:blipFill>
        <p:spPr bwMode="auto">
          <a:xfrm>
            <a:off x="242092" y="4215308"/>
            <a:ext cx="4329908" cy="2396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flipH="1">
            <a:off x="5487871" y="650874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487E"/>
                </a:solidFill>
                <a:latin typeface="Segoe Script" panose="020B0504020000000003" pitchFamily="34" charset="0"/>
              </a:rPr>
              <a:t>Ледянки</a:t>
            </a:r>
            <a:endParaRPr lang="ru-RU" dirty="0">
              <a:solidFill>
                <a:srgbClr val="00487E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4062993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F:\КОНКУРС ЗИМНИХ ПЛОЩАДОК_2022\зимняя площадка_фото\9_1.JPG"/>
          <p:cNvPicPr>
            <a:picLocks noChangeAspect="1" noChangeArrowheads="1"/>
          </p:cNvPicPr>
          <p:nvPr/>
        </p:nvPicPr>
        <p:blipFill>
          <a:blip r:embed="rId3" cstate="email">
            <a:lum contrast="20000"/>
          </a:blip>
          <a:srcRect/>
          <a:stretch>
            <a:fillRect/>
          </a:stretch>
        </p:blipFill>
        <p:spPr bwMode="auto">
          <a:xfrm>
            <a:off x="285720" y="285728"/>
            <a:ext cx="4352925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F:\КОНКУРС ЗИМНИХ ПЛОЩАДОК_2022\зимняя площадка_фото\9_2.JPG"/>
          <p:cNvPicPr>
            <a:picLocks noChangeAspect="1" noChangeArrowheads="1"/>
          </p:cNvPicPr>
          <p:nvPr/>
        </p:nvPicPr>
        <p:blipFill>
          <a:blip r:embed="rId4" cstate="email">
            <a:lum contrast="20000"/>
          </a:blip>
          <a:srcRect/>
          <a:stretch>
            <a:fillRect/>
          </a:stretch>
        </p:blipFill>
        <p:spPr bwMode="auto">
          <a:xfrm>
            <a:off x="4929190" y="1142984"/>
            <a:ext cx="3867150" cy="540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 flipH="1">
            <a:off x="4929190" y="214290"/>
            <a:ext cx="3857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487E"/>
                </a:solidFill>
                <a:latin typeface="Segoe Script" panose="020B0504020000000003" pitchFamily="34" charset="0"/>
              </a:rPr>
              <a:t>Средняя группа №9</a:t>
            </a:r>
            <a:endParaRPr lang="ru-RU" sz="2400" dirty="0">
              <a:solidFill>
                <a:srgbClr val="00487E"/>
              </a:solidFill>
              <a:latin typeface="Segoe Script" panose="020B0504020000000003" pitchFamily="34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F:\КОНКУРС ЗИМНИХ ПЛОЩАДОК_2022\зимняя площадка_фото\13.jpeg"/>
          <p:cNvPicPr>
            <a:picLocks noChangeAspect="1" noChangeArrowheads="1"/>
          </p:cNvPicPr>
          <p:nvPr/>
        </p:nvPicPr>
        <p:blipFill>
          <a:blip r:embed="rId3" cstate="email">
            <a:lum contrast="20000"/>
          </a:blip>
          <a:srcRect t="17813" b="33437"/>
          <a:stretch>
            <a:fillRect/>
          </a:stretch>
        </p:blipFill>
        <p:spPr bwMode="auto">
          <a:xfrm>
            <a:off x="1000100" y="357166"/>
            <a:ext cx="7179217" cy="621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 flipH="1">
            <a:off x="5214942" y="500042"/>
            <a:ext cx="3000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487E"/>
                </a:solidFill>
                <a:latin typeface="Segoe Script" panose="020B0504020000000003" pitchFamily="34" charset="0"/>
              </a:rPr>
              <a:t>Средняя </a:t>
            </a:r>
            <a:r>
              <a:rPr lang="ru-RU" sz="2000" dirty="0" smtClean="0">
                <a:solidFill>
                  <a:srgbClr val="00487E"/>
                </a:solidFill>
                <a:latin typeface="Segoe Script" panose="020B0504020000000003" pitchFamily="34" charset="0"/>
              </a:rPr>
              <a:t>группа №13</a:t>
            </a:r>
            <a:endParaRPr lang="ru-RU" sz="2000" dirty="0">
              <a:solidFill>
                <a:srgbClr val="00487E"/>
              </a:solidFill>
              <a:latin typeface="Segoe Script" panose="020B0504020000000003" pitchFamily="34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F:\КОНКУРС ЗИМНИХ ПЛОЩАДОК_2022\зимняя площадка_фото\3_4.JPG"/>
          <p:cNvPicPr>
            <a:picLocks noChangeAspect="1" noChangeArrowheads="1"/>
          </p:cNvPicPr>
          <p:nvPr/>
        </p:nvPicPr>
        <p:blipFill>
          <a:blip r:embed="rId3" cstate="email">
            <a:lum contrast="20000"/>
          </a:blip>
          <a:srcRect/>
          <a:stretch>
            <a:fillRect/>
          </a:stretch>
        </p:blipFill>
        <p:spPr bwMode="auto">
          <a:xfrm>
            <a:off x="928662" y="357166"/>
            <a:ext cx="3714776" cy="2774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 flipH="1">
            <a:off x="4929190" y="571480"/>
            <a:ext cx="4000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487E"/>
                </a:solidFill>
                <a:latin typeface="Segoe Script" panose="020B0504020000000003" pitchFamily="34" charset="0"/>
              </a:rPr>
              <a:t>Старшие группы № 3, 10, 14</a:t>
            </a:r>
            <a:endParaRPr lang="ru-RU" sz="2000" dirty="0">
              <a:solidFill>
                <a:srgbClr val="00487E"/>
              </a:solidFill>
              <a:latin typeface="Segoe Script" panose="020B0504020000000003" pitchFamily="34" charset="0"/>
            </a:endParaRPr>
          </a:p>
        </p:txBody>
      </p:sp>
      <p:pic>
        <p:nvPicPr>
          <p:cNvPr id="6" name="Picture 3" descr="F:\КОНКУРС ЗИМНИХ ПЛОЩАДОК_2022\зимняя площадка_фото\10_2.JPG"/>
          <p:cNvPicPr>
            <a:picLocks noChangeAspect="1" noChangeArrowheads="1"/>
          </p:cNvPicPr>
          <p:nvPr/>
        </p:nvPicPr>
        <p:blipFill>
          <a:blip r:embed="rId4" cstate="email">
            <a:lum contrast="20000"/>
          </a:blip>
          <a:srcRect r="8434"/>
          <a:stretch>
            <a:fillRect/>
          </a:stretch>
        </p:blipFill>
        <p:spPr bwMode="auto">
          <a:xfrm>
            <a:off x="4857752" y="3571876"/>
            <a:ext cx="3857652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F:\КОНКУРС ЗИМНИХ ПЛОЩАДОК_2022\зимняя площадка_фото\10_1.JPG"/>
          <p:cNvPicPr>
            <a:picLocks noChangeAspect="1" noChangeArrowheads="1"/>
          </p:cNvPicPr>
          <p:nvPr/>
        </p:nvPicPr>
        <p:blipFill>
          <a:blip r:embed="rId5" cstate="email">
            <a:lum contrast="20000"/>
          </a:blip>
          <a:srcRect/>
          <a:stretch>
            <a:fillRect/>
          </a:stretch>
        </p:blipFill>
        <p:spPr bwMode="auto">
          <a:xfrm>
            <a:off x="357158" y="3522419"/>
            <a:ext cx="4143404" cy="2978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F:\КОНКУРС ЗИМНИХ ПЛОЩАДОК_2022\зимняя площадка_фото\14_3.JPG"/>
          <p:cNvPicPr>
            <a:picLocks noChangeAspect="1" noChangeArrowheads="1"/>
          </p:cNvPicPr>
          <p:nvPr/>
        </p:nvPicPr>
        <p:blipFill>
          <a:blip r:embed="rId3" cstate="email"/>
          <a:srcRect l="3956"/>
          <a:stretch>
            <a:fillRect/>
          </a:stretch>
        </p:blipFill>
        <p:spPr bwMode="auto">
          <a:xfrm>
            <a:off x="214282" y="285728"/>
            <a:ext cx="4075283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F:\КОНКУРС ЗИМНИХ ПЛОЩАДОК_2022\зимняя площадка_фото\14.jpg"/>
          <p:cNvPicPr>
            <a:picLocks noChangeAspect="1" noChangeArrowheads="1"/>
          </p:cNvPicPr>
          <p:nvPr/>
        </p:nvPicPr>
        <p:blipFill>
          <a:blip r:embed="rId4" cstate="email"/>
          <a:srcRect l="6976"/>
          <a:stretch>
            <a:fillRect/>
          </a:stretch>
        </p:blipFill>
        <p:spPr bwMode="auto">
          <a:xfrm>
            <a:off x="214282" y="3714752"/>
            <a:ext cx="5859538" cy="289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 descr="F:\КОНКУРС ЗИМНИХ ПЛОЩАДОК_2022\зимняя площадка_фото\14_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19978" y="285728"/>
            <a:ext cx="4287718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9" name="Picture 5" descr="F:\КОНКУРС ЗИМНИХ ПЛОЩАДОК_2022\зимняя площадка_фото\14_2.JPG"/>
          <p:cNvPicPr>
            <a:picLocks noChangeAspect="1" noChangeArrowheads="1"/>
          </p:cNvPicPr>
          <p:nvPr/>
        </p:nvPicPr>
        <p:blipFill>
          <a:blip r:embed="rId6" cstate="email"/>
          <a:srcRect b="12642"/>
          <a:stretch>
            <a:fillRect/>
          </a:stretch>
        </p:blipFill>
        <p:spPr bwMode="auto">
          <a:xfrm>
            <a:off x="6357950" y="3703347"/>
            <a:ext cx="2500330" cy="2899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 flipH="1">
            <a:off x="4572000" y="142852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487E"/>
                </a:solidFill>
                <a:latin typeface="Segoe Script" panose="020B0504020000000003" pitchFamily="34" charset="0"/>
              </a:rPr>
              <a:t>Старшие группы №5,7, 12</a:t>
            </a:r>
            <a:endParaRPr lang="ru-RU" sz="2800" dirty="0">
              <a:solidFill>
                <a:srgbClr val="00487E"/>
              </a:solidFill>
              <a:latin typeface="Segoe Script" panose="020B0504020000000003" pitchFamily="34" charset="0"/>
            </a:endParaRPr>
          </a:p>
        </p:txBody>
      </p:sp>
      <p:pic>
        <p:nvPicPr>
          <p:cNvPr id="3076" name="Picture 4" descr="F:\КОНКУРС ЗИМНИХ ПЛОЩАДОК_2022\зимняя площадка_фото\12_1.JPG"/>
          <p:cNvPicPr>
            <a:picLocks noChangeAspect="1" noChangeArrowheads="1"/>
          </p:cNvPicPr>
          <p:nvPr/>
        </p:nvPicPr>
        <p:blipFill>
          <a:blip r:embed="rId3" cstate="email">
            <a:lum contrast="20000"/>
          </a:blip>
          <a:srcRect/>
          <a:stretch>
            <a:fillRect/>
          </a:stretch>
        </p:blipFill>
        <p:spPr bwMode="auto">
          <a:xfrm>
            <a:off x="285720" y="3500438"/>
            <a:ext cx="4143404" cy="3046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 descr="F:\КОНКУРС ЗИМНИХ ПЛОЩАДОК_2022\зимняя площадка_фото\12.JPG"/>
          <p:cNvPicPr>
            <a:picLocks noChangeAspect="1" noChangeArrowheads="1"/>
          </p:cNvPicPr>
          <p:nvPr/>
        </p:nvPicPr>
        <p:blipFill>
          <a:blip r:embed="rId4" cstate="email">
            <a:lum contrast="30000"/>
          </a:blip>
          <a:srcRect/>
          <a:stretch>
            <a:fillRect/>
          </a:stretch>
        </p:blipFill>
        <p:spPr bwMode="auto">
          <a:xfrm>
            <a:off x="4786314" y="1214422"/>
            <a:ext cx="4008177" cy="528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194" name="AutoShape 2" descr="https://mail.yandex.ru/message_part/IMG-9037c7a643da3af9354663075850bdd6-V.jpg?_uid=46906364&amp;name=IMG-9037c7a643da3af9354663075850bdd6-V.jpg&amp;hid=1.2&amp;ids=178173660257874391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5" name="Picture 3" descr="C:\Users\A\Downloads\IMG-9037c7a643da3af9354663075850bdd6-V.jpg"/>
          <p:cNvPicPr>
            <a:picLocks noChangeAspect="1" noChangeArrowheads="1"/>
          </p:cNvPicPr>
          <p:nvPr/>
        </p:nvPicPr>
        <p:blipFill>
          <a:blip r:embed="rId5"/>
          <a:srcRect l="3077" t="8204" r="4615" b="5641"/>
          <a:stretch>
            <a:fillRect/>
          </a:stretch>
        </p:blipFill>
        <p:spPr bwMode="auto">
          <a:xfrm>
            <a:off x="214282" y="285728"/>
            <a:ext cx="4286280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00100" y="1"/>
            <a:ext cx="750099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endParaRPr lang="ru-RU" b="1" i="1" dirty="0" smtClean="0">
              <a:solidFill>
                <a:srgbClr val="C00000"/>
              </a:solidFill>
              <a:latin typeface="Segoe Script" pitchFamily="34" charset="0"/>
            </a:endParaRPr>
          </a:p>
          <a:p>
            <a:pPr lvl="0" algn="ctr">
              <a:spcBef>
                <a:spcPct val="0"/>
              </a:spcBef>
            </a:pPr>
            <a:r>
              <a:rPr lang="ru-RU" sz="2800" b="1" i="1" dirty="0" smtClean="0">
                <a:solidFill>
                  <a:srgbClr val="C00000"/>
                </a:solidFill>
                <a:latin typeface="Segoe Script" pitchFamily="34" charset="0"/>
              </a:rPr>
              <a:t>Схема  спортивной площадки</a:t>
            </a:r>
            <a:endParaRPr lang="ru-RU" sz="2800" b="1" i="1" dirty="0" smtClean="0">
              <a:solidFill>
                <a:srgbClr val="C00000"/>
              </a:solidFill>
              <a:latin typeface="Segoe Script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000108"/>
            <a:ext cx="4090446" cy="5432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009855"/>
            <a:ext cx="3714776" cy="538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101" name="Picture 5" descr="F:\КОНКУРС ЗИМНИХ ПЛОЩАДОК_2022\зимняя площадка_фото\11_5.JPG"/>
          <p:cNvPicPr>
            <a:picLocks noChangeAspect="1" noChangeArrowheads="1"/>
          </p:cNvPicPr>
          <p:nvPr/>
        </p:nvPicPr>
        <p:blipFill>
          <a:blip r:embed="rId3" cstate="email"/>
          <a:srcRect t="13669" r="11073" b="20922"/>
          <a:stretch>
            <a:fillRect/>
          </a:stretch>
        </p:blipFill>
        <p:spPr bwMode="auto">
          <a:xfrm>
            <a:off x="2857488" y="3429000"/>
            <a:ext cx="2857520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 flipH="1">
            <a:off x="2714612" y="0"/>
            <a:ext cx="6429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487E"/>
                </a:solidFill>
                <a:latin typeface="Segoe Script" panose="020B0504020000000003" pitchFamily="34" charset="0"/>
              </a:rPr>
              <a:t>Подготовительные к школе группы № 4,8, 11</a:t>
            </a:r>
            <a:endParaRPr lang="ru-RU" dirty="0">
              <a:solidFill>
                <a:srgbClr val="00487E"/>
              </a:solidFill>
              <a:latin typeface="Segoe Script" panose="020B0504020000000003" pitchFamily="34" charset="0"/>
            </a:endParaRPr>
          </a:p>
        </p:txBody>
      </p:sp>
      <p:pic>
        <p:nvPicPr>
          <p:cNvPr id="4102" name="Picture 6" descr="F:\КОНКУРС ЗИМНИХ ПЛОЩАДОК_2022\зимняя площадка_фото\8.JPG"/>
          <p:cNvPicPr>
            <a:picLocks noChangeAspect="1" noChangeArrowheads="1"/>
          </p:cNvPicPr>
          <p:nvPr/>
        </p:nvPicPr>
        <p:blipFill>
          <a:blip r:embed="rId4" cstate="email">
            <a:lum contrast="20000"/>
          </a:blip>
          <a:srcRect/>
          <a:stretch>
            <a:fillRect/>
          </a:stretch>
        </p:blipFill>
        <p:spPr bwMode="auto">
          <a:xfrm>
            <a:off x="6143636" y="428604"/>
            <a:ext cx="2469218" cy="2786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3" name="Picture 7" descr="F:\КОНКУРС ЗИМНИХ ПЛОЩАДОК_2022\зимняя площадка_фото\8_1.JPG"/>
          <p:cNvPicPr>
            <a:picLocks noChangeAspect="1" noChangeArrowheads="1"/>
          </p:cNvPicPr>
          <p:nvPr/>
        </p:nvPicPr>
        <p:blipFill>
          <a:blip r:embed="rId5" cstate="email"/>
          <a:srcRect l="20206" t="7313"/>
          <a:stretch>
            <a:fillRect/>
          </a:stretch>
        </p:blipFill>
        <p:spPr bwMode="auto">
          <a:xfrm>
            <a:off x="428596" y="357166"/>
            <a:ext cx="2143140" cy="3018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https://upload2.schoolrm.ru/resize_cache/2189408/c3bed4c46e3bebf9034448fed65e7b8e/iblock/b9b/b9bb36528ebc04eb519b1497d0a0a2f9/IMG_f83ec6902b7042a60d61de6682e9722e_V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39605" y="216711"/>
            <a:ext cx="374441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upload2.schoolrm.ru/resize_cache/2189422/c3bed4c46e3bebf9034448fed65e7b8e/iblock/47a/47a0f8898084f1f96f64bdbd7ed42d94/IMG_3785cf8fef72885004e19a0469265603_V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643570" y="214290"/>
            <a:ext cx="2428892" cy="2882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77824" y="3561123"/>
            <a:ext cx="3885934" cy="291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https://upload2.schoolrm.ru/resize_cache/2189442/c3bed4c46e3bebf9034448fed65e7b8e/iblock/5e2/5e2cb1034dd340f5a9bddc2408b6c362/IMG_824c5d2b42f3b337a44bb310cc641902_V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02" y="3429000"/>
            <a:ext cx="4233588" cy="3175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flipH="1">
            <a:off x="5629884" y="305966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487E"/>
                </a:solidFill>
                <a:latin typeface="Segoe Script" panose="020B0504020000000003" pitchFamily="34" charset="0"/>
              </a:rPr>
              <a:t>Клюшки</a:t>
            </a:r>
            <a:endParaRPr lang="ru-RU" dirty="0">
              <a:solidFill>
                <a:srgbClr val="00487E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0786913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770189"/>
            <a:ext cx="3888432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 descr="https://upload2.schoolrm.ru/resize_cache/2189440/c3bed4c46e3bebf9034448fed65e7b8e/iblock/2e4/2e4ee440565efda586d1db6d0ddb3601/IMG_3f24b780e9a37a15149af45e713829e4_V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31379" t="19615" r="35029" b="15920"/>
          <a:stretch/>
        </p:blipFill>
        <p:spPr bwMode="auto">
          <a:xfrm>
            <a:off x="4572000" y="785794"/>
            <a:ext cx="4199123" cy="5214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flipH="1">
            <a:off x="899592" y="653737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487E"/>
                </a:solidFill>
                <a:latin typeface="Segoe Script" panose="020B0504020000000003" pitchFamily="34" charset="0"/>
              </a:rPr>
              <a:t>Лыжи</a:t>
            </a:r>
            <a:endParaRPr lang="ru-RU" dirty="0">
              <a:solidFill>
                <a:srgbClr val="00487E"/>
              </a:solidFill>
              <a:latin typeface="Segoe Script" panose="020B05040200000000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5436096" y="651302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487E"/>
                </a:solidFill>
                <a:latin typeface="Segoe Script" panose="020B0504020000000003" pitchFamily="34" charset="0"/>
              </a:rPr>
              <a:t>Мячи</a:t>
            </a:r>
            <a:endParaRPr lang="ru-RU" dirty="0">
              <a:solidFill>
                <a:srgbClr val="00487E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9756915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 descr="https://upload2.schoolrm.ru/resize_cache/2189402/c3bed4c46e3bebf9034448fed65e7b8e/iblock/16f/16f67e9b8dd92f78f8ca298da94090e2/IMG_ff9520c07df109fbf40dfe8130b69ee0_V.jpg"/>
          <p:cNvPicPr>
            <a:picLocks noChangeAspect="1" noChangeArrowheads="1"/>
          </p:cNvPicPr>
          <p:nvPr/>
        </p:nvPicPr>
        <p:blipFill>
          <a:blip r:embed="rId3"/>
          <a:srcRect b="26275"/>
          <a:stretch>
            <a:fillRect/>
          </a:stretch>
        </p:blipFill>
        <p:spPr bwMode="auto">
          <a:xfrm rot="21192508">
            <a:off x="285720" y="2357430"/>
            <a:ext cx="4129163" cy="4058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upload2.schoolrm.ru/resize_cache/2194233/c3bed4c46e3bebf9034448fed65e7b8e/iblock/e01/e019fddf80fb3e0ba6dc75b958c34edd/IMG_0afa71c565b5a6a11580153ded871f47_V.jpg"/>
          <p:cNvPicPr>
            <a:picLocks noChangeAspect="1" noChangeArrowheads="1"/>
          </p:cNvPicPr>
          <p:nvPr/>
        </p:nvPicPr>
        <p:blipFill>
          <a:blip r:embed="rId4"/>
          <a:srcRect b="42105"/>
          <a:stretch>
            <a:fillRect/>
          </a:stretch>
        </p:blipFill>
        <p:spPr bwMode="auto">
          <a:xfrm rot="21156712">
            <a:off x="4643438" y="500042"/>
            <a:ext cx="4071966" cy="392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90144122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4740" y="359359"/>
            <a:ext cx="4226175" cy="563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0" name="Picture 2" descr="https://upload2.schoolrm.ru/resize_cache/2194232/c3bed4c46e3bebf9034448fed65e7b8e/iblock/30c/30cc156450bfff294dfab3cee561c2cc/IMG_03057172c42e3af44acd84854f593b38_V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11169" t="6988" r="3850" b="1288"/>
          <a:stretch/>
        </p:blipFill>
        <p:spPr bwMode="auto">
          <a:xfrm flipH="1">
            <a:off x="4860530" y="908720"/>
            <a:ext cx="3882216" cy="5587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899592" y="6212809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487E"/>
                </a:solidFill>
                <a:latin typeface="Segoe Script" panose="020B0504020000000003" pitchFamily="34" charset="0"/>
              </a:rPr>
              <a:t>Носилки </a:t>
            </a:r>
            <a:r>
              <a:rPr lang="ru-RU" dirty="0">
                <a:solidFill>
                  <a:srgbClr val="00487E"/>
                </a:solidFill>
                <a:latin typeface="Segoe Script" panose="020B0504020000000003" pitchFamily="34" charset="0"/>
              </a:rPr>
              <a:t>для снега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5433486" y="36806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487E"/>
                </a:solidFill>
                <a:latin typeface="Segoe Script" panose="020B0504020000000003" pitchFamily="34" charset="0"/>
              </a:rPr>
              <a:t>Лопатки</a:t>
            </a:r>
            <a:endParaRPr lang="ru-RU" dirty="0">
              <a:solidFill>
                <a:srgbClr val="00487E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0956185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907704" y="186653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400" b="1" i="1" dirty="0">
                <a:solidFill>
                  <a:srgbClr val="C00000"/>
                </a:solidFill>
                <a:latin typeface="Segoe Script" pitchFamily="34" charset="0"/>
              </a:rPr>
              <a:t>Во всех группах имеется наличие</a:t>
            </a:r>
            <a:br>
              <a:rPr lang="ru-RU" sz="2400" b="1" i="1" dirty="0">
                <a:solidFill>
                  <a:srgbClr val="C00000"/>
                </a:solidFill>
                <a:latin typeface="Segoe Script" pitchFamily="34" charset="0"/>
              </a:rPr>
            </a:br>
            <a:r>
              <a:rPr lang="ru-RU" sz="2400" b="1" i="1" dirty="0">
                <a:solidFill>
                  <a:srgbClr val="C00000"/>
                </a:solidFill>
                <a:latin typeface="Segoe Script" pitchFamily="34" charset="0"/>
              </a:rPr>
              <a:t>необходимого спортивного и игрового инвентаря: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627784" y="1386982"/>
            <a:ext cx="6336704" cy="535010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ru-RU" sz="1400" b="1" dirty="0" smtClean="0">
                <a:solidFill>
                  <a:srgbClr val="C00000"/>
                </a:solidFill>
                <a:latin typeface="Segoe Script" panose="020B0504020000000003" pitchFamily="34" charset="0"/>
              </a:rPr>
              <a:t>1. Подвижные игры: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00487E"/>
                </a:solidFill>
                <a:latin typeface="Candara" panose="020E0502030303020204" pitchFamily="34" charset="0"/>
              </a:rPr>
              <a:t>Маски, шапочки с изображением птиц, животных к данной подвижной игре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00487E"/>
                </a:solidFill>
                <a:latin typeface="Candara" panose="020E0502030303020204" pitchFamily="34" charset="0"/>
              </a:rPr>
              <a:t>Нагрудные подвязки с изображением транспорта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00487E"/>
                </a:solidFill>
                <a:latin typeface="Candara" panose="020E0502030303020204" pitchFamily="34" charset="0"/>
              </a:rPr>
              <a:t>Вожжи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b="1" i="1" dirty="0" smtClean="0">
                <a:solidFill>
                  <a:srgbClr val="00487E"/>
                </a:solidFill>
                <a:latin typeface="Candara" panose="020E0502030303020204" pitchFamily="34" charset="0"/>
              </a:rPr>
              <a:t>Предметы для народных подвижных игр: платочки, косынки, кушак.</a:t>
            </a:r>
            <a:endParaRPr lang="ru-RU" sz="1400" b="1" dirty="0" smtClean="0">
              <a:solidFill>
                <a:srgbClr val="00487E"/>
              </a:solidFill>
              <a:latin typeface="Candara" panose="020E0502030303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00487E"/>
                </a:solidFill>
                <a:latin typeface="Candara" panose="020E0502030303020204" pitchFamily="34" charset="0"/>
              </a:rPr>
              <a:t>Шнур с мешочком на конце (для игры «Рыбалка»)</a:t>
            </a:r>
          </a:p>
          <a:p>
            <a:pPr>
              <a:buFont typeface="Arial" pitchFamily="34" charset="0"/>
              <a:buNone/>
            </a:pPr>
            <a:r>
              <a:rPr lang="ru-RU" sz="1400" b="1" dirty="0" smtClean="0">
                <a:solidFill>
                  <a:srgbClr val="C00000"/>
                </a:solidFill>
                <a:latin typeface="Segoe Script" panose="020B0504020000000003" pitchFamily="34" charset="0"/>
              </a:rPr>
              <a:t>2. Спортивные игры</a:t>
            </a:r>
            <a:r>
              <a:rPr lang="ru-RU" sz="1400" dirty="0" smtClean="0">
                <a:solidFill>
                  <a:srgbClr val="C00000"/>
                </a:solidFill>
                <a:latin typeface="Segoe Script" panose="020B0504020000000003" pitchFamily="34" charset="0"/>
              </a:rPr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b="1" i="1" dirty="0" smtClean="0">
                <a:solidFill>
                  <a:srgbClr val="00487E"/>
                </a:solidFill>
                <a:latin typeface="Candara" panose="020E0502030303020204" pitchFamily="34" charset="0"/>
              </a:rPr>
              <a:t>Клюшки, шайба, шлем вратаря </a:t>
            </a:r>
            <a:endParaRPr lang="ru-RU" sz="1400" b="1" dirty="0" smtClean="0">
              <a:solidFill>
                <a:srgbClr val="00487E"/>
              </a:solidFill>
              <a:latin typeface="Candara" panose="020E0502030303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00487E"/>
                </a:solidFill>
                <a:latin typeface="Candara" panose="020E0502030303020204" pitchFamily="34" charset="0"/>
              </a:rPr>
              <a:t>Санки (2-4 шт.)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00487E"/>
                </a:solidFill>
                <a:latin typeface="Candara" panose="020E0502030303020204" pitchFamily="34" charset="0"/>
              </a:rPr>
              <a:t>Обручи пластмассовые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00487E"/>
                </a:solidFill>
                <a:latin typeface="Candara" panose="020E0502030303020204" pitchFamily="34" charset="0"/>
              </a:rPr>
              <a:t>Кегли</a:t>
            </a:r>
          </a:p>
          <a:p>
            <a:pPr>
              <a:buFont typeface="Arial" pitchFamily="34" charset="0"/>
              <a:buNone/>
            </a:pPr>
            <a:r>
              <a:rPr lang="ru-RU" sz="1400" b="1" dirty="0" smtClean="0">
                <a:solidFill>
                  <a:srgbClr val="C00000"/>
                </a:solidFill>
                <a:latin typeface="Segoe Script" panose="020B0504020000000003" pitchFamily="34" charset="0"/>
              </a:rPr>
              <a:t>3. Развитие основных видов движения: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b="1" dirty="0" err="1" smtClean="0">
                <a:solidFill>
                  <a:srgbClr val="00487E"/>
                </a:solidFill>
                <a:latin typeface="Candara" panose="020E0502030303020204" pitchFamily="34" charset="0"/>
              </a:rPr>
              <a:t>Кольцеброс</a:t>
            </a:r>
            <a:r>
              <a:rPr lang="ru-RU" sz="1400" b="1" dirty="0" smtClean="0">
                <a:solidFill>
                  <a:srgbClr val="00487E"/>
                </a:solidFill>
                <a:latin typeface="Candara" panose="020E0502030303020204" pitchFamily="34" charset="0"/>
              </a:rPr>
              <a:t> с кольцами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00487E"/>
                </a:solidFill>
                <a:latin typeface="Candara" panose="020E0502030303020204" pitchFamily="34" charset="0"/>
              </a:rPr>
              <a:t>Мишени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00487E"/>
                </a:solidFill>
                <a:latin typeface="Candara" panose="020E0502030303020204" pitchFamily="34" charset="0"/>
              </a:rPr>
              <a:t>Набивные мячи (диаметр 6-10 см)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00487E"/>
                </a:solidFill>
                <a:latin typeface="Candara" panose="020E0502030303020204" pitchFamily="34" charset="0"/>
              </a:rPr>
              <a:t>Подвесные колокольчики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00487E"/>
                </a:solidFill>
                <a:latin typeface="Candara" panose="020E0502030303020204" pitchFamily="34" charset="0"/>
              </a:rPr>
              <a:t>Шнур для зрительного ориентира</a:t>
            </a:r>
          </a:p>
          <a:p>
            <a:pPr>
              <a:buFont typeface="Arial" pitchFamily="34" charset="0"/>
              <a:buNone/>
            </a:pPr>
            <a:r>
              <a:rPr lang="ru-RU" sz="1400" b="1" dirty="0" smtClean="0">
                <a:solidFill>
                  <a:srgbClr val="C00000"/>
                </a:solidFill>
                <a:latin typeface="Segoe Script" panose="020B0504020000000003" pitchFamily="34" charset="0"/>
              </a:rPr>
              <a:t>4. Самостоятельная двигательная деятельность: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00487E"/>
                </a:solidFill>
                <a:latin typeface="Candara" panose="020E0502030303020204" pitchFamily="34" charset="0"/>
              </a:rPr>
              <a:t>Доски для скатывания с горы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00487E"/>
                </a:solidFill>
                <a:latin typeface="Candara" panose="020E0502030303020204" pitchFamily="34" charset="0"/>
              </a:rPr>
              <a:t>Шагомеры</a:t>
            </a:r>
          </a:p>
          <a:p>
            <a:endParaRPr lang="ru-RU" dirty="0"/>
          </a:p>
        </p:txBody>
      </p:sp>
      <p:pic>
        <p:nvPicPr>
          <p:cNvPr id="14344" name="Picture 8" descr="https://detsad-shop.ru/images/detailed/78/4831.97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99645" l="0" r="98400">
                        <a14:foregroundMark x1="23467" y1="6394" x2="93600" y2="55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1439" y="3284984"/>
            <a:ext cx="2987309" cy="22424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2033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317" y="4751095"/>
            <a:ext cx="2395467" cy="1948793"/>
          </a:xfrm>
          <a:prstGeom prst="rect">
            <a:avLst/>
          </a:prstGeom>
        </p:spPr>
      </p:pic>
      <p:pic>
        <p:nvPicPr>
          <p:cNvPr id="14350" name="Picture 14" descr="https://241004.selcdn.ru/baumaster69/6429/ledyanki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9926" b="89926" l="3778" r="94556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88" y="2845499"/>
            <a:ext cx="2724406" cy="20433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3667" y="196196"/>
            <a:ext cx="1771058" cy="280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284807668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4" descr="https://st49.stpulscen.ru/images/product/262/354/929_big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5116" b="95194" l="1900" r="964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33913">
            <a:off x="-245144" y="177702"/>
            <a:ext cx="2898610" cy="18696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s://ghtoys.ru/userfls/shop/large/14/132616_u744-sanki-ledyanki-kruglye-d-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3617" b="96915" l="4800" r="9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25" y="2188233"/>
            <a:ext cx="2527409" cy="23757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motsa.ru/wa-data/public/shop/products/28/15/31528/images/44762/44762.970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2253" y="4053571"/>
            <a:ext cx="4512501" cy="3384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1770" b="100000" l="332" r="98176">
                        <a14:foregroundMark x1="23051" y1="55310" x2="24876" y2="72124"/>
                        <a14:foregroundMark x1="76949" y1="59513" x2="76783" y2="72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20400593">
            <a:off x="1913796" y="3734385"/>
            <a:ext cx="3275158" cy="2455011"/>
          </a:xfrm>
          <a:prstGeom prst="rect">
            <a:avLst/>
          </a:prstGeom>
        </p:spPr>
      </p:pic>
      <p:pic>
        <p:nvPicPr>
          <p:cNvPr id="20486" name="Picture 6" descr="https://listok-perm.ru/image/cache/data/product/298321-800x800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5500" b="96375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1185" y="148386"/>
            <a:ext cx="1694933" cy="16949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ttps://images.ru.prom.st/701951376_w200_h200_abriko-9334-kegli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ackgroundRemoval t="0" b="98995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3516" y="3043718"/>
            <a:ext cx="1673574" cy="19476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https://toyray.ru/upload/iblock/195/19575d8639fe0669549253ce1280d1ff.jp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0" b="99733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267051">
            <a:off x="1984579" y="469335"/>
            <a:ext cx="2824299" cy="31688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7" cstate="email">
            <a:extLst>
              <a:ext uri="{BEBA8EAE-BF5A-486C-A8C5-ECC9F3942E4B}">
                <a14:imgProps xmlns="" xmlns:a14="http://schemas.microsoft.com/office/drawing/2010/main">
                  <a14:imgLayer r:embed="rId18">
                    <a14:imgEffect>
                      <a14:backgroundRemoval t="0" b="99822" l="0" r="98163">
                        <a14:foregroundMark x1="15223" y1="66904" x2="15223" y2="73665"/>
                        <a14:foregroundMark x1="59318" y1="88790" x2="65092" y2="919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9635" y="51022"/>
            <a:ext cx="3106638" cy="45824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9" cstate="email">
            <a:extLst>
              <a:ext uri="{BEBA8EAE-BF5A-486C-A8C5-ECC9F3942E4B}">
                <a14:imgProps xmlns="" xmlns:a14="http://schemas.microsoft.com/office/drawing/2010/main">
                  <a14:imgLayer r:embed="rId20">
                    <a14:imgEffect>
                      <a14:backgroundRemoval t="1285" b="97859" l="1218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25" y="5072288"/>
            <a:ext cx="2304011" cy="16377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43817732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483768" y="167922"/>
            <a:ext cx="64979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i="1" dirty="0">
                <a:solidFill>
                  <a:srgbClr val="C00000"/>
                </a:solidFill>
                <a:latin typeface="Segoe Script" pitchFamily="34" charset="0"/>
              </a:rPr>
              <a:t>Безопасность и практичность используемого спортивного </a:t>
            </a:r>
            <a:r>
              <a:rPr lang="ru-RU" sz="2800" b="1" i="1" dirty="0" smtClean="0">
                <a:solidFill>
                  <a:srgbClr val="C00000"/>
                </a:solidFill>
                <a:latin typeface="Segoe Script" pitchFamily="34" charset="0"/>
              </a:rPr>
              <a:t>оборудования</a:t>
            </a:r>
            <a:endParaRPr lang="ru-RU" sz="2800" b="1" i="1" dirty="0">
              <a:solidFill>
                <a:srgbClr val="C00000"/>
              </a:solidFill>
              <a:latin typeface="Segoe Script" pitchFamily="34" charset="0"/>
            </a:endParaRPr>
          </a:p>
        </p:txBody>
      </p:sp>
      <p:pic>
        <p:nvPicPr>
          <p:cNvPr id="8194" name="Picture 2" descr="https://upload2.schoolrm.ru/resize_cache/2189467/c3bed4c46e3bebf9034448fed65e7b8e/iblock/9a4/9a42eef3c3c299ba49e37685f4ef2bd6/IMG_6b90bc50405acddb9797e239468e6506_V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t="1" b="-2724"/>
          <a:stretch/>
        </p:blipFill>
        <p:spPr bwMode="auto">
          <a:xfrm flipH="1">
            <a:off x="251520" y="1196752"/>
            <a:ext cx="3985229" cy="547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upload2.schoolrm.ru/resize_cache/2189468/c3bed4c46e3bebf9034448fed65e7b8e/iblock/bd8/bd8b00516bd40266f3f6d85fcbd15a80/IMG_1625634293b500de327670f9b807bcb1_V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14750" r="35148" b="21397"/>
          <a:stretch/>
        </p:blipFill>
        <p:spPr bwMode="auto">
          <a:xfrm flipH="1">
            <a:off x="4716016" y="1786443"/>
            <a:ext cx="4037096" cy="4737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61490169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https://upload2.schoolrm.ru/resize_cache/2194238/c3bed4c46e3bebf9034448fed65e7b8e/iblock/f22/f2238669ace86c7dfd18a68925b84ee4/IMG_60184b4603e6e9776a8f93a14f4d6bd6_V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10283" r="14307"/>
          <a:stretch/>
        </p:blipFill>
        <p:spPr bwMode="auto">
          <a:xfrm>
            <a:off x="395900" y="198461"/>
            <a:ext cx="3528391" cy="6254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upload2.schoolrm.ru/resize_cache/2189435/c3bed4c46e3bebf9034448fed65e7b8e/iblock/d90/d9000f76b98ae9ad0978f3613ad493be/IMG_48a5b01e8fe1f7b7d2fb8f996a4a9707_V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32811" t="24115" b="2256"/>
          <a:stretch/>
        </p:blipFill>
        <p:spPr bwMode="auto">
          <a:xfrm>
            <a:off x="4355976" y="278939"/>
            <a:ext cx="4296308" cy="6277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100000" l="0" r="99732">
                        <a14:foregroundMark x1="30522" y1="39468" x2="33066" y2="61554"/>
                        <a14:foregroundMark x1="26372" y1="39468" x2="26372" y2="48057"/>
                        <a14:foregroundMark x1="20214" y1="58487" x2="28648" y2="56646"/>
                        <a14:foregroundMark x1="46051" y1="68303" x2="86212" y2="32924"/>
                        <a14:foregroundMark x1="68541" y1="29857" x2="76707" y2="28016"/>
                        <a14:foregroundMark x1="41767" y1="20859" x2="39357" y2="25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7504" y="4293096"/>
            <a:ext cx="3299998" cy="216024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580112" y="1340768"/>
            <a:ext cx="2886437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487E"/>
                </a:solidFill>
                <a:latin typeface="Segoe Script" panose="020B0504020000000003" pitchFamily="34" charset="0"/>
                <a:ea typeface="Times New Roman" panose="02020603050405020304" pitchFamily="18" charset="0"/>
              </a:rPr>
              <a:t>В МАДОУ «</a:t>
            </a:r>
            <a:r>
              <a:rPr lang="ru-RU" sz="1400" b="1" dirty="0" err="1" smtClean="0">
                <a:solidFill>
                  <a:srgbClr val="00487E"/>
                </a:solidFill>
                <a:latin typeface="Segoe Script" panose="020B0504020000000003" pitchFamily="34" charset="0"/>
                <a:ea typeface="Times New Roman" panose="02020603050405020304" pitchFamily="18" charset="0"/>
              </a:rPr>
              <a:t>Црр</a:t>
            </a:r>
            <a:r>
              <a:rPr lang="ru-RU" sz="1400" b="1" dirty="0" smtClean="0">
                <a:solidFill>
                  <a:srgbClr val="00487E"/>
                </a:solidFill>
                <a:latin typeface="Segoe Script" panose="020B0504020000000003" pitchFamily="34" charset="0"/>
                <a:ea typeface="Times New Roman" panose="02020603050405020304" pitchFamily="18" charset="0"/>
              </a:rPr>
              <a:t> – детский сад №90» при </a:t>
            </a:r>
            <a:r>
              <a:rPr lang="ru-RU" sz="1400" b="1" dirty="0">
                <a:solidFill>
                  <a:srgbClr val="00487E"/>
                </a:solidFill>
                <a:latin typeface="Segoe Script" panose="020B0504020000000003" pitchFamily="34" charset="0"/>
                <a:ea typeface="Times New Roman" panose="02020603050405020304" pitchFamily="18" charset="0"/>
              </a:rPr>
              <a:t>проведении физкультурно-спортивно</a:t>
            </a:r>
            <a:r>
              <a:rPr lang="ru-RU" sz="1600" b="1" dirty="0">
                <a:solidFill>
                  <a:srgbClr val="00487E"/>
                </a:solidFill>
                <a:latin typeface="Segoe Script" panose="020B0504020000000003" pitchFamily="34" charset="0"/>
                <a:ea typeface="Times New Roman" panose="02020603050405020304" pitchFamily="18" charset="0"/>
              </a:rPr>
              <a:t>й </a:t>
            </a:r>
            <a:r>
              <a:rPr lang="ru-RU" sz="1600" b="1" dirty="0" smtClean="0">
                <a:solidFill>
                  <a:srgbClr val="00487E"/>
                </a:solidFill>
                <a:latin typeface="Segoe Script" panose="020B0504020000000003" pitchFamily="34" charset="0"/>
                <a:ea typeface="Times New Roman" panose="02020603050405020304" pitchFamily="18" charset="0"/>
              </a:rPr>
              <a:t>работы обеспечивается соблюдение </a:t>
            </a:r>
            <a:r>
              <a:rPr lang="ru-RU" sz="1600" b="1" dirty="0">
                <a:solidFill>
                  <a:srgbClr val="00487E"/>
                </a:solidFill>
                <a:latin typeface="Segoe Script" panose="020B0504020000000003" pitchFamily="34" charset="0"/>
                <a:ea typeface="Times New Roman" panose="02020603050405020304" pitchFamily="18" charset="0"/>
              </a:rPr>
              <a:t>техники безопасности </a:t>
            </a:r>
            <a:r>
              <a:rPr lang="ru-RU" sz="1600" b="1" dirty="0" smtClean="0">
                <a:solidFill>
                  <a:srgbClr val="00487E"/>
                </a:solidFill>
                <a:latin typeface="Segoe Script" panose="020B0504020000000003" pitchFamily="34" charset="0"/>
                <a:ea typeface="Times New Roman" panose="02020603050405020304" pitchFamily="18" charset="0"/>
              </a:rPr>
              <a:t>.</a:t>
            </a:r>
            <a:endParaRPr lang="ru-RU" sz="1600" b="1" dirty="0">
              <a:solidFill>
                <a:srgbClr val="00487E"/>
              </a:solidFill>
              <a:latin typeface="Segoe Script" panose="020B05040200000000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611560" y="653737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487E"/>
                </a:solidFill>
                <a:latin typeface="Segoe Script" panose="020B0504020000000003" pitchFamily="34" charset="0"/>
              </a:rPr>
              <a:t>Горки</a:t>
            </a:r>
            <a:endParaRPr lang="ru-RU" dirty="0">
              <a:solidFill>
                <a:srgbClr val="00487E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0963727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714612" y="357166"/>
          <a:ext cx="4010043" cy="5929354"/>
        </p:xfrm>
        <a:graphic>
          <a:graphicData uri="http://schemas.openxmlformats.org/presentationml/2006/ole">
            <p:oleObj spid="_x0000_s3074" name="Acrobat Document" r:id="rId4" imgW="5676190" imgH="8019048" progId="AcroExch.Document.11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990708532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848268"/>
            <a:ext cx="8143932" cy="566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2"/>
          <p:cNvSpPr txBox="1">
            <a:spLocks/>
          </p:cNvSpPr>
          <p:nvPr/>
        </p:nvSpPr>
        <p:spPr>
          <a:xfrm>
            <a:off x="4929190" y="0"/>
            <a:ext cx="3714776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i="1" dirty="0" smtClean="0">
                <a:solidFill>
                  <a:srgbClr val="C00000"/>
                </a:solidFill>
                <a:latin typeface="Segoe Script" pitchFamily="34" charset="0"/>
                <a:ea typeface="+mj-ea"/>
                <a:cs typeface="+mj-cs"/>
              </a:rPr>
              <a:t>Схема  участка группы № 1</a:t>
            </a:r>
            <a:endParaRPr kumimoji="0" lang="ru-RU" sz="2800" b="1" i="1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143372" y="2000240"/>
            <a:ext cx="4286280" cy="4643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42910" y="3571876"/>
            <a:ext cx="2786082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352" name="Picture 8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73980" y="214290"/>
            <a:ext cx="2755012" cy="3155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3500430" y="214290"/>
            <a:ext cx="56435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i="1" dirty="0" smtClean="0">
                <a:solidFill>
                  <a:srgbClr val="C00000"/>
                </a:solidFill>
                <a:latin typeface="Segoe Script" pitchFamily="34" charset="0"/>
              </a:rPr>
              <a:t>Наши спортивные праздники</a:t>
            </a:r>
            <a:endParaRPr lang="ru-RU" sz="2800" b="1" i="1" dirty="0">
              <a:solidFill>
                <a:srgbClr val="C00000"/>
              </a:solidFill>
              <a:latin typeface="Segoe Script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00430" y="1357298"/>
            <a:ext cx="56435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i="1" dirty="0" smtClean="0">
                <a:solidFill>
                  <a:srgbClr val="00487E"/>
                </a:solidFill>
                <a:latin typeface="Segoe Script" pitchFamily="34" charset="0"/>
              </a:rPr>
              <a:t>Городской День здоровья</a:t>
            </a:r>
            <a:endParaRPr lang="ru-RU" sz="2800" b="1" i="1" dirty="0">
              <a:solidFill>
                <a:srgbClr val="00487E"/>
              </a:solidFill>
              <a:latin typeface="Segoe Scrip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2440817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689884" y="531629"/>
            <a:ext cx="54360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здоровья важен спорт,</a:t>
            </a:r>
          </a:p>
          <a:p>
            <a:pPr algn="ctr"/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Чтоб болезням дать отпор.</a:t>
            </a:r>
          </a:p>
          <a:p>
            <a:pPr algn="ctr"/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Нужно спортом заниматься,</a:t>
            </a:r>
          </a:p>
          <a:p>
            <a:pPr algn="ctr"/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здоровым оставаться!</a:t>
            </a:r>
          </a:p>
        </p:txBody>
      </p:sp>
      <p:pic>
        <p:nvPicPr>
          <p:cNvPr id="21506" name="Picture 2" descr="https://upload2.schoolrm.ru/resize_cache/2189430/c3bed4c46e3bebf9034448fed65e7b8e/iblock/357/357dc9d157dd6611c483e2d7a2ca3d1d/IMG_c8aa65383710ef6b0db08492215b3294_V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38"/>
          <a:stretch/>
        </p:blipFill>
        <p:spPr bwMode="auto">
          <a:xfrm flipH="1">
            <a:off x="179512" y="294384"/>
            <a:ext cx="3679218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4071934" y="2571745"/>
            <a:ext cx="4857784" cy="3000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8" name="Picture 4" descr="https://prostohobby.ru/img/offers/4c/76/1@lg.jpg?pqeqx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685" b="100000" l="0" r="98485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33" y="3884632"/>
            <a:ext cx="2947287" cy="27941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500430" y="6286520"/>
            <a:ext cx="56435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000" b="1" i="1" dirty="0" smtClean="0">
                <a:solidFill>
                  <a:srgbClr val="00487E"/>
                </a:solidFill>
                <a:latin typeface="Segoe Script" pitchFamily="34" charset="0"/>
              </a:rPr>
              <a:t>Малые зимние олимпийские игры</a:t>
            </a:r>
            <a:endParaRPr lang="ru-RU" sz="2000" b="1" i="1" dirty="0">
              <a:solidFill>
                <a:srgbClr val="00487E"/>
              </a:solidFill>
              <a:latin typeface="Segoe Scrip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49466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21429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400" b="1" i="1" dirty="0">
                <a:solidFill>
                  <a:srgbClr val="C00000"/>
                </a:solidFill>
                <a:latin typeface="Segoe Script" pitchFamily="34" charset="0"/>
              </a:rPr>
              <a:t>Работа с родителями, их участие в оформлении зимних площадок дошкольной образовательной </a:t>
            </a:r>
            <a:r>
              <a:rPr lang="ru-RU" sz="2400" b="1" i="1" dirty="0" smtClean="0">
                <a:solidFill>
                  <a:srgbClr val="C00000"/>
                </a:solidFill>
                <a:latin typeface="Segoe Script" pitchFamily="34" charset="0"/>
              </a:rPr>
              <a:t>организации</a:t>
            </a:r>
            <a:endParaRPr lang="ru-RU" sz="2400" b="1" i="1" dirty="0">
              <a:solidFill>
                <a:srgbClr val="C00000"/>
              </a:solidFill>
              <a:latin typeface="Segoe Script" pitchFamily="34" charset="0"/>
            </a:endParaRPr>
          </a:p>
        </p:txBody>
      </p:sp>
      <p:pic>
        <p:nvPicPr>
          <p:cNvPr id="9" name="Picture 2" descr="F:\КОНКУРС ЗИМНИХ ПЛОЩАДОК_2022\зимняя площадка_фото\13_родители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20746719">
            <a:off x="395014" y="1741188"/>
            <a:ext cx="3361111" cy="1890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F:\КОНКУРС ЗИМНИХ ПЛОЩАДОК_2022\зимняя площадка_фото\3_родители.JPG"/>
          <p:cNvPicPr>
            <a:picLocks noChangeAspect="1" noChangeArrowheads="1"/>
          </p:cNvPicPr>
          <p:nvPr/>
        </p:nvPicPr>
        <p:blipFill>
          <a:blip r:embed="rId4" cstate="email">
            <a:lum bright="10000" contrast="20000"/>
          </a:blip>
          <a:srcRect/>
          <a:stretch>
            <a:fillRect/>
          </a:stretch>
        </p:blipFill>
        <p:spPr bwMode="auto">
          <a:xfrm rot="857546" flipH="1">
            <a:off x="5744990" y="1290487"/>
            <a:ext cx="2829368" cy="3803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5" descr="F:\КОНКУРС ЗИМНИХ ПЛОЩАДОК_2022\зимняя площадка_фото\12_родители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rot="20684108">
            <a:off x="172182" y="4118628"/>
            <a:ext cx="3835657" cy="2157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4" descr="F:\КОНКУРС ЗИМНИХ ПЛОЩАДОК_2022\зимняя площадка_фото\6_родители.JPG"/>
          <p:cNvPicPr>
            <a:picLocks noChangeAspect="1" noChangeArrowheads="1"/>
          </p:cNvPicPr>
          <p:nvPr/>
        </p:nvPicPr>
        <p:blipFill>
          <a:blip r:embed="rId6" cstate="email">
            <a:lum contrast="20000"/>
          </a:blip>
          <a:srcRect/>
          <a:stretch>
            <a:fillRect/>
          </a:stretch>
        </p:blipFill>
        <p:spPr bwMode="auto">
          <a:xfrm rot="792143" flipH="1">
            <a:off x="3594827" y="2967816"/>
            <a:ext cx="2650084" cy="3635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224890021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 rot="20614943">
            <a:off x="622256" y="237026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5400" b="1" i="1" dirty="0" smtClean="0">
                <a:solidFill>
                  <a:srgbClr val="C00000"/>
                </a:solidFill>
                <a:latin typeface="Segoe Script" pitchFamily="34" charset="0"/>
              </a:rPr>
              <a:t>Спасибо за внимание!</a:t>
            </a:r>
            <a:endParaRPr lang="ru-RU" sz="5400" b="1" i="1" dirty="0">
              <a:solidFill>
                <a:srgbClr val="C00000"/>
              </a:solidFill>
              <a:latin typeface="Segoe Script" pitchFamily="34" charset="0"/>
            </a:endParaRPr>
          </a:p>
        </p:txBody>
      </p:sp>
      <p:pic>
        <p:nvPicPr>
          <p:cNvPr id="16386" name="Picture 2" descr="https://cs6.livemaster.ru/storage/3e/44/e5fae7c8511dffecd1c5512804i2.gif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5167" b="96667" l="10000" r="90000">
                        <a14:backgroundMark x1="22833" y1="65000" x2="22833" y2="66500"/>
                        <a14:backgroundMark x1="19333" y1="68167" x2="19333" y2="68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10289" t="1428" r="7143" b="2584"/>
          <a:stretch/>
        </p:blipFill>
        <p:spPr bwMode="auto">
          <a:xfrm flipH="1">
            <a:off x="4718384" y="1124744"/>
            <a:ext cx="4161850" cy="48383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82440817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7506" y="857232"/>
            <a:ext cx="4312959" cy="5619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827191"/>
            <a:ext cx="3929090" cy="5581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929190" y="-214338"/>
            <a:ext cx="350046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endParaRPr lang="ru-RU" b="1" i="1" dirty="0" smtClean="0">
              <a:solidFill>
                <a:srgbClr val="C00000"/>
              </a:solidFill>
              <a:latin typeface="Segoe Script" pitchFamily="34" charset="0"/>
            </a:endParaRPr>
          </a:p>
          <a:p>
            <a:pPr lvl="0" algn="ctr">
              <a:spcBef>
                <a:spcPct val="0"/>
              </a:spcBef>
            </a:pPr>
            <a:r>
              <a:rPr lang="ru-RU" sz="2400" b="1" i="1" dirty="0" smtClean="0">
                <a:solidFill>
                  <a:srgbClr val="C00000"/>
                </a:solidFill>
                <a:latin typeface="Segoe Script" pitchFamily="34" charset="0"/>
              </a:rPr>
              <a:t>Схема  </a:t>
            </a:r>
            <a:r>
              <a:rPr lang="ru-RU" sz="2400" b="1" i="1" dirty="0" smtClean="0">
                <a:solidFill>
                  <a:srgbClr val="C00000"/>
                </a:solidFill>
                <a:latin typeface="Segoe Script" pitchFamily="34" charset="0"/>
              </a:rPr>
              <a:t>участка группы № 2</a:t>
            </a:r>
          </a:p>
        </p:txBody>
      </p:sp>
    </p:spTree>
  </p:cSld>
  <p:clrMapOvr>
    <a:masterClrMapping/>
  </p:clrMapOvr>
  <p:transition spd="med">
    <p:wheel spokes="8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929190" y="0"/>
            <a:ext cx="33575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endParaRPr lang="ru-RU" b="1" i="1" dirty="0" smtClean="0">
              <a:solidFill>
                <a:srgbClr val="C00000"/>
              </a:solidFill>
              <a:latin typeface="Segoe Script" pitchFamily="34" charset="0"/>
            </a:endParaRPr>
          </a:p>
          <a:p>
            <a:pPr lvl="0" algn="ctr">
              <a:spcBef>
                <a:spcPct val="0"/>
              </a:spcBef>
            </a:pPr>
            <a:r>
              <a:rPr lang="ru-RU" b="1" i="1" dirty="0" smtClean="0">
                <a:solidFill>
                  <a:srgbClr val="C00000"/>
                </a:solidFill>
                <a:latin typeface="Segoe Script" pitchFamily="34" charset="0"/>
              </a:rPr>
              <a:t>Схема  </a:t>
            </a:r>
            <a:r>
              <a:rPr lang="ru-RU" b="1" i="1" dirty="0" smtClean="0">
                <a:solidFill>
                  <a:srgbClr val="C00000"/>
                </a:solidFill>
                <a:latin typeface="Segoe Script" pitchFamily="34" charset="0"/>
              </a:rPr>
              <a:t>участка группы № </a:t>
            </a:r>
            <a:r>
              <a:rPr lang="ru-RU" b="1" i="1" dirty="0" smtClean="0">
                <a:solidFill>
                  <a:srgbClr val="C00000"/>
                </a:solidFill>
                <a:latin typeface="Segoe Script" pitchFamily="34" charset="0"/>
              </a:rPr>
              <a:t>3</a:t>
            </a:r>
            <a:endParaRPr lang="ru-RU" b="1" i="1" dirty="0" smtClean="0">
              <a:solidFill>
                <a:srgbClr val="C00000"/>
              </a:solidFill>
              <a:latin typeface="Segoe Script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857232"/>
            <a:ext cx="8335723" cy="5769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929190" y="0"/>
            <a:ext cx="33575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endParaRPr lang="ru-RU" b="1" i="1" dirty="0" smtClean="0">
              <a:solidFill>
                <a:srgbClr val="C00000"/>
              </a:solidFill>
              <a:latin typeface="Segoe Script" pitchFamily="34" charset="0"/>
            </a:endParaRPr>
          </a:p>
          <a:p>
            <a:pPr lvl="0" algn="ctr">
              <a:spcBef>
                <a:spcPct val="0"/>
              </a:spcBef>
            </a:pPr>
            <a:r>
              <a:rPr lang="ru-RU" b="1" i="1" dirty="0" smtClean="0">
                <a:solidFill>
                  <a:srgbClr val="C00000"/>
                </a:solidFill>
                <a:latin typeface="Segoe Script" pitchFamily="34" charset="0"/>
              </a:rPr>
              <a:t>Схема  </a:t>
            </a:r>
            <a:r>
              <a:rPr lang="ru-RU" b="1" i="1" dirty="0" smtClean="0">
                <a:solidFill>
                  <a:srgbClr val="C00000"/>
                </a:solidFill>
                <a:latin typeface="Segoe Script" pitchFamily="34" charset="0"/>
              </a:rPr>
              <a:t>участка группы № </a:t>
            </a:r>
            <a:r>
              <a:rPr lang="ru-RU" b="1" i="1" dirty="0" smtClean="0">
                <a:solidFill>
                  <a:srgbClr val="C00000"/>
                </a:solidFill>
                <a:latin typeface="Segoe Script" pitchFamily="34" charset="0"/>
              </a:rPr>
              <a:t>4</a:t>
            </a:r>
            <a:endParaRPr lang="ru-RU" b="1" i="1" dirty="0" smtClean="0">
              <a:solidFill>
                <a:srgbClr val="C00000"/>
              </a:solidFill>
              <a:latin typeface="Segoe Script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928670"/>
            <a:ext cx="8262390" cy="567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 spokes="8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\Desktop\1612749902_39-p-fon-dlya-prezentatsii-goluboi-novogodnii-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285860"/>
            <a:ext cx="7924665" cy="5210194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929190" y="0"/>
            <a:ext cx="33575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endParaRPr lang="ru-RU" b="1" i="1" dirty="0" smtClean="0">
              <a:solidFill>
                <a:srgbClr val="C00000"/>
              </a:solidFill>
              <a:latin typeface="Segoe Script" pitchFamily="34" charset="0"/>
            </a:endParaRPr>
          </a:p>
          <a:p>
            <a:pPr lvl="0" algn="ctr">
              <a:spcBef>
                <a:spcPct val="0"/>
              </a:spcBef>
            </a:pPr>
            <a:r>
              <a:rPr lang="ru-RU" b="1" i="1" dirty="0" smtClean="0">
                <a:solidFill>
                  <a:srgbClr val="C00000"/>
                </a:solidFill>
                <a:latin typeface="Segoe Script" pitchFamily="34" charset="0"/>
              </a:rPr>
              <a:t>Схема  </a:t>
            </a:r>
            <a:r>
              <a:rPr lang="ru-RU" b="1" i="1" dirty="0" smtClean="0">
                <a:solidFill>
                  <a:srgbClr val="C00000"/>
                </a:solidFill>
                <a:latin typeface="Segoe Script" pitchFamily="34" charset="0"/>
              </a:rPr>
              <a:t>участка группы № </a:t>
            </a:r>
            <a:r>
              <a:rPr lang="ru-RU" b="1" i="1" dirty="0" smtClean="0">
                <a:solidFill>
                  <a:srgbClr val="C00000"/>
                </a:solidFill>
                <a:latin typeface="Segoe Script" pitchFamily="34" charset="0"/>
              </a:rPr>
              <a:t>5</a:t>
            </a:r>
            <a:endParaRPr lang="ru-RU" b="1" i="1" dirty="0" smtClean="0">
              <a:solidFill>
                <a:srgbClr val="C00000"/>
              </a:solidFill>
              <a:latin typeface="Segoe Script" pitchFamily="34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587</Words>
  <Application>Microsoft Office PowerPoint</Application>
  <PresentationFormat>Экран (4:3)</PresentationFormat>
  <Paragraphs>118</Paragraphs>
  <Slides>53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5" baseType="lpstr">
      <vt:lpstr>Тема Office</vt:lpstr>
      <vt:lpstr>Adobe 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</dc:creator>
  <cp:lastModifiedBy>A</cp:lastModifiedBy>
  <cp:revision>220</cp:revision>
  <dcterms:created xsi:type="dcterms:W3CDTF">2022-01-24T09:24:01Z</dcterms:created>
  <dcterms:modified xsi:type="dcterms:W3CDTF">2023-02-08T12:19:51Z</dcterms:modified>
</cp:coreProperties>
</file>