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4" r:id="rId4"/>
    <p:sldId id="258" r:id="rId5"/>
    <p:sldId id="265" r:id="rId6"/>
    <p:sldId id="259" r:id="rId7"/>
    <p:sldId id="260" r:id="rId8"/>
    <p:sldId id="266" r:id="rId9"/>
    <p:sldId id="267" r:id="rId10"/>
    <p:sldId id="261" r:id="rId11"/>
    <p:sldId id="268" r:id="rId12"/>
    <p:sldId id="262" r:id="rId13"/>
    <p:sldId id="263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FA9C25F-E510-478A-B052-F17F9E7418A2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C94D719-1DFD-4D8B-8314-38E88D33454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9144000" cy="2592462"/>
          </a:xfrm>
        </p:spPr>
        <p:txBody>
          <a:bodyPr/>
          <a:lstStyle/>
          <a:p>
            <a:r>
              <a:rPr lang="ru-RU" sz="6000" b="1" dirty="0" smtClean="0">
                <a:solidFill>
                  <a:srgbClr val="FFC000"/>
                </a:solidFill>
              </a:rPr>
              <a:t>  Наш город – </a:t>
            </a:r>
            <a:r>
              <a:rPr lang="ru-RU" sz="6000" b="1" dirty="0">
                <a:solidFill>
                  <a:srgbClr val="FFC000"/>
                </a:solidFill>
              </a:rPr>
              <a:t>С</a:t>
            </a:r>
            <a:r>
              <a:rPr lang="ru-RU" sz="6000" b="1" dirty="0" smtClean="0">
                <a:solidFill>
                  <a:srgbClr val="FFC000"/>
                </a:solidFill>
              </a:rPr>
              <a:t>аранск!</a:t>
            </a:r>
            <a:endParaRPr lang="ru-RU" sz="6000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5" y="3353544"/>
            <a:ext cx="4533528" cy="31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3544"/>
            <a:ext cx="4383438" cy="316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8164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1340768"/>
            <a:ext cx="338437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b="1" dirty="0" smtClean="0">
                <a:solidFill>
                  <a:srgbClr val="FFC000"/>
                </a:solidFill>
              </a:rPr>
              <a:t>Родилась в </a:t>
            </a:r>
            <a:r>
              <a:rPr lang="ru-RU" sz="2000" b="1" dirty="0">
                <a:solidFill>
                  <a:srgbClr val="FFC000"/>
                </a:solidFill>
              </a:rPr>
              <a:t>эрзянском селе Челпанове </a:t>
            </a:r>
            <a:r>
              <a:rPr lang="ru-RU" sz="2000" b="1" dirty="0" err="1">
                <a:solidFill>
                  <a:srgbClr val="FFC000"/>
                </a:solidFill>
              </a:rPr>
              <a:t>Атяшевского</a:t>
            </a:r>
            <a:r>
              <a:rPr lang="ru-RU" sz="2000" b="1" dirty="0">
                <a:solidFill>
                  <a:srgbClr val="FFC000"/>
                </a:solidFill>
              </a:rPr>
              <a:t> района Мордовии, где работала на подъемном кране, который сорвался с креплений от шквального ветра. Ценой собственной жизни спасла от смерти женщин и детей. В память об этом отважном поступке ее именем названа улица в микрорайоне </a:t>
            </a:r>
            <a:r>
              <a:rPr lang="ru-RU" sz="2000" b="1" dirty="0" err="1">
                <a:solidFill>
                  <a:srgbClr val="FFC000"/>
                </a:solidFill>
              </a:rPr>
              <a:t>Химмаш</a:t>
            </a:r>
            <a:r>
              <a:rPr lang="ru-RU" dirty="0">
                <a:solidFill>
                  <a:srgbClr val="FFC000"/>
                </a:solidFill>
              </a:rPr>
              <a:t>.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0"/>
            <a:ext cx="8069520" cy="1268760"/>
          </a:xfrm>
        </p:spPr>
        <p:txBody>
          <a:bodyPr/>
          <a:lstStyle/>
          <a:p>
            <a:r>
              <a:rPr lang="ru-RU" sz="3200" b="1" dirty="0" smtClean="0"/>
              <a:t>    </a:t>
            </a:r>
            <a:r>
              <a:rPr lang="ru-RU" sz="3200" b="1" dirty="0" smtClean="0">
                <a:solidFill>
                  <a:schemeClr val="accent2"/>
                </a:solidFill>
              </a:rPr>
              <a:t>БИБИНА ТАТЬЯНА НИКОЛАЕВНА</a:t>
            </a:r>
            <a:br>
              <a:rPr lang="ru-RU" sz="3200" b="1" dirty="0" smtClean="0">
                <a:solidFill>
                  <a:schemeClr val="accent2"/>
                </a:solidFill>
              </a:rPr>
            </a:br>
            <a:r>
              <a:rPr lang="ru-RU" sz="3200" b="1" dirty="0" smtClean="0">
                <a:solidFill>
                  <a:schemeClr val="accent2"/>
                </a:solidFill>
              </a:rPr>
              <a:t>                           (1939-1960)</a:t>
            </a:r>
            <a:endParaRPr lang="ru-RU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75"/>
            <a:ext cx="9036496" cy="1693033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2"/>
                </a:solidFill>
              </a:rPr>
              <a:t>   </a:t>
            </a:r>
            <a:r>
              <a:rPr lang="ru-RU" sz="3200" b="1" dirty="0" smtClean="0">
                <a:solidFill>
                  <a:schemeClr val="accent2"/>
                </a:solidFill>
              </a:rPr>
              <a:t>МИРОНОВ ВЕНИАМИН БОРИСОВИЧ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2800" dirty="0" smtClean="0"/>
              <a:t>                          </a:t>
            </a:r>
            <a:r>
              <a:rPr lang="ru-RU" sz="2000" b="1" dirty="0" smtClean="0">
                <a:solidFill>
                  <a:srgbClr val="FFC000"/>
                </a:solidFill>
              </a:rPr>
              <a:t>ГЕРОЙ </a:t>
            </a:r>
            <a:r>
              <a:rPr lang="ru-RU" sz="2000" b="1" dirty="0">
                <a:solidFill>
                  <a:srgbClr val="FFC000"/>
                </a:solidFill>
              </a:rPr>
              <a:t>СОВЕТСКОГО СОЮЗА</a:t>
            </a:r>
            <a:r>
              <a:rPr lang="ru-RU" sz="2000" b="1" dirty="0" smtClean="0">
                <a:solidFill>
                  <a:srgbClr val="FFC000"/>
                </a:solidFill>
              </a:rPr>
              <a:t/>
            </a:r>
            <a:br>
              <a:rPr lang="ru-RU" sz="2000" b="1" dirty="0" smtClean="0">
                <a:solidFill>
                  <a:srgbClr val="FFC000"/>
                </a:solidFill>
              </a:rPr>
            </a:b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36" y="1487171"/>
            <a:ext cx="3986471" cy="518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2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430213" y="260350"/>
            <a:ext cx="8713787" cy="6048375"/>
          </a:xfrm>
        </p:spPr>
        <p:txBody>
          <a:bodyPr>
            <a:normAutofit fontScale="92500" lnSpcReduction="10000"/>
          </a:bodyPr>
          <a:lstStyle/>
          <a:p>
            <a:pPr marL="18288" indent="0">
              <a:buNone/>
            </a:pPr>
            <a:r>
              <a:rPr lang="ru-RU" sz="2600" b="1" dirty="0">
                <a:solidFill>
                  <a:srgbClr val="C00000"/>
                </a:solidFill>
              </a:rPr>
              <a:t>Вениамин Борисович Миронов </a:t>
            </a:r>
            <a:r>
              <a:rPr lang="ru-RU" b="1" dirty="0">
                <a:solidFill>
                  <a:srgbClr val="FFC000"/>
                </a:solidFill>
              </a:rPr>
              <a:t>родился 29 декабря 1912 года в селе Константиновка (ныне — Ромодановский район Мордовии). После окончания Омского педагогического техникума работал учителем в Томске. </a:t>
            </a:r>
            <a:r>
              <a:rPr lang="ru-RU" b="1" dirty="0" smtClean="0">
                <a:solidFill>
                  <a:srgbClr val="FFC000"/>
                </a:solidFill>
              </a:rPr>
              <a:t>С </a:t>
            </a:r>
            <a:r>
              <a:rPr lang="ru-RU" b="1" dirty="0">
                <a:solidFill>
                  <a:srgbClr val="FFC000"/>
                </a:solidFill>
              </a:rPr>
              <a:t>июня 1941 года — на фронтах Великой Отечественной войны. В первые месяцы войны он героически оборонял Киев, в 42-м дрался в уличных боях в Сталинграде, в том числе в его самых «горячих точках», таких как Тракторный завод и завод «Баррикады», бил врага на Курской дуге, форсировал Днепр в 43-м, в 44-м освобождал Белоруссию и Польшу, брал Берлин в мае 45-го</a:t>
            </a:r>
            <a:r>
              <a:rPr lang="ru-RU" b="1" dirty="0" smtClean="0">
                <a:solidFill>
                  <a:srgbClr val="FFC000"/>
                </a:solidFill>
              </a:rPr>
              <a:t>.</a:t>
            </a:r>
          </a:p>
          <a:p>
            <a:pPr marL="18288" indent="0">
              <a:buNone/>
            </a:pPr>
            <a:r>
              <a:rPr lang="ru-RU" b="1" dirty="0" smtClean="0">
                <a:solidFill>
                  <a:srgbClr val="FFC000"/>
                </a:solidFill>
              </a:rPr>
              <a:t>К апрелю 1945 года гвардии подполковник Вениамин Миронов командовал 347-м гвардейским тяжёлым самоходным артиллерийским полком 1-го механизированного корпуса 2-й гвардейской танковой армии 1-го Белорусского фронта. Отличился во время штурма Берлина. Полк Миронова успешно прорвал немецкую оборону в пригороде Берлина </a:t>
            </a:r>
            <a:r>
              <a:rPr lang="ru-RU" b="1" dirty="0" err="1" smtClean="0">
                <a:solidFill>
                  <a:srgbClr val="FFC000"/>
                </a:solidFill>
              </a:rPr>
              <a:t>Вайсензее</a:t>
            </a:r>
            <a:r>
              <a:rPr lang="ru-RU" b="1" dirty="0" smtClean="0">
                <a:solidFill>
                  <a:srgbClr val="FFC000"/>
                </a:solidFill>
              </a:rPr>
              <a:t>. 21 апреля 1945 года Миронов лично руководил штурмом опорного пункта немецкой обороны, сам получил ранение, но остался в строю. С боями полк вышел к самому центру немецкой столицы. 31 мая 1945 г. «за образцовое выполнение боевых задач… и проявленные при этом геройство и отвагу» гвардии подполковнику Миронову В.Б. было присвоено звание Героя Советского Союза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4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589565" cy="151216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ПОЛИНА ОСИПЕНКО </a:t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3600" b="1" dirty="0">
                <a:solidFill>
                  <a:schemeClr val="accent2"/>
                </a:solidFill>
              </a:rPr>
              <a:t> </a:t>
            </a:r>
            <a:r>
              <a:rPr lang="ru-RU" sz="3600" b="1" dirty="0" smtClean="0">
                <a:solidFill>
                  <a:schemeClr val="accent2"/>
                </a:solidFill>
              </a:rPr>
              <a:t>                              МАРИНА РАСКОВА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4829"/>
            <a:ext cx="5478463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45568"/>
            <a:ext cx="2952328" cy="431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0"/>
            <a:ext cx="799288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Полина </a:t>
            </a:r>
            <a:r>
              <a:rPr lang="ru-RU" sz="2400" b="1" dirty="0">
                <a:solidFill>
                  <a:srgbClr val="C00000"/>
                </a:solidFill>
              </a:rPr>
              <a:t>Осипенко </a:t>
            </a:r>
            <a:r>
              <a:rPr lang="ru-RU" sz="2000" b="1" dirty="0">
                <a:solidFill>
                  <a:srgbClr val="FFC000"/>
                </a:solidFill>
              </a:rPr>
              <a:t>родилась 8 октября 1907 года в селе </a:t>
            </a:r>
            <a:r>
              <a:rPr lang="ru-RU" sz="2000" b="1" dirty="0" err="1">
                <a:solidFill>
                  <a:srgbClr val="FFC000"/>
                </a:solidFill>
              </a:rPr>
              <a:t>Новоспасовка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r>
              <a:rPr lang="ru-RU" sz="2000" b="1" dirty="0">
                <a:solidFill>
                  <a:srgbClr val="FFC000"/>
                </a:solidFill>
              </a:rPr>
              <a:t>Запорожской области, в семье крестьянина. Окончила начальную школу, курсы птицеводов. Работала заведующей колхозной птицефермой. С 1930 года в Красной Армии. В 1932 году окончила </a:t>
            </a:r>
            <a:r>
              <a:rPr lang="ru-RU" sz="2000" b="1" dirty="0" err="1">
                <a:solidFill>
                  <a:srgbClr val="FFC000"/>
                </a:solidFill>
              </a:rPr>
              <a:t>Качинскую</a:t>
            </a:r>
            <a:r>
              <a:rPr lang="ru-RU" sz="2000" b="1" dirty="0">
                <a:solidFill>
                  <a:srgbClr val="FFC000"/>
                </a:solidFill>
              </a:rPr>
              <a:t> военную авиационную школу. Служила лётчиком, командиром звена в истребительной авиации. В 1936 — 1938 годах установила 5 мировых авиационных рекордов высоты и дальности полёта для женщин.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Капитан </a:t>
            </a:r>
            <a:r>
              <a:rPr lang="ru-RU" sz="2000" b="1" dirty="0">
                <a:solidFill>
                  <a:srgbClr val="FFC000"/>
                </a:solidFill>
              </a:rPr>
              <a:t>П. Д. Осипенко была вторым пилотом самолёта «Родина», на котором 24 — 25 сентября 1938 года вместе с В. С. </a:t>
            </a:r>
            <a:r>
              <a:rPr lang="ru-RU" sz="2000" b="1" dirty="0" err="1">
                <a:solidFill>
                  <a:srgbClr val="FFC000"/>
                </a:solidFill>
              </a:rPr>
              <a:t>Гризодубовой</a:t>
            </a:r>
            <a:r>
              <a:rPr lang="ru-RU" sz="2000" b="1" dirty="0">
                <a:solidFill>
                  <a:srgbClr val="FFC000"/>
                </a:solidFill>
              </a:rPr>
              <a:t> и М. М. Расковой совершила рекордный беспосадочный перелёт по маршруту Москва — Дальний Восток (Комсомольск-на-Амуре). За этот полёт 2 ноября 1938 года всем членам экипажа было присвоено звание Героя Советского Союза. Награждена орденами Ленина (дважды), Трудового Красного Знамени.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Майор </a:t>
            </a:r>
            <a:r>
              <a:rPr lang="ru-RU" sz="2000" b="1" dirty="0">
                <a:solidFill>
                  <a:srgbClr val="FFC000"/>
                </a:solidFill>
              </a:rPr>
              <a:t>П. Д. Осипенко погибла при исполнении служебных обязанностей 11 мая 1939 года. Похоронена в Москве у Кремлёвской стены.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612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088" y="1628800"/>
            <a:ext cx="34563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Заслуженный </a:t>
            </a:r>
            <a:r>
              <a:rPr lang="ru-RU" b="1" dirty="0">
                <a:solidFill>
                  <a:srgbClr val="FFC000"/>
                </a:solidFill>
              </a:rPr>
              <a:t>деятель искусств РСФСР, заслуженный и народный артист Мордовской АССР, музыкант, композитор и дирижер. Родился в </a:t>
            </a:r>
            <a:endParaRPr lang="ru-RU" b="1" dirty="0" smtClean="0">
              <a:solidFill>
                <a:srgbClr val="FFC000"/>
              </a:solidFill>
            </a:endParaRPr>
          </a:p>
          <a:p>
            <a:r>
              <a:rPr lang="ru-RU" b="1" dirty="0" smtClean="0">
                <a:solidFill>
                  <a:srgbClr val="FFC000"/>
                </a:solidFill>
              </a:rPr>
              <a:t>г</a:t>
            </a:r>
            <a:r>
              <a:rPr lang="ru-RU" b="1" dirty="0">
                <a:solidFill>
                  <a:srgbClr val="FFC000"/>
                </a:solidFill>
              </a:rPr>
              <a:t>. </a:t>
            </a:r>
            <a:r>
              <a:rPr lang="ru-RU" b="1" dirty="0" err="1">
                <a:solidFill>
                  <a:srgbClr val="FFC000"/>
                </a:solidFill>
              </a:rPr>
              <a:t>Темникове</a:t>
            </a:r>
            <a:r>
              <a:rPr lang="ru-RU" b="1" dirty="0">
                <a:solidFill>
                  <a:srgbClr val="FFC000"/>
                </a:solidFill>
              </a:rPr>
              <a:t>. Его именем в г. Саранске названа улица в районе Светотехники, в сквере Аллеи Славы установлен бюст. На родине музыканта работает Дом-музей.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37472" cy="1159678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ВОИНОВ ЛЕОНИД ИВАНОВИЧ</a:t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3600" b="1" dirty="0" smtClean="0">
                <a:solidFill>
                  <a:schemeClr val="accent2"/>
                </a:solidFill>
              </a:rPr>
              <a:t>                    (1898-1967)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3338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293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1628800"/>
            <a:ext cx="338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FFC000"/>
              </a:solidFill>
            </a:endParaRPr>
          </a:p>
          <a:p>
            <a:r>
              <a:rPr lang="ru-RU" sz="2000" b="1" dirty="0">
                <a:solidFill>
                  <a:srgbClr val="FFC000"/>
                </a:solidFill>
              </a:rPr>
              <a:t>Русский поэт. Родился в г. Рузаевка, детство провел в г. Саранске. Именем Полежаева названа самая протяженная улица г. Саранска, на которой установлен памятник поэту; есть музей, посвященный памяти Полежаева.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38" y="1606961"/>
            <a:ext cx="3919668" cy="49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332656"/>
            <a:ext cx="9001000" cy="1512168"/>
          </a:xfrm>
        </p:spPr>
        <p:txBody>
          <a:bodyPr/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>     </a:t>
            </a:r>
            <a:r>
              <a:rPr lang="ru-RU" sz="3200" b="1" dirty="0" smtClean="0">
                <a:solidFill>
                  <a:schemeClr val="accent2"/>
                </a:solidFill>
              </a:rPr>
              <a:t>ПОЛЕЖАЕВ АЛЕКСАНДР ИВАНОВИЧ</a:t>
            </a:r>
            <a:br>
              <a:rPr lang="ru-RU" sz="3200" b="1" dirty="0" smtClean="0">
                <a:solidFill>
                  <a:schemeClr val="accent2"/>
                </a:solidFill>
              </a:rPr>
            </a:br>
            <a:r>
              <a:rPr lang="ru-RU" sz="3600" b="1" dirty="0">
                <a:solidFill>
                  <a:schemeClr val="accent2"/>
                </a:solidFill>
              </a:rPr>
              <a:t> </a:t>
            </a:r>
            <a:r>
              <a:rPr lang="ru-RU" sz="3600" b="1" dirty="0" smtClean="0">
                <a:solidFill>
                  <a:schemeClr val="accent2"/>
                </a:solidFill>
              </a:rPr>
              <a:t>                         (</a:t>
            </a:r>
            <a:r>
              <a:rPr lang="ru-RU" sz="3600" b="1" dirty="0">
                <a:solidFill>
                  <a:schemeClr val="accent2"/>
                </a:solidFill>
              </a:rPr>
              <a:t>1804 – 1838)</a:t>
            </a:r>
            <a:br>
              <a:rPr lang="ru-RU" sz="3600" b="1" dirty="0">
                <a:solidFill>
                  <a:schemeClr val="accent2"/>
                </a:solidFill>
              </a:rPr>
            </a:br>
            <a:endParaRPr lang="ru-RU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25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3637721" cy="545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064896" cy="864096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   ПАМЯТНИК   ПОЛЕЖАЕВУ</a:t>
            </a:r>
            <a:endParaRPr lang="ru-RU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44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916832"/>
            <a:ext cx="3600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Врач</a:t>
            </a:r>
            <a:r>
              <a:rPr lang="ru-RU" b="1" dirty="0">
                <a:solidFill>
                  <a:srgbClr val="FFC000"/>
                </a:solidFill>
              </a:rPr>
              <a:t>, советский государственный и партийный деятель, один из основателей советского здравоохранения. В 1919 г. с группой военных и санитарных врачей приезжал в г. Саранск для выяснения причин сыпно-тифозной эпидемии и ее ликвидации. В г. Саранске в честь именитого врача названа улица в микрорайоне </a:t>
            </a:r>
            <a:r>
              <a:rPr lang="ru-RU" b="1" dirty="0" err="1">
                <a:solidFill>
                  <a:srgbClr val="FFC000"/>
                </a:solidFill>
              </a:rPr>
              <a:t>Светотехстрой</a:t>
            </a:r>
            <a:r>
              <a:rPr lang="ru-RU" b="1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331408" cy="486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-99392"/>
            <a:ext cx="9793088" cy="1584176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СЕМАШКО НИКОЛАЙ АЛЕКСАНДРОВИЧ</a:t>
            </a:r>
            <a:br>
              <a:rPr lang="ru-RU" sz="3200" b="1" dirty="0" smtClean="0">
                <a:solidFill>
                  <a:schemeClr val="accent2"/>
                </a:solidFill>
              </a:rPr>
            </a:br>
            <a:r>
              <a:rPr lang="ru-RU" sz="3200" b="1" dirty="0" smtClean="0">
                <a:solidFill>
                  <a:schemeClr val="accent2"/>
                </a:solidFill>
              </a:rPr>
              <a:t>                               (1874-1949)</a:t>
            </a:r>
            <a:endParaRPr lang="ru-RU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803013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229200"/>
            <a:ext cx="7615808" cy="1224136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C000"/>
                </a:solidFill>
              </a:rPr>
              <a:t>Саранск - один из старейших городов Среднего Поволжья. Он возник в 1641 году как военная крепость. 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0800000" flipV="1">
            <a:off x="272296" y="3350170"/>
            <a:ext cx="88717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000" b="1" dirty="0" smtClean="0">
                <a:solidFill>
                  <a:srgbClr val="FFC000"/>
                </a:solidFill>
              </a:rPr>
              <a:t>А </a:t>
            </a:r>
            <a:r>
              <a:rPr lang="ru-RU" sz="2000" b="1" dirty="0">
                <a:solidFill>
                  <a:srgbClr val="FFC000"/>
                </a:solidFill>
              </a:rPr>
              <a:t>какое значение имени Саранска? </a:t>
            </a:r>
            <a:r>
              <a:rPr lang="ru-RU" sz="2000" b="1" dirty="0" err="1">
                <a:solidFill>
                  <a:srgbClr val="FFC000"/>
                </a:solidFill>
              </a:rPr>
              <a:t>Сарлей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Саранка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Саранеск</a:t>
            </a:r>
            <a:r>
              <a:rPr lang="ru-RU" sz="2000" b="1" dirty="0">
                <a:solidFill>
                  <a:srgbClr val="FFC000"/>
                </a:solidFill>
              </a:rPr>
              <a:t>, Саранск - слова мордовские и русские. Происходят от слов « </a:t>
            </a:r>
            <a:r>
              <a:rPr lang="ru-RU" sz="2000" b="1" dirty="0" err="1">
                <a:solidFill>
                  <a:srgbClr val="FFC000"/>
                </a:solidFill>
              </a:rPr>
              <a:t>сар</a:t>
            </a:r>
            <a:r>
              <a:rPr lang="ru-RU" sz="2000" b="1" dirty="0">
                <a:solidFill>
                  <a:srgbClr val="FFC000"/>
                </a:solidFill>
              </a:rPr>
              <a:t>», «</a:t>
            </a:r>
            <a:r>
              <a:rPr lang="ru-RU" sz="2000" b="1" dirty="0" err="1">
                <a:solidFill>
                  <a:srgbClr val="FFC000"/>
                </a:solidFill>
              </a:rPr>
              <a:t>сарема</a:t>
            </a:r>
            <a:r>
              <a:rPr lang="ru-RU" sz="2000" b="1" dirty="0">
                <a:solidFill>
                  <a:srgbClr val="FFC000"/>
                </a:solidFill>
              </a:rPr>
              <a:t>», означающих сырое заболоченное место с множеством ручьёв и речек.</a:t>
            </a:r>
          </a:p>
          <a:p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6" y="332850"/>
            <a:ext cx="8568952" cy="4629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6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3" y="260648"/>
            <a:ext cx="8856985" cy="6048077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2400" dirty="0" smtClean="0">
                <a:solidFill>
                  <a:schemeClr val="accent2"/>
                </a:solidFill>
              </a:rPr>
              <a:t>                     </a:t>
            </a:r>
            <a:r>
              <a:rPr lang="ru-RU" sz="4000" b="1" dirty="0" smtClean="0">
                <a:solidFill>
                  <a:schemeClr val="accent2"/>
                </a:solidFill>
              </a:rPr>
              <a:t>Улицы Саранска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FFC000"/>
                </a:solidFill>
              </a:rPr>
              <a:t>Всего </a:t>
            </a:r>
            <a:r>
              <a:rPr lang="ru-RU" sz="2000" b="1" dirty="0">
                <a:solidFill>
                  <a:srgbClr val="FFC000"/>
                </a:solidFill>
              </a:rPr>
              <a:t>же на данный момент в городе насчитывается 332 улицы, переулков, проспектов, бульваров и площадей.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C00000"/>
                </a:solidFill>
              </a:rPr>
              <a:t>Улицы в </a:t>
            </a:r>
            <a:r>
              <a:rPr lang="ru-RU" sz="2000" b="1" dirty="0">
                <a:solidFill>
                  <a:srgbClr val="C00000"/>
                </a:solidFill>
              </a:rPr>
              <a:t>честь писателей и поэтов: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FFC000"/>
                </a:solidFill>
              </a:rPr>
              <a:t>А.С</a:t>
            </a:r>
            <a:r>
              <a:rPr lang="ru-RU" sz="2000" b="1" dirty="0">
                <a:solidFill>
                  <a:srgbClr val="FFC000"/>
                </a:solidFill>
              </a:rPr>
              <a:t>. Пушкина, А.И. Полежаева</a:t>
            </a:r>
            <a:r>
              <a:rPr lang="ru-RU" sz="2000" b="1" dirty="0" smtClean="0">
                <a:solidFill>
                  <a:srgbClr val="FFC000"/>
                </a:solidFill>
              </a:rPr>
              <a:t>, Н.П. Огарева, </a:t>
            </a:r>
            <a:r>
              <a:rPr lang="ru-RU" sz="2000" b="1" dirty="0" err="1">
                <a:solidFill>
                  <a:srgbClr val="FFC000"/>
                </a:solidFill>
              </a:rPr>
              <a:t>Никула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Эркая</a:t>
            </a:r>
            <a:r>
              <a:rPr lang="ru-RU" sz="2000" b="1" dirty="0">
                <a:solidFill>
                  <a:srgbClr val="FFC000"/>
                </a:solidFill>
              </a:rPr>
              <a:t>, Сергея Есенина, Льва Толстого и других</a:t>
            </a:r>
            <a:r>
              <a:rPr lang="ru-RU" sz="2000" b="1" dirty="0" smtClean="0">
                <a:solidFill>
                  <a:srgbClr val="FFC0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C00000"/>
                </a:solidFill>
              </a:rPr>
              <a:t>Улицы </a:t>
            </a:r>
            <a:r>
              <a:rPr lang="ru-RU" sz="2000" b="1" dirty="0">
                <a:solidFill>
                  <a:srgbClr val="C00000"/>
                </a:solidFill>
              </a:rPr>
              <a:t>в честь выдающихся политических и революционных деятелей:</a:t>
            </a:r>
          </a:p>
          <a:p>
            <a:pPr marL="18288" indent="0">
              <a:buNone/>
            </a:pPr>
            <a:r>
              <a:rPr lang="ru-RU" sz="2000" b="1" dirty="0">
                <a:solidFill>
                  <a:srgbClr val="FFC000"/>
                </a:solidFill>
              </a:rPr>
              <a:t>Ул. Ленина, Д.И. Маринина, А.Я. </a:t>
            </a:r>
            <a:r>
              <a:rPr lang="ru-RU" sz="2000" b="1" dirty="0" err="1">
                <a:solidFill>
                  <a:srgbClr val="FFC000"/>
                </a:solidFill>
              </a:rPr>
              <a:t>Лусс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 smtClean="0">
                <a:solidFill>
                  <a:srgbClr val="FFC000"/>
                </a:solidFill>
              </a:rPr>
              <a:t>А.В.Косарева</a:t>
            </a:r>
            <a:r>
              <a:rPr lang="ru-RU" sz="2000" b="1" dirty="0">
                <a:solidFill>
                  <a:srgbClr val="FFC000"/>
                </a:solidFill>
              </a:rPr>
              <a:t>.</a:t>
            </a:r>
            <a:endParaRPr lang="ru-RU" sz="2000" b="1" dirty="0" smtClean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C00000"/>
                </a:solidFill>
              </a:rPr>
              <a:t>Улицы </a:t>
            </a:r>
            <a:r>
              <a:rPr lang="ru-RU" sz="2000" b="1" dirty="0">
                <a:solidFill>
                  <a:srgbClr val="C00000"/>
                </a:solidFill>
              </a:rPr>
              <a:t>в честь людей,  прославивших нашу страну и республику:</a:t>
            </a:r>
          </a:p>
          <a:p>
            <a:pPr marL="18288" indent="0">
              <a:buNone/>
            </a:pPr>
            <a:r>
              <a:rPr lang="ru-RU" sz="2000" b="1" u="sng" dirty="0">
                <a:solidFill>
                  <a:srgbClr val="FFC000"/>
                </a:solidFill>
              </a:rPr>
              <a:t>Космонавты</a:t>
            </a:r>
            <a:r>
              <a:rPr lang="ru-RU" sz="2000" b="1" dirty="0">
                <a:solidFill>
                  <a:srgbClr val="FFC000"/>
                </a:solidFill>
              </a:rPr>
              <a:t> - Юрий Гагарин, Герман Титов, </a:t>
            </a:r>
            <a:r>
              <a:rPr lang="ru-RU" sz="2000" b="1" dirty="0" smtClean="0">
                <a:solidFill>
                  <a:srgbClr val="FFC000"/>
                </a:solidFill>
              </a:rPr>
              <a:t>Валентина Терешкова.</a:t>
            </a:r>
            <a:endParaRPr lang="ru-RU" sz="2000" b="1" dirty="0">
              <a:solidFill>
                <a:srgbClr val="FFC000"/>
              </a:solidFill>
            </a:endParaRPr>
          </a:p>
          <a:p>
            <a:pPr marL="18288" indent="0">
              <a:buNone/>
            </a:pPr>
            <a:r>
              <a:rPr lang="ru-RU" sz="2000" b="1" u="sng" dirty="0">
                <a:solidFill>
                  <a:srgbClr val="FFC000"/>
                </a:solidFill>
              </a:rPr>
              <a:t>Стратонавты</a:t>
            </a:r>
            <a:r>
              <a:rPr lang="ru-RU" sz="2000" b="1" dirty="0">
                <a:solidFill>
                  <a:srgbClr val="FFC000"/>
                </a:solidFill>
              </a:rPr>
              <a:t> – </a:t>
            </a:r>
            <a:r>
              <a:rPr lang="ru-RU" sz="2000" b="1" dirty="0" err="1" smtClean="0">
                <a:solidFill>
                  <a:srgbClr val="FFC000"/>
                </a:solidFill>
              </a:rPr>
              <a:t>А.Б.Васенко</a:t>
            </a:r>
            <a:r>
              <a:rPr lang="ru-RU" sz="2000" b="1" dirty="0">
                <a:solidFill>
                  <a:srgbClr val="FFC000"/>
                </a:solidFill>
              </a:rPr>
              <a:t>, И.Д. </a:t>
            </a:r>
            <a:r>
              <a:rPr lang="ru-RU" sz="2000" b="1" dirty="0" err="1" smtClean="0">
                <a:solidFill>
                  <a:srgbClr val="FFC000"/>
                </a:solidFill>
              </a:rPr>
              <a:t>Усыкин</a:t>
            </a:r>
            <a:r>
              <a:rPr lang="ru-RU" sz="2000" b="1" dirty="0" smtClean="0">
                <a:solidFill>
                  <a:srgbClr val="FFC000"/>
                </a:solidFill>
              </a:rPr>
              <a:t>, </a:t>
            </a:r>
            <a:r>
              <a:rPr lang="ru-RU" sz="2000" b="1" dirty="0" err="1" smtClean="0">
                <a:solidFill>
                  <a:srgbClr val="FFC000"/>
                </a:solidFill>
              </a:rPr>
              <a:t>П.Ф.Федосеенко</a:t>
            </a:r>
            <a:r>
              <a:rPr lang="ru-RU" sz="2000" b="1" dirty="0">
                <a:solidFill>
                  <a:srgbClr val="FFC000"/>
                </a:solidFill>
              </a:rPr>
              <a:t>.</a:t>
            </a:r>
          </a:p>
          <a:p>
            <a:pPr marL="18288" indent="0">
              <a:buNone/>
            </a:pPr>
            <a:r>
              <a:rPr lang="ru-RU" sz="2000" b="1" u="sng" dirty="0" smtClean="0">
                <a:solidFill>
                  <a:srgbClr val="FFC000"/>
                </a:solidFill>
              </a:rPr>
              <a:t>Герои  </a:t>
            </a:r>
            <a:r>
              <a:rPr lang="ru-RU" sz="2000" b="1" u="sng" dirty="0">
                <a:solidFill>
                  <a:srgbClr val="FFC000"/>
                </a:solidFill>
              </a:rPr>
              <a:t>войны </a:t>
            </a:r>
            <a:r>
              <a:rPr lang="ru-RU" sz="2000" b="1" dirty="0">
                <a:solidFill>
                  <a:srgbClr val="FFC000"/>
                </a:solidFill>
              </a:rPr>
              <a:t>- Вениамин Миронов, </a:t>
            </a:r>
            <a:r>
              <a:rPr lang="ru-RU" sz="2000" b="1" dirty="0" smtClean="0">
                <a:solidFill>
                  <a:srgbClr val="FFC000"/>
                </a:solidFill>
              </a:rPr>
              <a:t>Марина </a:t>
            </a:r>
            <a:r>
              <a:rPr lang="ru-RU" sz="2000" b="1" dirty="0">
                <a:solidFill>
                  <a:srgbClr val="FFC000"/>
                </a:solidFill>
              </a:rPr>
              <a:t>Р</a:t>
            </a:r>
            <a:r>
              <a:rPr lang="ru-RU" sz="2000" b="1" dirty="0" smtClean="0">
                <a:solidFill>
                  <a:srgbClr val="FFC000"/>
                </a:solidFill>
              </a:rPr>
              <a:t>аскова и другие</a:t>
            </a:r>
            <a:r>
              <a:rPr lang="ru-RU" sz="2000" b="1" dirty="0">
                <a:solidFill>
                  <a:srgbClr val="FFC000"/>
                </a:solidFill>
              </a:rPr>
              <a:t>.</a:t>
            </a:r>
          </a:p>
          <a:p>
            <a:pPr marL="18288" indent="0">
              <a:buNone/>
            </a:pPr>
            <a:endParaRPr lang="ru-RU" sz="24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5040560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4" y="67"/>
            <a:ext cx="504056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76800"/>
            <a:ext cx="8069520" cy="1648544"/>
          </a:xfrm>
        </p:spPr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Улица Советская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54" y="3463736"/>
            <a:ext cx="6624736" cy="34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8964488" cy="3488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Улица Советская </a:t>
            </a:r>
            <a:r>
              <a:rPr lang="ru-RU" b="1" dirty="0">
                <a:solidFill>
                  <a:srgbClr val="FFC000"/>
                </a:solidFill>
              </a:rPr>
              <a:t>– самая главная в нашем городе. Она появилась тогда, когда Саранск был крепостью. Сначала здесь размещался </a:t>
            </a:r>
            <a:r>
              <a:rPr lang="ru-RU" b="1" dirty="0" err="1">
                <a:solidFill>
                  <a:srgbClr val="FFC000"/>
                </a:solidFill>
              </a:rPr>
              <a:t>торжок</a:t>
            </a:r>
            <a:r>
              <a:rPr lang="ru-RU" b="1" dirty="0">
                <a:solidFill>
                  <a:srgbClr val="FFC000"/>
                </a:solidFill>
              </a:rPr>
              <a:t> –торговое место, потом базар, поэтому улица называлась Базарной. На улице Советской расположены несколько площадей</a:t>
            </a:r>
            <a:r>
              <a:rPr lang="ru-RU" b="1" dirty="0" smtClean="0">
                <a:solidFill>
                  <a:srgbClr val="FFC000"/>
                </a:solidFill>
              </a:rPr>
              <a:t>. Главная </a:t>
            </a:r>
            <a:r>
              <a:rPr lang="ru-RU" b="1" dirty="0">
                <a:solidFill>
                  <a:srgbClr val="FFC000"/>
                </a:solidFill>
              </a:rPr>
              <a:t>площадь города называется Советской. Когда-то у неё было другое имя - Соборная, так как здесь стоял Спасский собор. После революции он был разрушен, а на его месте построили Дом Советов. На Советской улице есть ещё одна площадь - Победы. На ней установлен мемориал погибшим в Великой Отечественной войне. Перед памятником горит Вечный огонь. Рядом с площадью Победы находится Соборная площадь, где стоит кафедральный Свято-</a:t>
            </a:r>
            <a:r>
              <a:rPr lang="ru-RU" b="1" dirty="0" err="1">
                <a:solidFill>
                  <a:srgbClr val="FFC000"/>
                </a:solidFill>
              </a:rPr>
              <a:t>Феодоровский</a:t>
            </a:r>
            <a:r>
              <a:rPr lang="ru-RU" b="1" dirty="0">
                <a:solidFill>
                  <a:srgbClr val="FFC000"/>
                </a:solidFill>
              </a:rPr>
              <a:t> собор. Он построен в честь праведного воина адмирала Феодора Ушакова. </a:t>
            </a:r>
          </a:p>
        </p:txBody>
      </p:sp>
    </p:spTree>
    <p:extLst>
      <p:ext uri="{BB962C8B-B14F-4D97-AF65-F5344CB8AC3E}">
        <p14:creationId xmlns:p14="http://schemas.microsoft.com/office/powerpoint/2010/main" val="32503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36050" cy="1628775"/>
          </a:xfrm>
        </p:spPr>
        <p:txBody>
          <a:bodyPr/>
          <a:lstStyle/>
          <a:p>
            <a:r>
              <a:rPr lang="ru-RU" sz="2800" dirty="0" smtClean="0"/>
              <a:t>               </a:t>
            </a:r>
            <a:r>
              <a:rPr lang="ru-RU" sz="2800" dirty="0" smtClean="0">
                <a:solidFill>
                  <a:schemeClr val="accent2"/>
                </a:solidFill>
              </a:rPr>
              <a:t>А.Б ВАСЕНКО, П.Ф</a:t>
            </a:r>
            <a:r>
              <a:rPr lang="ru-RU" sz="2800" dirty="0">
                <a:solidFill>
                  <a:schemeClr val="accent2"/>
                </a:solidFill>
              </a:rPr>
              <a:t>.</a:t>
            </a:r>
            <a:r>
              <a:rPr lang="ru-RU" sz="2800" dirty="0" smtClean="0">
                <a:solidFill>
                  <a:schemeClr val="accent2"/>
                </a:solidFill>
              </a:rPr>
              <a:t> ФЕДОСЕЕНКО, </a:t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                                И.Д. УСЫКИН</a:t>
            </a:r>
            <a:r>
              <a:rPr lang="ru-RU" sz="2800" dirty="0">
                <a:solidFill>
                  <a:schemeClr val="accent2"/>
                </a:solidFill>
              </a:rPr>
              <a:t/>
            </a:r>
            <a:br>
              <a:rPr lang="ru-RU" sz="2800" dirty="0">
                <a:solidFill>
                  <a:schemeClr val="accent2"/>
                </a:solidFill>
              </a:rPr>
            </a:br>
            <a:endParaRPr lang="ru-RU" sz="2800" dirty="0">
              <a:solidFill>
                <a:schemeClr val="accent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196752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2" y="1519917"/>
            <a:ext cx="8352928" cy="507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846"/>
            <a:ext cx="8712968" cy="362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645024"/>
            <a:ext cx="9036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Павел </a:t>
            </a:r>
            <a:r>
              <a:rPr lang="ru-RU" b="1" dirty="0">
                <a:solidFill>
                  <a:srgbClr val="C00000"/>
                </a:solidFill>
              </a:rPr>
              <a:t>Фёдорович Федосеенко </a:t>
            </a:r>
            <a:r>
              <a:rPr lang="ru-RU" b="1" dirty="0">
                <a:solidFill>
                  <a:srgbClr val="FFC000"/>
                </a:solidFill>
              </a:rPr>
              <a:t>был назначен командиром экипажа стратосферного аэростата «Осоавиахим-1». В экипаж входили также бортинженер Андрей Богданович Васенко и научный сотрудник Илья Давыдович </a:t>
            </a:r>
            <a:r>
              <a:rPr lang="ru-RU" b="1" dirty="0" err="1">
                <a:solidFill>
                  <a:srgbClr val="FFC000"/>
                </a:solidFill>
              </a:rPr>
              <a:t>Усыскин</a:t>
            </a:r>
            <a:r>
              <a:rPr lang="ru-RU" b="1" dirty="0" smtClean="0">
                <a:solidFill>
                  <a:srgbClr val="FFC000"/>
                </a:solidFill>
              </a:rPr>
              <a:t>. Это </a:t>
            </a:r>
            <a:r>
              <a:rPr lang="ru-RU" b="1" dirty="0">
                <a:solidFill>
                  <a:srgbClr val="FFC000"/>
                </a:solidFill>
              </a:rPr>
              <a:t>был первый в истории воздухоплавания зимний полёт стратостата. Павел Федосеенко, который руководил подготовкой стратостата, был очень опытным советским аэронавтом, летавшим ещё в гражданскую войну и участвовавшим в полётах с Фридманом. Он считал, что риск зимнего полёта был чрезвычайно велик.</a:t>
            </a:r>
          </a:p>
          <a:p>
            <a:r>
              <a:rPr lang="ru-RU" b="1" dirty="0">
                <a:solidFill>
                  <a:srgbClr val="FFC000"/>
                </a:solidFill>
              </a:rPr>
              <a:t>Полёт происходил 30 января 1934 г. Стратостат поднялся на рекордную высоту 21 946 метров. Продолжительность полёта — 7 часов 04 минуты. При спуске стратостата оболочка обледенела и разорвалась, экипаж погиб.</a:t>
            </a:r>
          </a:p>
          <a:p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08912" cy="526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87424"/>
            <a:ext cx="9540552" cy="1440160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2"/>
                </a:solidFill>
              </a:rPr>
              <a:t>Памятник «Героям-стратонавтам»</a:t>
            </a:r>
            <a:endParaRPr lang="ru-RU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311</TotalTime>
  <Words>1012</Words>
  <Application>Microsoft Office PowerPoint</Application>
  <PresentationFormat>Экран (4:3)</PresentationFormat>
  <Paragraphs>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Базовая</vt:lpstr>
      <vt:lpstr>  Наш город – Саранск!</vt:lpstr>
      <vt:lpstr>Саранск - один из старейших городов Среднего Поволжья. Он возник в 1641 году как военная крепость. </vt:lpstr>
      <vt:lpstr>Презентация PowerPoint</vt:lpstr>
      <vt:lpstr>Презентация PowerPoint</vt:lpstr>
      <vt:lpstr>Улица Советская</vt:lpstr>
      <vt:lpstr>Презентация PowerPoint</vt:lpstr>
      <vt:lpstr>               А.Б ВАСЕНКО, П.Ф. ФЕДОСЕЕНКО,                                  И.Д. УСЫКИН </vt:lpstr>
      <vt:lpstr>Презентация PowerPoint</vt:lpstr>
      <vt:lpstr>Памятник «Героям-стратонавтам»</vt:lpstr>
      <vt:lpstr>    БИБИНА ТАТЬЯНА НИКОЛАЕВНА                            (1939-1960)</vt:lpstr>
      <vt:lpstr>   МИРОНОВ ВЕНИАМИН БОРИСОВИЧ                           ГЕРОЙ СОВЕТСКОГО СОЮЗА </vt:lpstr>
      <vt:lpstr>Презентация PowerPoint</vt:lpstr>
      <vt:lpstr>ПОЛИНА ОСИПЕНКО                                 МАРИНА РАСКОВА</vt:lpstr>
      <vt:lpstr>Презентация PowerPoint</vt:lpstr>
      <vt:lpstr>ВОИНОВ ЛЕОНИД ИВАНОВИЧ                     (1898-1967)</vt:lpstr>
      <vt:lpstr>       ПОЛЕЖАЕВ АЛЕКСАНДР ИВАНОВИЧ                           (1804 – 1838) </vt:lpstr>
      <vt:lpstr>   ПАМЯТНИК   ПОЛЕЖАЕВУ</vt:lpstr>
      <vt:lpstr>СЕМАШКО НИКОЛАЙ АЛЕКСАНДРОВИЧ                                (1874-1949)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город – Саранск!</dc:title>
  <dc:creator>Microsoft Office</dc:creator>
  <cp:lastModifiedBy>Microsoft Office</cp:lastModifiedBy>
  <cp:revision>18</cp:revision>
  <dcterms:created xsi:type="dcterms:W3CDTF">2018-03-02T11:06:07Z</dcterms:created>
  <dcterms:modified xsi:type="dcterms:W3CDTF">2018-10-08T13:03:50Z</dcterms:modified>
</cp:coreProperties>
</file>