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5" r:id="rId3"/>
    <p:sldId id="267" r:id="rId4"/>
    <p:sldId id="282" r:id="rId5"/>
    <p:sldId id="258" r:id="rId6"/>
    <p:sldId id="259" r:id="rId7"/>
    <p:sldId id="262" r:id="rId8"/>
    <p:sldId id="283" r:id="rId9"/>
    <p:sldId id="263" r:id="rId10"/>
    <p:sldId id="264" r:id="rId11"/>
    <p:sldId id="265" r:id="rId12"/>
    <p:sldId id="266" r:id="rId13"/>
    <p:sldId id="284" r:id="rId14"/>
    <p:sldId id="269" r:id="rId15"/>
    <p:sldId id="270" r:id="rId16"/>
    <p:sldId id="271" r:id="rId17"/>
    <p:sldId id="272" r:id="rId18"/>
    <p:sldId id="285" r:id="rId19"/>
    <p:sldId id="273" r:id="rId20"/>
    <p:sldId id="274" r:id="rId21"/>
    <p:sldId id="286" r:id="rId22"/>
    <p:sldId id="278" r:id="rId23"/>
    <p:sldId id="29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F85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733" y="-29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867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737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846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614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334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89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588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540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837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407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9180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6A39B-3817-4EA9-95F0-434462B53940}" type="datetimeFigureOut">
              <a:rPr lang="ru-RU" smtClean="0"/>
              <a:pPr/>
              <a:t>24.04.2020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161B8-334A-4766-A29D-9B83D7FB8D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445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media3.mp3"/><Relationship Id="rId7" Type="http://schemas.openxmlformats.org/officeDocument/2006/relationships/image" Target="../media/image30.png"/><Relationship Id="rId12" Type="http://schemas.microsoft.com/office/2007/relationships/media" Target="../media/media2.mp3"/><Relationship Id="rId17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microsoft.com/office/2007/relationships/media" Target="../media/media4.mp3"/><Relationship Id="rId1" Type="http://schemas.openxmlformats.org/officeDocument/2006/relationships/audio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5.png"/><Relationship Id="rId10" Type="http://schemas.microsoft.com/office/2007/relationships/media" Target="../media/media1.mp3"/><Relationship Id="rId4" Type="http://schemas.openxmlformats.org/officeDocument/2006/relationships/audio" Target="../media/media4.mp3"/><Relationship Id="rId9" Type="http://schemas.openxmlformats.org/officeDocument/2006/relationships/image" Target="../media/image32.png"/><Relationship Id="rId14" Type="http://schemas.microsoft.com/office/2007/relationships/media" Target="../media/media3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media7.mp3"/><Relationship Id="rId7" Type="http://schemas.openxmlformats.org/officeDocument/2006/relationships/image" Target="../media/image38.png"/><Relationship Id="rId12" Type="http://schemas.microsoft.com/office/2007/relationships/media" Target="../media/media6.mp3"/><Relationship Id="rId2" Type="http://schemas.openxmlformats.org/officeDocument/2006/relationships/audio" Target="../media/media6.mp3"/><Relationship Id="rId16" Type="http://schemas.openxmlformats.org/officeDocument/2006/relationships/image" Target="../media/image42.png"/><Relationship Id="rId1" Type="http://schemas.openxmlformats.org/officeDocument/2006/relationships/audio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5" Type="http://schemas.microsoft.com/office/2007/relationships/media" Target="../media/media8.mp3"/><Relationship Id="rId10" Type="http://schemas.microsoft.com/office/2007/relationships/media" Target="../media/media5.mp3"/><Relationship Id="rId4" Type="http://schemas.openxmlformats.org/officeDocument/2006/relationships/audio" Target="../media/media8.mp3"/><Relationship Id="rId9" Type="http://schemas.openxmlformats.org/officeDocument/2006/relationships/image" Target="../media/image40.png"/><Relationship Id="rId14" Type="http://schemas.microsoft.com/office/2007/relationships/media" Target="../media/media7.mp3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3" Type="http://schemas.openxmlformats.org/officeDocument/2006/relationships/audio" Target="../media/media11.mp3"/><Relationship Id="rId7" Type="http://schemas.openxmlformats.org/officeDocument/2006/relationships/image" Target="../media/image45.png"/><Relationship Id="rId2" Type="http://schemas.openxmlformats.org/officeDocument/2006/relationships/audio" Target="../media/media10.mp3"/><Relationship Id="rId1" Type="http://schemas.openxmlformats.org/officeDocument/2006/relationships/audio" Target="../media/media9.mp3"/><Relationship Id="rId6" Type="http://schemas.openxmlformats.org/officeDocument/2006/relationships/image" Target="../media/image44.png"/><Relationship Id="rId11" Type="http://schemas.microsoft.com/office/2007/relationships/media" Target="../media/media11.mp3"/><Relationship Id="rId5" Type="http://schemas.openxmlformats.org/officeDocument/2006/relationships/image" Target="../media/image43.png"/><Relationship Id="rId10" Type="http://schemas.microsoft.com/office/2007/relationships/media" Target="../media/media10.mp3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mp3"/><Relationship Id="rId6" Type="http://schemas.openxmlformats.org/officeDocument/2006/relationships/image" Target="../media/image50.png"/><Relationship Id="rId11" Type="http://schemas.microsoft.com/office/2007/relationships/media" Target="../media/media12.mp3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2.mp3"/><Relationship Id="rId6" Type="http://schemas.openxmlformats.org/officeDocument/2006/relationships/image" Target="../media/image60.png"/><Relationship Id="rId11" Type="http://schemas.openxmlformats.org/officeDocument/2006/relationships/image" Target="../media/image55.png"/><Relationship Id="rId5" Type="http://schemas.openxmlformats.org/officeDocument/2006/relationships/image" Target="../media/image59.png"/><Relationship Id="rId10" Type="http://schemas.microsoft.com/office/2007/relationships/media" Target="../media/media12.mp3"/><Relationship Id="rId4" Type="http://schemas.openxmlformats.org/officeDocument/2006/relationships/image" Target="../media/image58.png"/><Relationship Id="rId9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3651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556792"/>
            <a:ext cx="802277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тему: «Дидактические игры по </a:t>
            </a:r>
          </a:p>
          <a:p>
            <a:pPr algn="ctr"/>
            <a:r>
              <a:rPr lang="ru-RU" sz="2800" b="1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ознавательному и речевому развитию</a:t>
            </a:r>
          </a:p>
          <a:p>
            <a:pPr algn="ctr"/>
            <a:r>
              <a:rPr lang="ru-RU" sz="28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детей 3 – 4 лет». </a:t>
            </a:r>
            <a:endParaRPr lang="ru-RU" sz="28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11560" y="0"/>
            <a:ext cx="82809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МАДОУ «Центр развития ребенка -детский сад № 58»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386" name="Picture 2" descr="https://avatars.mds.yandex.net/get-pdb/194708/32eb50a9-00c4-470a-a8ca-ae9bde7f9bf0/s1200?webp=fals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57" r="1754"/>
          <a:stretch>
            <a:fillRect/>
          </a:stretch>
        </p:blipFill>
        <p:spPr bwMode="auto">
          <a:xfrm>
            <a:off x="3131840" y="3645024"/>
            <a:ext cx="4032448" cy="3212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220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50" t="6022" r="15202" b="5187"/>
          <a:stretch/>
        </p:blipFill>
        <p:spPr bwMode="auto">
          <a:xfrm>
            <a:off x="639492" y="3248669"/>
            <a:ext cx="2881013" cy="277200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95" r="11134"/>
          <a:stretch/>
        </p:blipFill>
        <p:spPr bwMode="auto">
          <a:xfrm>
            <a:off x="249966" y="3140669"/>
            <a:ext cx="3656959" cy="288000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7144" y="446552"/>
            <a:ext cx="2759735" cy="277200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50" t="26543" r="11171" b="21689"/>
          <a:stretch/>
        </p:blipFill>
        <p:spPr bwMode="auto">
          <a:xfrm>
            <a:off x="4644008" y="392552"/>
            <a:ext cx="4366009" cy="2880000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99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797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93" r="19661"/>
          <a:stretch/>
        </p:blipFill>
        <p:spPr bwMode="auto">
          <a:xfrm>
            <a:off x="611560" y="647081"/>
            <a:ext cx="3858630" cy="2772000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66" r="6920"/>
          <a:stretch/>
        </p:blipFill>
        <p:spPr bwMode="auto">
          <a:xfrm>
            <a:off x="611560" y="575081"/>
            <a:ext cx="3932078" cy="2916000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34" r="15057"/>
          <a:stretch/>
        </p:blipFill>
        <p:spPr bwMode="auto">
          <a:xfrm>
            <a:off x="5241632" y="3824742"/>
            <a:ext cx="3541368" cy="2772000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50" r="12673"/>
          <a:stretch/>
        </p:blipFill>
        <p:spPr bwMode="auto">
          <a:xfrm>
            <a:off x="5165258" y="3734742"/>
            <a:ext cx="3694116" cy="2952000"/>
          </a:xfrm>
          <a:prstGeom prst="rect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785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50000">
              <a:srgbClr val="FFFF00"/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0825" y="1124744"/>
            <a:ext cx="6718450" cy="435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6203" y="116632"/>
            <a:ext cx="7027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5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животные</a:t>
            </a:r>
            <a:endParaRPr lang="ru-RU" sz="5400" b="1" i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0825" y="5373216"/>
            <a:ext cx="6718449" cy="13234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</a:t>
            </a:r>
          </a:p>
          <a:p>
            <a:pPr algn="ctr"/>
            <a:r>
              <a:rPr lang="ru-RU" sz="4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 Кто как говорит ?»</a:t>
            </a:r>
            <a:endParaRPr lang="ru-RU" sz="4000" b="1" i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79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FFFF00"/>
            </a:gs>
            <a:gs pos="67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4249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 «Кто как говорит?»</a:t>
            </a:r>
          </a:p>
          <a:p>
            <a:pPr algn="ctr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Тема: « Домашние животные»</a:t>
            </a: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Закреплять названия домашних животных.</a:t>
            </a: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1.Формировать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обогащать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словарный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 , за счёт расширения  представлений о объектах  природы.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2.Развивать слуховое восприятие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Развивать умение понимать обращённую речь с опорой на наглядность.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любовь к животным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предлагается два варианта игры. </a:t>
            </a: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слушают голос  животного,  называют животного и подражают его голосу.</a:t>
            </a: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рассматривают картинку  животного,  называют животное  и произносят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животное кричит. Воспитатель наводит  стрелку мышки на микрофон, рядом с животным и включает его, происходит воспроизведение звука (голоса животного).</a:t>
            </a:r>
          </a:p>
          <a:p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85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FFC000"/>
            </a:gs>
            <a:gs pos="48000">
              <a:srgbClr val="FFFF00"/>
            </a:gs>
            <a:gs pos="80000">
              <a:srgbClr val="92D050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775"/>
          <a:stretch/>
        </p:blipFill>
        <p:spPr bwMode="auto">
          <a:xfrm>
            <a:off x="395537" y="404664"/>
            <a:ext cx="362581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29"/>
          <a:stretch/>
        </p:blipFill>
        <p:spPr bwMode="auto">
          <a:xfrm>
            <a:off x="5220074" y="436925"/>
            <a:ext cx="344844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24" r="11364" b="25766"/>
          <a:stretch/>
        </p:blipFill>
        <p:spPr bwMode="auto">
          <a:xfrm>
            <a:off x="395537" y="3501008"/>
            <a:ext cx="368155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518"/>
          <a:stretch/>
        </p:blipFill>
        <p:spPr bwMode="auto">
          <a:xfrm>
            <a:off x="5141988" y="3518704"/>
            <a:ext cx="360461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Свинья - Хрюканье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3455876" y="2408463"/>
            <a:ext cx="504056" cy="504056"/>
          </a:xfrm>
          <a:prstGeom prst="rect">
            <a:avLst/>
          </a:prstGeom>
        </p:spPr>
      </p:pic>
      <p:pic>
        <p:nvPicPr>
          <p:cNvPr id="3" name="звуки-животных-лай-соба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467493" y="5500135"/>
            <a:ext cx="492439" cy="492439"/>
          </a:xfrm>
          <a:prstGeom prst="rect">
            <a:avLst/>
          </a:prstGeom>
        </p:spPr>
      </p:pic>
      <p:pic>
        <p:nvPicPr>
          <p:cNvPr id="4" name="Zvuk_-_Rzhanie_loshad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8219702" y="5589888"/>
            <a:ext cx="448816" cy="448816"/>
          </a:xfrm>
          <a:prstGeom prst="rect">
            <a:avLst/>
          </a:prstGeom>
        </p:spPr>
      </p:pic>
      <p:pic>
        <p:nvPicPr>
          <p:cNvPr id="5" name="Zvuki_domashnih_zhivotnyh_-_Koza_(iPleer.f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8219702" y="261986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640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FFFF00"/>
            </a:gs>
            <a:gs pos="29000">
              <a:srgbClr val="FFC000"/>
            </a:gs>
            <a:gs pos="64000">
              <a:srgbClr val="92D05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75"/>
          <a:stretch/>
        </p:blipFill>
        <p:spPr bwMode="auto">
          <a:xfrm>
            <a:off x="395536" y="404663"/>
            <a:ext cx="348732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21" r="14347" b="24943"/>
          <a:stretch/>
        </p:blipFill>
        <p:spPr bwMode="auto">
          <a:xfrm>
            <a:off x="5262042" y="404663"/>
            <a:ext cx="345193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845"/>
          <a:stretch/>
        </p:blipFill>
        <p:spPr bwMode="auto">
          <a:xfrm>
            <a:off x="406719" y="3645024"/>
            <a:ext cx="355921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4139" y="3640899"/>
            <a:ext cx="34877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av_library_net_-_Zvuk_Krik_osl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3532563" y="2555036"/>
            <a:ext cx="304800" cy="304800"/>
          </a:xfrm>
          <a:prstGeom prst="rect">
            <a:avLst/>
          </a:prstGeom>
        </p:spPr>
      </p:pic>
      <p:pic>
        <p:nvPicPr>
          <p:cNvPr id="3" name="наши кошки - Мяукание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3455315" y="5733256"/>
            <a:ext cx="431768" cy="431768"/>
          </a:xfrm>
          <a:prstGeom prst="rect">
            <a:avLst/>
          </a:prstGeom>
        </p:spPr>
      </p:pic>
      <p:pic>
        <p:nvPicPr>
          <p:cNvPr id="4" name="Звук - Мычание коровы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409172" y="5860224"/>
            <a:ext cx="304800" cy="304800"/>
          </a:xfrm>
          <a:prstGeom prst="rect">
            <a:avLst/>
          </a:prstGeom>
        </p:spPr>
      </p:pic>
      <p:pic>
        <p:nvPicPr>
          <p:cNvPr id="5" name="zvuk_-_ovca_(iPleer.f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8335026" y="2555036"/>
            <a:ext cx="369626" cy="36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821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rgbClr val="FFFF00"/>
            </a:gs>
            <a:gs pos="29000">
              <a:srgbClr val="FFC000"/>
            </a:gs>
            <a:gs pos="64000">
              <a:srgbClr val="92D050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37238"/>
            <a:ext cx="310563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36031"/>
            <a:ext cx="2541587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743988"/>
            <a:ext cx="310563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3d-звук-куриц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956376" y="5815172"/>
            <a:ext cx="448816" cy="448816"/>
          </a:xfrm>
          <a:prstGeom prst="rect">
            <a:avLst/>
          </a:prstGeom>
        </p:spPr>
      </p:pic>
      <p:pic>
        <p:nvPicPr>
          <p:cNvPr id="3" name="звуки-животных-крик-петух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091421" y="2608422"/>
            <a:ext cx="448816" cy="448816"/>
          </a:xfrm>
          <a:prstGeom prst="rect">
            <a:avLst/>
          </a:prstGeom>
        </p:spPr>
      </p:pic>
      <p:pic>
        <p:nvPicPr>
          <p:cNvPr id="4" name="Srednie_zvuki_-_Gu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992363" y="4693965"/>
            <a:ext cx="448816" cy="4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02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376" y="692696"/>
            <a:ext cx="70922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</a:t>
            </a:r>
          </a:p>
          <a:p>
            <a:pPr algn="ctr"/>
            <a:r>
              <a:rPr lang="ru-RU" sz="5400" b="1" i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«Кто что ест?»</a:t>
            </a:r>
            <a:endParaRPr lang="ru-RU" sz="5400" b="1" i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52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6">
                <a:lumMod val="75000"/>
              </a:schemeClr>
            </a:gs>
            <a:gs pos="44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875800"/>
            <a:ext cx="86409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«Кто что ест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algn="ctr"/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закреплять знания детей о домашних животных (что они едят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1.Развивать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мышление, внимание,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память.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2.Обогащать и формировать словарный запас.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3.Воспитывать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желание заботиться о домашних животных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 воспитатель предлагает детям рассмотреть животных на слайде.  1 вариант:  например – кто из животных любит есть рыбу?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-Кто любит косточку?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т.д.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вариант:  Что любит есть кошка?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обака….</a:t>
            </a:r>
          </a:p>
          <a:p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5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6">
                <a:lumMod val="75000"/>
              </a:schemeClr>
            </a:gs>
            <a:gs pos="37000">
              <a:schemeClr val="accent6">
                <a:tint val="90000"/>
                <a:shade val="89000"/>
                <a:satMod val="220000"/>
              </a:schemeClr>
            </a:gs>
            <a:gs pos="100000">
              <a:schemeClr val="accent6">
                <a:tint val="12000"/>
                <a:satMod val="25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29"/>
          <a:stretch/>
        </p:blipFill>
        <p:spPr bwMode="auto">
          <a:xfrm>
            <a:off x="323528" y="476671"/>
            <a:ext cx="340022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1"/>
            <a:ext cx="3521850" cy="251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16" y="3356992"/>
            <a:ext cx="304024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3521850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2" y="476671"/>
            <a:ext cx="3665736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7513" y="476670"/>
            <a:ext cx="3683000" cy="259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2500" y="3356992"/>
            <a:ext cx="3521850" cy="275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5782" y="3327876"/>
            <a:ext cx="3603625" cy="26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i_-_URA_detskoe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32366" y="6069108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508" y="2868736"/>
            <a:ext cx="10191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6F852"/>
            </a:gs>
            <a:gs pos="58000">
              <a:srgbClr val="92D050"/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396" y="487025"/>
            <a:ext cx="9144000" cy="69865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Пояснительная записка</a:t>
            </a:r>
          </a:p>
          <a:p>
            <a:pPr algn="just"/>
            <a:r>
              <a:rPr lang="ru-RU" sz="20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мнению многих исследователей, игра имеет большое значение в воспитании, обучении и психическом развитии </a:t>
            </a: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детей.  </a:t>
            </a:r>
            <a:r>
              <a:rPr lang="ru-RU" sz="20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является ценным средством воспитания умственной активности детей, она активизирует психические процессы, вызывает у детей живой интерес к процессу познания.</a:t>
            </a:r>
          </a:p>
          <a:p>
            <a:pPr algn="just"/>
            <a:endParaRPr lang="ru-RU" sz="20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Предлагаемый </a:t>
            </a:r>
            <a:r>
              <a:rPr lang="ru-RU" sz="20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дидактических </a:t>
            </a: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 , </a:t>
            </a:r>
            <a:r>
              <a:rPr lang="ru-RU" sz="20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применён в организованной развивающей ситуации </a:t>
            </a: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по </a:t>
            </a:r>
            <a:r>
              <a:rPr lang="ru-RU" sz="20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 областям </a:t>
            </a: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познавательное и речевое развитие.</a:t>
            </a:r>
          </a:p>
          <a:p>
            <a:pPr algn="just"/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Предлагаю </a:t>
            </a:r>
            <a:r>
              <a:rPr lang="ru-RU" sz="20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вашему вниманию дидактические игры для дошкольников на тему: «Животные». Данный материал поможет </a:t>
            </a:r>
            <a:r>
              <a:rPr lang="ru-RU" sz="20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детям сформировать  представления </a:t>
            </a:r>
            <a:r>
              <a:rPr lang="ru-RU" sz="20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диких и домашних животных, их детёнышах в игровой форме.</a:t>
            </a:r>
            <a:endParaRPr lang="ru-RU" sz="2000" b="1" i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1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6">
                <a:lumMod val="75000"/>
              </a:schemeClr>
            </a:gs>
            <a:gs pos="37000">
              <a:schemeClr val="accent6">
                <a:tint val="90000"/>
                <a:shade val="89000"/>
                <a:satMod val="220000"/>
              </a:schemeClr>
            </a:gs>
            <a:gs pos="100000">
              <a:schemeClr val="accent6">
                <a:tint val="12000"/>
                <a:satMod val="25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934" b="12255"/>
          <a:stretch/>
        </p:blipFill>
        <p:spPr bwMode="auto">
          <a:xfrm>
            <a:off x="415169" y="404665"/>
            <a:ext cx="3511080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88" b="5633"/>
          <a:stretch/>
        </p:blipFill>
        <p:spPr bwMode="auto">
          <a:xfrm>
            <a:off x="5378516" y="404663"/>
            <a:ext cx="3387015" cy="27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08129"/>
            <a:ext cx="345638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28" t="2897" r="20940" b="33905"/>
          <a:stretch/>
        </p:blipFill>
        <p:spPr bwMode="auto">
          <a:xfrm>
            <a:off x="5267357" y="368953"/>
            <a:ext cx="3609332" cy="280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772" y="404662"/>
            <a:ext cx="3799702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8591" y="3646261"/>
            <a:ext cx="3730753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3072" y="2348880"/>
            <a:ext cx="1019175" cy="1095375"/>
          </a:xfrm>
          <a:prstGeom prst="rect">
            <a:avLst/>
          </a:prstGeom>
        </p:spPr>
      </p:pic>
      <p:pic>
        <p:nvPicPr>
          <p:cNvPr id="4" name="Zvuki_-_URA_detskoe_(iPleer.f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242134" y="6184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117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4">
                <a:lumMod val="75000"/>
              </a:schemeClr>
            </a:gs>
            <a:gs pos="32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84976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«Где чей детёныш?»</a:t>
            </a:r>
          </a:p>
          <a:p>
            <a:pPr algn="ctr"/>
            <a:endParaRPr lang="ru-RU" sz="2400" b="1" i="1" dirty="0" smtClean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систематизировать знание детей о домашних животных и их детёнышах.</a:t>
            </a:r>
          </a:p>
          <a:p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457200" indent="-457200">
              <a:buAutoNum type="arabicPeriod"/>
            </a:pPr>
            <a:r>
              <a:rPr lang="ru-RU" sz="2000" b="1" i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знания детей о домашних животных и их детёнышах.</a:t>
            </a:r>
          </a:p>
          <a:p>
            <a:pPr marL="457200" indent="-457200">
              <a:buAutoNum type="arabicPeriod"/>
            </a:pPr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словарь детей.</a:t>
            </a:r>
          </a:p>
          <a:p>
            <a:pPr marL="457200" indent="-457200">
              <a:buAutoNum type="arabicPeriod"/>
            </a:pPr>
            <a:r>
              <a:rPr lang="ru-RU" sz="2000" b="1" i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речевую активность и мышление детей.</a:t>
            </a:r>
          </a:p>
          <a:p>
            <a:pPr marL="457200" indent="-457200">
              <a:buAutoNum type="arabicPeriod"/>
            </a:pPr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к животным, внимание, сообразительность.</a:t>
            </a:r>
          </a:p>
          <a:p>
            <a:endParaRPr lang="ru-RU" sz="2000" b="1" i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воспитатель предлагает детям рассмотреть животных на слайде.  И задаёт вопрос, например:  наводит мышку на животное и спрашивает  ? Как называется животное? </a:t>
            </a:r>
            <a:r>
              <a:rPr lang="ru-RU" sz="2000" b="1" i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 зовут детёныша у  лошади?</a:t>
            </a:r>
            <a:endParaRPr lang="ru-RU" sz="2000" b="1" i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00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4">
                <a:lumMod val="75000"/>
              </a:schemeClr>
            </a:gs>
            <a:gs pos="54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45" t="14105" r="20270" b="30112"/>
          <a:stretch/>
        </p:blipFill>
        <p:spPr bwMode="auto">
          <a:xfrm>
            <a:off x="1396643" y="1119773"/>
            <a:ext cx="6426001" cy="42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340" y="5252329"/>
            <a:ext cx="1058569" cy="13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3"/>
          <a:stretch/>
        </p:blipFill>
        <p:spPr bwMode="auto">
          <a:xfrm>
            <a:off x="7880446" y="97939"/>
            <a:ext cx="131746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632359"/>
            <a:ext cx="1584000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0446" y="1691739"/>
            <a:ext cx="1199520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55" y="97939"/>
            <a:ext cx="1330537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75" y="3609024"/>
            <a:ext cx="1255500" cy="11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0446" y="5403773"/>
            <a:ext cx="1040553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632359"/>
            <a:ext cx="1788257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1966" y="3609024"/>
            <a:ext cx="1188000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75" y="1794014"/>
            <a:ext cx="1186517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97939"/>
            <a:ext cx="618470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</a:t>
            </a:r>
          </a:p>
          <a:p>
            <a:pPr algn="ctr"/>
            <a:r>
              <a:rPr lang="ru-RU" sz="2800" b="1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«Где чей детёныш?</a:t>
            </a:r>
            <a:endParaRPr lang="ru-RU" sz="2800" b="1" i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6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58000">
              <a:schemeClr val="accent4">
                <a:lumMod val="60000"/>
                <a:lumOff val="4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700808"/>
            <a:ext cx="3634614" cy="29453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ru-RU" sz="5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5400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5400" b="1" i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r>
              <a:rPr lang="ru-RU" sz="5400" b="1" i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z="5400" b="1" i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07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985107"/>
            <a:ext cx="715734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–</a:t>
            </a:r>
          </a:p>
          <a:p>
            <a:pPr algn="ctr"/>
            <a:r>
              <a:rPr lang="ru-RU" sz="5400" b="1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5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агадки:</a:t>
            </a:r>
            <a:endParaRPr lang="ru-RU" sz="5400" b="1" i="1" cap="none" spc="0" dirty="0" smtClean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«Кто живёт в лесу?»</a:t>
            </a:r>
            <a:endParaRPr lang="ru-RU" sz="54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1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3"/>
            </a:gs>
            <a:gs pos="3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980728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– загадки: «Кто живёт в лесу?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Систематизировать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детей о диких животных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Развивать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логическое мышление ,совершенствовать речь ,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обогащать словарь.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характером животных и их повадками . 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и желание детей больше узнать о мире животных . 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интерес и бережное отношение к животным.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533" y="3576389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 воспитатель загадывает детям загадку и если дети правильно 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отвечают, по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щелчку мышкой ,  появляется на экране правильный ответ, в данной игре это картинка животного.</a:t>
            </a:r>
          </a:p>
        </p:txBody>
      </p:sp>
    </p:spTree>
    <p:extLst>
      <p:ext uri="{BB962C8B-B14F-4D97-AF65-F5344CB8AC3E}">
        <p14:creationId xmlns:p14="http://schemas.microsoft.com/office/powerpoint/2010/main" xmlns="" val="26646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5000">
              <a:srgbClr val="92D050"/>
            </a:gs>
            <a:gs pos="98000">
              <a:schemeClr val="accent3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8"/>
          <a:stretch/>
        </p:blipFill>
        <p:spPr bwMode="auto">
          <a:xfrm>
            <a:off x="539549" y="3706372"/>
            <a:ext cx="342299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910"/>
          <a:stretch/>
        </p:blipFill>
        <p:spPr bwMode="auto">
          <a:xfrm>
            <a:off x="539554" y="476672"/>
            <a:ext cx="336399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8336"/>
            <a:ext cx="374525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6638" y="3760372"/>
            <a:ext cx="3739622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531" y="309267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9267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16" y="3555860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561219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48" y="1071488"/>
            <a:ext cx="36315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пчелиный любит мёд, лапу кто зимой сосёт?</a:t>
            </a:r>
            <a:endParaRPr lang="ru-RU" sz="24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76638" y="1126638"/>
            <a:ext cx="36012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зимой холодной, </a:t>
            </a:r>
          </a:p>
          <a:p>
            <a:pPr algn="ctr"/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Ходит злой, голодный?</a:t>
            </a:r>
            <a:endParaRPr lang="ru-RU" sz="24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6816" y="3928087"/>
            <a:ext cx="380430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Рыжая плутовка, хитрая, ловкая.</a:t>
            </a:r>
          </a:p>
          <a:p>
            <a:pPr algn="ctr"/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Хвост пушистый. Мех золотистый.</a:t>
            </a:r>
          </a:p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лесу живёт. В деревне кур крадёт.</a:t>
            </a:r>
            <a:endParaRPr lang="ru-RU" sz="24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6637" y="4096491"/>
            <a:ext cx="3684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 копытами касаясь,</a:t>
            </a:r>
          </a:p>
          <a:p>
            <a:pPr algn="ctr"/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Ходит по лесу красавец.</a:t>
            </a:r>
          </a:p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 рога несёт легко,</a:t>
            </a:r>
          </a:p>
          <a:p>
            <a:pPr algn="ctr"/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Хоть раскинул широко.</a:t>
            </a:r>
            <a:endParaRPr lang="ru-RU" sz="24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8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5000">
              <a:srgbClr val="92D050"/>
            </a:gs>
            <a:gs pos="98000">
              <a:schemeClr val="accent3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3"/>
            <a:ext cx="3524399" cy="24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4742" y="3621401"/>
            <a:ext cx="310992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1" r="5296"/>
          <a:stretch/>
        </p:blipFill>
        <p:spPr bwMode="auto">
          <a:xfrm>
            <a:off x="961873" y="3675401"/>
            <a:ext cx="3255819" cy="24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4" y="746703"/>
            <a:ext cx="349926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9623" y="3607003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700" y="576931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9623" y="576931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408" y="3675401"/>
            <a:ext cx="38401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9525" y="991302"/>
            <a:ext cx="352439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густом лесу под ёлкой, осыпанный листвой.</a:t>
            </a:r>
          </a:p>
          <a:p>
            <a:pPr algn="ctr"/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Лежит клубок с иголками, колючий и живой.</a:t>
            </a:r>
            <a:endParaRPr lang="ru-RU" sz="24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95071" y="991302"/>
            <a:ext cx="352426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Пышный хвост торчит с верхушки,</a:t>
            </a:r>
          </a:p>
          <a:p>
            <a:pPr algn="ctr"/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за странная зверюшка?</a:t>
            </a:r>
          </a:p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Щёлкает орехи мелко,</a:t>
            </a:r>
          </a:p>
          <a:p>
            <a:pPr algn="ctr"/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Ну, конечно, это….</a:t>
            </a:r>
            <a:endParaRPr lang="ru-RU" sz="24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65042" y="3908063"/>
            <a:ext cx="3529982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барашек, и не кот,</a:t>
            </a:r>
          </a:p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Носит шубу круглый год,</a:t>
            </a:r>
          </a:p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Шуба серая для лета,</a:t>
            </a:r>
          </a:p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зимы – другого цвета.</a:t>
            </a:r>
          </a:p>
          <a:p>
            <a:pPr algn="ctr"/>
            <a:endParaRPr lang="ru-RU" sz="24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3020" y="4149080"/>
            <a:ext cx="35589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Домик строит на реке,</a:t>
            </a:r>
          </a:p>
          <a:p>
            <a:pPr algn="ctr"/>
            <a:r>
              <a:rPr lang="ru-RU" sz="2400" b="1" i="1" cap="none" spc="0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Валит лес невдалеке.</a:t>
            </a:r>
          </a:p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Хвост широкий, как весло,</a:t>
            </a:r>
          </a:p>
          <a:p>
            <a:pPr algn="ctr"/>
            <a:r>
              <a:rPr lang="ru-RU" sz="24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 водой не унесло.</a:t>
            </a:r>
          </a:p>
          <a:p>
            <a:pPr algn="ctr"/>
            <a:endParaRPr lang="ru-RU" sz="2400" b="1" i="1" cap="none" spc="0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5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09671" y="1340768"/>
            <a:ext cx="4755084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</a:t>
            </a:r>
          </a:p>
          <a:p>
            <a:pPr algn="ctr"/>
            <a:r>
              <a:rPr lang="ru-RU" sz="36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«Чья тень»</a:t>
            </a:r>
            <a:endParaRPr lang="ru-RU" sz="36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84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052736"/>
            <a:ext cx="82809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«Чья тень?»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 учить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зрительно анализировать силуэты.</a:t>
            </a: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 зрительное восприятие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логическое мышление, память, наблюдательность.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игры: </a:t>
            </a:r>
          </a:p>
          <a:p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предлагает рассмотреть силуэт животного, дети зрительно анализируют и дают ответ, если ответ правильный, по щелчку мышкой, на экране раскрывается </a:t>
            </a:r>
            <a:r>
              <a:rPr lang="ru-RU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реальная картинка 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животного.</a:t>
            </a:r>
          </a:p>
        </p:txBody>
      </p:sp>
    </p:spTree>
    <p:extLst>
      <p:ext uri="{BB962C8B-B14F-4D97-AF65-F5344CB8AC3E}">
        <p14:creationId xmlns:p14="http://schemas.microsoft.com/office/powerpoint/2010/main" xmlns="" val="40486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97" t="-87" r="16809" b="87"/>
          <a:stretch/>
        </p:blipFill>
        <p:spPr bwMode="auto">
          <a:xfrm>
            <a:off x="790889" y="476672"/>
            <a:ext cx="3378092" cy="2736304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0" r="23671"/>
          <a:stretch/>
        </p:blipFill>
        <p:spPr bwMode="auto">
          <a:xfrm>
            <a:off x="5443241" y="3427732"/>
            <a:ext cx="2811440" cy="2736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47" r="4727"/>
          <a:stretch/>
        </p:blipFill>
        <p:spPr bwMode="auto">
          <a:xfrm>
            <a:off x="525846" y="404824"/>
            <a:ext cx="3898069" cy="2880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67" t="12527" r="11307"/>
          <a:stretch/>
        </p:blipFill>
        <p:spPr bwMode="auto">
          <a:xfrm>
            <a:off x="5065722" y="3429000"/>
            <a:ext cx="3566478" cy="3014722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3852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762</TotalTime>
  <Words>766</Words>
  <Application>Microsoft Office PowerPoint</Application>
  <PresentationFormat>Экран (4:3)</PresentationFormat>
  <Paragraphs>100</Paragraphs>
  <Slides>23</Slides>
  <Notes>0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Андрей</cp:lastModifiedBy>
  <cp:revision>74</cp:revision>
  <dcterms:created xsi:type="dcterms:W3CDTF">2017-11-21T11:58:04Z</dcterms:created>
  <dcterms:modified xsi:type="dcterms:W3CDTF">2020-04-24T10:46:25Z</dcterms:modified>
</cp:coreProperties>
</file>