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7"/>
  </p:notesMasterIdLst>
  <p:sldIdLst>
    <p:sldId id="256" r:id="rId6"/>
    <p:sldId id="347" r:id="rId7"/>
    <p:sldId id="351" r:id="rId8"/>
    <p:sldId id="356" r:id="rId9"/>
    <p:sldId id="259" r:id="rId10"/>
    <p:sldId id="258" r:id="rId11"/>
    <p:sldId id="260" r:id="rId12"/>
    <p:sldId id="352" r:id="rId13"/>
    <p:sldId id="261" r:id="rId14"/>
    <p:sldId id="262" r:id="rId15"/>
    <p:sldId id="330" r:id="rId16"/>
    <p:sldId id="264" r:id="rId17"/>
    <p:sldId id="361" r:id="rId18"/>
    <p:sldId id="290" r:id="rId19"/>
    <p:sldId id="353" r:id="rId20"/>
    <p:sldId id="364" r:id="rId21"/>
    <p:sldId id="366" r:id="rId22"/>
    <p:sldId id="266" r:id="rId23"/>
    <p:sldId id="314" r:id="rId24"/>
    <p:sldId id="369" r:id="rId25"/>
    <p:sldId id="370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3730" autoAdjust="0"/>
  </p:normalViewPr>
  <p:slideViewPr>
    <p:cSldViewPr>
      <p:cViewPr varScale="1">
        <p:scale>
          <a:sx n="53" d="100"/>
          <a:sy n="53" d="100"/>
        </p:scale>
        <p:origin x="-186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54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14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142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58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93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65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9529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711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16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25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575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804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97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6750" cy="3359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77821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347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763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4687" cy="3363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0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CE1604-1B23-41A9-A0A4-BBA007124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C6C79F-892F-4C80-BE72-F8817DF7E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128588"/>
            <a:ext cx="20447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646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635612-2803-4816-8242-6BFA60E71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E3B01E-150A-4148-BA93-6724113D6E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4516E1-C4DA-452C-A5BC-7BE99D1CF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4788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1637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6D487-8310-442C-AB43-04A8C6D5A2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B9775E-1E74-4879-9FED-891B954D9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EAA008-142C-484E-87D7-A7E179254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F817C3-0D3A-45B7-91F2-52C2AEF34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614C1B-1FAB-412C-BEFA-96AAA3065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B17ABB-CFCE-40BE-A2E0-657A30F3E1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35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87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49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87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81405C8-099F-4E0D-85DA-CE855C4674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1"/>
            <a:ext cx="8389968" cy="2428892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РМ</a:t>
            </a: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99"/>
                </a:solidFill>
              </a:rPr>
              <a:t/>
            </a:r>
            <a:br>
              <a:rPr lang="ru-RU" sz="2800" i="1" dirty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Бояркиной Людмилы Николаевны , </a:t>
            </a:r>
            <a:b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воспитателя МБДОУ «Большеберезниковский детский сад «Теремок»</a:t>
            </a:r>
            <a:r>
              <a:rPr lang="ru-RU" sz="2800" i="1" dirty="0">
                <a:solidFill>
                  <a:srgbClr val="000099"/>
                </a:solidFill>
              </a:rPr>
              <a:t/>
            </a:r>
            <a:br>
              <a:rPr lang="ru-RU" sz="2800" i="1" dirty="0">
                <a:solidFill>
                  <a:srgbClr val="000099"/>
                </a:solidFill>
              </a:rPr>
            </a:br>
            <a:endParaRPr lang="ru-RU" sz="2800" i="1" dirty="0">
              <a:solidFill>
                <a:srgbClr val="000099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58" y="2571744"/>
            <a:ext cx="5572164" cy="4071966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Дата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рождения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03.0101963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г.</a:t>
            </a: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lv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Проф. образование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высшее педагогическое: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МГПИ имени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М.Е.Евсевьева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, по специальности «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Преподаватель педагогики и психологии, методист по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/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в.,воспитатель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 детского сада»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</a:b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Общий трудовой стаж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38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лет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Стаж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педагогической работы (по специальности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):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38 лет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Занимаемая должность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воспитатель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Наличие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квалификационной категории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первая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Дата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последней аттестации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21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.04.2021год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3856" y="2520473"/>
            <a:ext cx="2501898" cy="43375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58750"/>
            <a:ext cx="7759700" cy="1662113"/>
          </a:xfrm>
          <a:ln/>
        </p:spPr>
        <p:txBody>
          <a:bodyPr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B80047"/>
                </a:solidFill>
                <a:ea typeface="Lucida Sans Unicode" pitchFamily="34" charset="0"/>
              </a:rPr>
              <a:t>5. Наличие авторских программ, методических пособий</a:t>
            </a:r>
            <a:endParaRPr lang="ru-RU" sz="3200" i="1" dirty="0">
              <a:solidFill>
                <a:srgbClr val="A5002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857364"/>
            <a:ext cx="7756525" cy="3541713"/>
          </a:xfrm>
          <a:ln/>
        </p:spPr>
        <p:txBody>
          <a:bodyPr/>
          <a:lstStyle/>
          <a:p>
            <a:pPr marL="2392363" lvl="4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sz="2400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9450" indent="-679450">
              <a:buFont typeface="Times New Roman" pitchFamily="16" charset="0"/>
              <a:buChar char="•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i="1" dirty="0">
              <a:solidFill>
                <a:srgbClr val="99284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28596" y="0"/>
            <a:ext cx="8715403" cy="1681163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Lucida Sans Unicode" pitchFamily="34" charset="0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+mj-cs"/>
              </a:rPr>
              <a:t>6. Выступления  на заседаниях методических советов, научно-практических конференциях, педагогических чтениях, семинарах, секциях, </a:t>
            </a:r>
            <a:r>
              <a:rPr lang="ru-RU" sz="2400" b="1" i="1" kern="0" dirty="0" smtClean="0">
                <a:solidFill>
                  <a:srgbClr val="A50021"/>
                </a:solidFill>
                <a:latin typeface="+mj-lt"/>
                <a:ea typeface="Lucida Sans Unicode" pitchFamily="34" charset="0"/>
                <a:cs typeface="+mj-cs"/>
              </a:rPr>
              <a:t>форумах, радиопередачах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B8004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681163"/>
            <a:ext cx="4162044" cy="517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A50021"/>
                </a:solidFill>
                <a:ea typeface="Lucida Sans Unicode" pitchFamily="34" charset="0"/>
              </a:rPr>
              <a:t>7.Проведение открытых занятий мастер- классов, мероприятий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2317750"/>
            <a:ext cx="7620000" cy="4140200"/>
          </a:xfrm>
          <a:ln/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99"/>
                </a:solidFill>
              </a:rPr>
              <a:t>  </a:t>
            </a:r>
            <a:endParaRPr lang="ru-RU" i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619250"/>
            <a:ext cx="4079070" cy="5238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A50021"/>
                </a:solidFill>
              </a:rPr>
              <a:t>8. Экспертная деятельность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2317750"/>
            <a:ext cx="7620000" cy="4140200"/>
          </a:xfrm>
          <a:ln/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99"/>
                </a:solidFill>
              </a:rPr>
              <a:t>  </a:t>
            </a:r>
            <a:endParaRPr lang="ru-RU" i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89" y="1775977"/>
            <a:ext cx="4223086" cy="5085184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75977"/>
            <a:ext cx="3748875" cy="5065218"/>
          </a:xfrm>
        </p:spPr>
      </p:pic>
    </p:spTree>
    <p:extLst>
      <p:ext uri="{BB962C8B-B14F-4D97-AF65-F5344CB8AC3E}">
        <p14:creationId xmlns:p14="http://schemas.microsoft.com/office/powerpoint/2010/main" xmlns="" val="2745306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89862" cy="1868488"/>
          </a:xfrm>
        </p:spPr>
        <p:txBody>
          <a:bodyPr/>
          <a:lstStyle/>
          <a:p>
            <a:r>
              <a:rPr lang="ru-RU" sz="2400" i="1" dirty="0">
                <a:solidFill>
                  <a:srgbClr val="A50021"/>
                </a:solidFill>
                <a:cs typeface="Times New Roman" pitchFamily="18" charset="0"/>
              </a:rPr>
              <a:t>9</a:t>
            </a:r>
            <a:r>
              <a:rPr lang="ru-RU" sz="2400" i="1" dirty="0" smtClean="0">
                <a:solidFill>
                  <a:srgbClr val="A50021"/>
                </a:solidFill>
                <a:cs typeface="Times New Roman" pitchFamily="18" charset="0"/>
              </a:rPr>
              <a:t>. Общественная активность педагога: участие в экспертных комиссиях, в жюри конкурсов, депутатская деятельность и т.д.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700808"/>
            <a:ext cx="4007062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669954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kern="0" dirty="0" smtClean="0">
              <a:solidFill>
                <a:srgbClr val="A50021"/>
              </a:solidFill>
              <a:ea typeface="Lucida Sans Unicode" pitchFamily="34" charset="0"/>
            </a:endParaRPr>
          </a:p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10. Позитивные результаты работы</a:t>
            </a:r>
            <a:b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</a:b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 с воспитанниками</a:t>
            </a:r>
            <a:endParaRPr lang="ru-RU" sz="2400" b="1" i="1" kern="0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983" y="1700986"/>
            <a:ext cx="3672408" cy="5157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00986"/>
            <a:ext cx="3874172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669954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kern="0" dirty="0" smtClean="0">
              <a:solidFill>
                <a:srgbClr val="A50021"/>
              </a:solidFill>
              <a:ea typeface="Lucida Sans Unicode" pitchFamily="34" charset="0"/>
            </a:endParaRPr>
          </a:p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11. Качество взаимодействия с родителями</a:t>
            </a:r>
            <a:endParaRPr lang="ru-RU" sz="2400" b="1" i="1" kern="0" dirty="0">
              <a:solidFill>
                <a:srgbClr val="A500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5"/>
            <a:ext cx="3960440" cy="5248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076" y="1412775"/>
            <a:ext cx="3816424" cy="52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0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92088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kern="0" dirty="0" smtClean="0">
              <a:solidFill>
                <a:srgbClr val="A50021"/>
              </a:solidFill>
              <a:ea typeface="Lucida Sans Unicode" pitchFamily="34" charset="0"/>
            </a:endParaRPr>
          </a:p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  12. Работа с детьми                                                                                   из социально – неблагополучных семей</a:t>
            </a:r>
            <a:endParaRPr lang="ru-RU" sz="2400" b="1" i="1" kern="0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12776"/>
            <a:ext cx="4295094" cy="5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5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99284C"/>
                </a:solidFill>
                <a:ea typeface="Lucida Sans Unicode" pitchFamily="34" charset="0"/>
              </a:rPr>
              <a:t>13. Участие педагога в профессиональных конкурсах</a:t>
            </a:r>
            <a:endParaRPr lang="ru-RU" sz="2400" i="1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85992"/>
            <a:ext cx="4601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>
              <a:solidFill>
                <a:srgbClr val="000099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000099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5811" y="1663134"/>
            <a:ext cx="457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99284C"/>
                </a:solidFill>
              </a:rPr>
              <a:t>:</a:t>
            </a:r>
            <a:endParaRPr lang="ru-RU" i="1" dirty="0">
              <a:solidFill>
                <a:srgbClr val="99284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63134"/>
            <a:ext cx="5210175" cy="50062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99284C"/>
              </a:solidFill>
              <a:ea typeface="Lucida Sans Unicode" pitchFamily="34" charset="0"/>
            </a:endParaRPr>
          </a:p>
          <a:p>
            <a:pPr algn="ctr"/>
            <a:endParaRPr lang="ru-RU" sz="2400" b="1" i="1" dirty="0">
              <a:solidFill>
                <a:srgbClr val="99284C"/>
              </a:solidFill>
              <a:ea typeface="Lucida Sans Unicode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284C"/>
                </a:solidFill>
                <a:ea typeface="Lucida Sans Unicode" pitchFamily="34" charset="0"/>
              </a:rPr>
              <a:t>14. Награды и поощрения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22299"/>
            <a:ext cx="3744416" cy="5085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73" y="1722299"/>
            <a:ext cx="4296359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Представление  инновационного  педагогического опыта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71513" y="1906588"/>
            <a:ext cx="8186767" cy="450691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6" charset="0"/>
                <a:cs typeface="Times New Roman" pitchFamily="16" charset="0"/>
              </a:rPr>
              <a:t>Представление педагогического опыта  </a:t>
            </a:r>
            <a:br>
              <a:rPr lang="ru-RU" sz="28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2800" dirty="0" smtClean="0">
                <a:latin typeface="Times New Roman" pitchFamily="16" charset="0"/>
                <a:cs typeface="Times New Roman" pitchFamily="16" charset="0"/>
              </a:rPr>
              <a:t>воспитателя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Бояркиной </a:t>
            </a:r>
            <a:r>
              <a:rPr lang="ru-RU" sz="2800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юдмилы Николаевны</a:t>
            </a:r>
          </a:p>
          <a:p>
            <a:endParaRPr lang="ru-RU" sz="2800" dirty="0" smtClean="0">
              <a:latin typeface="Times New Roman" pitchFamily="16" charset="0"/>
              <a:cs typeface="Times New Roman" pitchFamily="16" charset="0"/>
            </a:endParaRPr>
          </a:p>
          <a:p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   Официальный сайт МБДОУ «</a:t>
            </a:r>
            <a:r>
              <a:rPr lang="ru-RU" sz="2400" dirty="0" err="1" smtClean="0">
                <a:latin typeface="Times New Roman" pitchFamily="16" charset="0"/>
                <a:cs typeface="Times New Roman" pitchFamily="16" charset="0"/>
              </a:rPr>
              <a:t>Большеберезниковский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  детский сад «Теремок»:</a:t>
            </a:r>
          </a:p>
          <a:p>
            <a:pPr algn="ctr"/>
            <a:r>
              <a:rPr lang="en-US" sz="28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http://dsterember.schoolrm.ru/</a:t>
            </a:r>
            <a:endParaRPr lang="ru-RU" b="1" i="1" u="sng" dirty="0" smtClean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r>
              <a:rPr lang="ru-RU" b="1" i="1" dirty="0" smtClean="0">
                <a:solidFill>
                  <a:srgbClr val="262699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сайт</a:t>
            </a:r>
            <a:r>
              <a:rPr lang="ru-RU" sz="2400" b="1" i="1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nsportal</a:t>
            </a:r>
            <a:r>
              <a:rPr lang="ru-RU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Lydmila</a:t>
            </a:r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u="sng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u="sng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kolaevna</a:t>
            </a:r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boyarki</a:t>
            </a:r>
            <a:r>
              <a:rPr lang="en-US" sz="2400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2400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i="1" dirty="0" smtClean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en-US" sz="2400" dirty="0" smtClean="0"/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 dirty="0" smtClean="0">
              <a:solidFill>
                <a:srgbClr val="262699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4824"/>
            <a:ext cx="3720295" cy="4993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844824"/>
            <a:ext cx="4226012" cy="49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772816"/>
            <a:ext cx="5544616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4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87" y="1546241"/>
            <a:ext cx="4317779" cy="52810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4172" y="1553344"/>
            <a:ext cx="4222324" cy="527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25" y="1662724"/>
            <a:ext cx="4295094" cy="522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519" y="1662724"/>
            <a:ext cx="4204969" cy="51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84138"/>
            <a:ext cx="8367712" cy="1535112"/>
          </a:xfrm>
          <a:solidFill>
            <a:srgbClr val="CCCCFF"/>
          </a:solidFill>
          <a:ln/>
        </p:spPr>
        <p:txBody>
          <a:bodyPr lIns="90000" tIns="46800" rIns="90000" bIns="4680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A50021"/>
                </a:solidFill>
              </a:rPr>
              <a:t> </a:t>
            </a:r>
            <a:r>
              <a:rPr lang="ru-RU" sz="3200" i="1" dirty="0">
                <a:solidFill>
                  <a:srgbClr val="A50021"/>
                </a:solidFill>
              </a:rPr>
              <a:t>1</a:t>
            </a:r>
            <a:r>
              <a:rPr lang="ru-RU" sz="3200" i="1" dirty="0" smtClean="0">
                <a:solidFill>
                  <a:srgbClr val="A50021"/>
                </a:solidFill>
                <a:ea typeface="Lucida Sans Unicode" pitchFamily="34" charset="0"/>
              </a:rPr>
              <a:t>.Участие в инновационной (экспериментальной деятельности)</a:t>
            </a:r>
            <a:endParaRPr lang="ru-RU" sz="3200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4300"/>
            <a:ext cx="7940675" cy="1506538"/>
          </a:xfrm>
          <a:solidFill>
            <a:srgbClr val="CCCCFF"/>
          </a:solidFill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A50021"/>
                </a:solidFill>
              </a:rPr>
              <a:t>2.Наставничество</a:t>
            </a:r>
            <a:endParaRPr lang="ru-RU" sz="3200" i="1" dirty="0">
              <a:solidFill>
                <a:srgbClr val="A5002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43636" y="4500570"/>
            <a:ext cx="2386002" cy="1439855"/>
          </a:xfrm>
          <a:ln/>
        </p:spPr>
        <p:txBody>
          <a:bodyPr tIns="20160" anchor="ctr"/>
          <a:lstStyle/>
          <a:p>
            <a:pPr marL="296863" indent="-296863" algn="ctr">
              <a:lnSpc>
                <a:spcPct val="95000"/>
              </a:lnSpc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dirty="0">
              <a:solidFill>
                <a:srgbClr val="000099"/>
              </a:solidFill>
              <a:latin typeface="Times New Roman" pitchFamily="16" charset="0"/>
            </a:endParaRPr>
          </a:p>
          <a:p>
            <a:pPr marL="296863" indent="-296863" algn="ctr">
              <a:lnSpc>
                <a:spcPct val="95000"/>
              </a:lnSpc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dirty="0" smtClean="0">
              <a:solidFill>
                <a:srgbClr val="000099"/>
              </a:solidFill>
              <a:latin typeface="Times New Roman" pitchFamily="16" charset="0"/>
            </a:endParaRPr>
          </a:p>
          <a:p>
            <a:pPr marL="296863" indent="-296863" algn="ctr">
              <a:lnSpc>
                <a:spcPct val="95000"/>
              </a:lnSpc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dirty="0">
              <a:solidFill>
                <a:srgbClr val="000099"/>
              </a:solidFill>
              <a:latin typeface="Times New Roman" pitchFamily="1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19702"/>
            <a:ext cx="3960440" cy="52371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84150"/>
            <a:ext cx="7748588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A50021"/>
                </a:solidFill>
                <a:ea typeface="Lucida Sans Unicode" pitchFamily="34" charset="0"/>
              </a:rPr>
              <a:t>3. Наличие публикаций, включая интернет - публикации</a:t>
            </a:r>
            <a:endParaRPr lang="ru-RU" sz="3200" i="1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19250"/>
            <a:ext cx="4485732" cy="5356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s://nsportal.ru/sites/default/files/portfolio_photos/2018/02/06/lena4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nsportal.ru/sites/default/files/portfolio_photos/2018/02/06/lena4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nsportal.ru/sites/default/files/portfolio_photos/2018/02/06/lena4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1" name="Picture 9" descr="C:\Users\1\Desktop\opy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643182"/>
            <a:ext cx="45719" cy="18288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7760578" cy="4944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79388"/>
            <a:ext cx="7750175" cy="1439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B80047"/>
                </a:solidFill>
                <a:ea typeface="Lucida Sans Unicode" pitchFamily="34" charset="0"/>
              </a:rPr>
              <a:t>4. Результаты участия воспитанников в конкурсах, выставках, турнирах, соревнованиях, акциях, фестивалях</a:t>
            </a:r>
            <a:endParaRPr lang="ru-RU" sz="2800" i="1" dirty="0">
              <a:solidFill>
                <a:srgbClr val="B8004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7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B84700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280099"/>
                </a:solidFill>
              </a:rPr>
              <a:t>   </a:t>
            </a:r>
            <a:endParaRPr lang="ru-RU" i="1" dirty="0">
              <a:solidFill>
                <a:srgbClr val="28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525" y="1916832"/>
            <a:ext cx="3516064" cy="4592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154" y="1916832"/>
            <a:ext cx="3904790" cy="45365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156</Words>
  <Application>Microsoft Office PowerPoint</Application>
  <PresentationFormat>Экран (4:3)</PresentationFormat>
  <Paragraphs>50</Paragraphs>
  <Slides>21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Тема Office</vt:lpstr>
      <vt:lpstr>Тема Office</vt:lpstr>
      <vt:lpstr>Тема Office</vt:lpstr>
      <vt:lpstr>Тема Office</vt:lpstr>
      <vt:lpstr>Тема Office</vt:lpstr>
      <vt:lpstr>Министерство образования РМ  Портфолио  Бояркиной Людмилы Николаевны ,  воспитателя МБДОУ «Большеберезниковский детский сад «Теремок» </vt:lpstr>
      <vt:lpstr>Представление  инновационного  педагогического опыта</vt:lpstr>
      <vt:lpstr>Слайд 3</vt:lpstr>
      <vt:lpstr>Слайд 4</vt:lpstr>
      <vt:lpstr> 1.Участие в инновационной (экспериментальной деятельности)</vt:lpstr>
      <vt:lpstr>2.Наставничество</vt:lpstr>
      <vt:lpstr>3. Наличие публикаций, включая интернет - публикации</vt:lpstr>
      <vt:lpstr>Слайд 8</vt:lpstr>
      <vt:lpstr>4. Результаты участия воспитанников в конкурсах, выставках, турнирах, соревнованиях, акциях, фестивалях</vt:lpstr>
      <vt:lpstr>5. Наличие авторских программ, методических пособий</vt:lpstr>
      <vt:lpstr>Слайд 11</vt:lpstr>
      <vt:lpstr>7.Проведение открытых занятий мастер- классов, мероприятий</vt:lpstr>
      <vt:lpstr>8. Экспертная деятельность</vt:lpstr>
      <vt:lpstr>9. Общественная активность педагога: участие в экспертных комиссиях, в жюри конкурсов, депутатская деятельность и т.д.</vt:lpstr>
      <vt:lpstr>Слайд 15</vt:lpstr>
      <vt:lpstr>Слайд 16</vt:lpstr>
      <vt:lpstr>Слайд 17</vt:lpstr>
      <vt:lpstr>13. Участие педагога в профессиональных конкурсах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Admin</cp:lastModifiedBy>
  <cp:revision>348</cp:revision>
  <cp:lastPrinted>1601-01-01T00:00:00Z</cp:lastPrinted>
  <dcterms:created xsi:type="dcterms:W3CDTF">2010-08-04T11:06:49Z</dcterms:created>
  <dcterms:modified xsi:type="dcterms:W3CDTF">2022-02-14T09:09:05Z</dcterms:modified>
</cp:coreProperties>
</file>