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65" r:id="rId12"/>
    <p:sldId id="267" r:id="rId13"/>
    <p:sldId id="268" r:id="rId14"/>
    <p:sldId id="266" r:id="rId15"/>
    <p:sldId id="270" r:id="rId16"/>
    <p:sldId id="273" r:id="rId17"/>
    <p:sldId id="274" r:id="rId18"/>
    <p:sldId id="269" r:id="rId19"/>
    <p:sldId id="264" r:id="rId20"/>
    <p:sldId id="275" r:id="rId2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2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855D3-89AB-4511-B196-9A478B80E429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937E-BE8C-425A-B130-E59CCBC8E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A7C36-AC72-4B54-B1C9-8664C1FA89B7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18A45-D90E-466B-9C11-E3A9A0401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12038-3874-46D6-9DFA-E983B68CD882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B2628-A124-400F-AEAF-2A56C5514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05DC-078C-454A-A838-9D0F10B80912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B1096-6515-4FEE-824F-21EA0A556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D5451-2591-4D5E-95A6-ED48E8045007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FCCD2-07EA-4C65-B5FA-AC20D880B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9B18-33AE-407B-9595-537BA4ED3F11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E5BA-A9A7-4492-8455-34D5B5FD5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C64E1-2452-4983-A74E-2BBACB934E4C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9898-D6AE-43E5-843B-FD4842B78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EB02-5752-4FF2-8614-34FAA191743F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0FC2-7E95-4250-8B03-F4C2F6B54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C21C6-DAF0-4E96-A1CE-02F3C0286129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4CEC5-5388-409C-AE63-C961A6588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2F2B9-9700-4E33-8CF1-FCE029D7A41E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70E4-E808-4E08-9081-F097F6361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62252-98FA-49DC-B89B-32F3B6DC0F6A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C19D-C542-4DB2-BB87-0D315751C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E61F70-2095-45EF-9650-48FB444A63A6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963A56-BC59-4FB9-847F-78E2799A3D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Путешествие в страну математики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279188" y="5627688"/>
            <a:ext cx="46037" cy="444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ъект 2"/>
          <p:cNvSpPr>
            <a:spLocks noGrp="1"/>
          </p:cNvSpPr>
          <p:nvPr>
            <p:ph idx="1"/>
          </p:nvPr>
        </p:nvSpPr>
        <p:spPr>
          <a:xfrm>
            <a:off x="2474913" y="288925"/>
            <a:ext cx="7050087" cy="9366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4000" b="1" smtClean="0"/>
              <a:t>Дидактическая игра «Подбери по цвету», «Что больше, что меньше»</a:t>
            </a:r>
          </a:p>
        </p:txBody>
      </p:sp>
      <p:pic>
        <p:nvPicPr>
          <p:cNvPr id="2253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2884488"/>
            <a:ext cx="4891087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2884488"/>
            <a:ext cx="4891087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2830513"/>
            <a:ext cx="487997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1"/>
          </p:nvPr>
        </p:nvSpPr>
        <p:spPr>
          <a:xfrm>
            <a:off x="2103438" y="234950"/>
            <a:ext cx="9378950" cy="1355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smtClean="0"/>
              <a:t>НОД «Путешествие в стану математики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b="1" smtClean="0"/>
              <a:t>Цель: формирование элементарных математических представлений у детей</a:t>
            </a:r>
          </a:p>
        </p:txBody>
      </p:sp>
      <p:pic>
        <p:nvPicPr>
          <p:cNvPr id="23554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5100" y="2232025"/>
            <a:ext cx="56769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63" y="1998663"/>
            <a:ext cx="6165850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4988" y="3429000"/>
            <a:ext cx="45720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3988" y="1143000"/>
            <a:ext cx="5316537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4038" y="28575"/>
            <a:ext cx="4533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2"/>
          <p:cNvSpPr>
            <a:spLocks noGrp="1"/>
          </p:cNvSpPr>
          <p:nvPr>
            <p:ph idx="1"/>
          </p:nvPr>
        </p:nvSpPr>
        <p:spPr>
          <a:xfrm>
            <a:off x="7427913" y="182563"/>
            <a:ext cx="4310062" cy="18684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4000" b="1" smtClean="0"/>
              <a:t>Раскрашивание математических раскрасок</a:t>
            </a:r>
          </a:p>
        </p:txBody>
      </p:sp>
      <p:pic>
        <p:nvPicPr>
          <p:cNvPr id="2560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538" y="0"/>
            <a:ext cx="5157787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4225" y="3867150"/>
            <a:ext cx="398621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25" y="2495550"/>
            <a:ext cx="5156200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2084388" y="179388"/>
            <a:ext cx="9737725" cy="1743075"/>
          </a:xfrm>
        </p:spPr>
        <p:txBody>
          <a:bodyPr/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ru-RU" sz="3200" b="1" smtClean="0"/>
              <a:t>Чтение математических сказок, сказок с элементами счета: «Три медведя», «Два медвежонка», «Двенадцать месяцев», «Волк и семеро козлят», «Три поросенка».</a:t>
            </a:r>
          </a:p>
        </p:txBody>
      </p:sp>
      <p:pic>
        <p:nvPicPr>
          <p:cNvPr id="26626" name="Picture 5" descr="8840N2m9hG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075" y="2032000"/>
            <a:ext cx="3430588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1WcTZxneBU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3538" y="1803400"/>
            <a:ext cx="63595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7988" y="638175"/>
            <a:ext cx="5078412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6400" y="2870200"/>
            <a:ext cx="5076825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7296150" y="430213"/>
            <a:ext cx="40703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3600" b="1"/>
              <a:t>Сюжетно-ролевая игра «Магазин»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36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2"/>
          <p:cNvSpPr>
            <a:spLocks noGrp="1"/>
          </p:cNvSpPr>
          <p:nvPr>
            <p:ph idx="1"/>
          </p:nvPr>
        </p:nvSpPr>
        <p:spPr>
          <a:xfrm>
            <a:off x="7059613" y="288925"/>
            <a:ext cx="4440237" cy="18875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4000" b="1" smtClean="0"/>
              <a:t>Заучивание стихов про цифры, считалок, загадок о геометрических фигурах и цифрах.</a:t>
            </a:r>
          </a:p>
        </p:txBody>
      </p:sp>
      <p:pic>
        <p:nvPicPr>
          <p:cNvPr id="2867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7638" y="398463"/>
            <a:ext cx="8666162" cy="771525"/>
          </a:xfrm>
        </p:spPr>
        <p:txBody>
          <a:bodyPr rtlCol="0">
            <a:normAutofit fontScale="77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b="1" dirty="0"/>
              <a:t>Рисование геометрических фигур и цифр на песочном столе</a:t>
            </a:r>
          </a:p>
        </p:txBody>
      </p:sp>
      <p:pic>
        <p:nvPicPr>
          <p:cNvPr id="2969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419350"/>
            <a:ext cx="587375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8" y="1068388"/>
            <a:ext cx="59817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ъект 2"/>
          <p:cNvSpPr>
            <a:spLocks noGrp="1"/>
          </p:cNvSpPr>
          <p:nvPr>
            <p:ph idx="1"/>
          </p:nvPr>
        </p:nvSpPr>
        <p:spPr>
          <a:xfrm>
            <a:off x="2871788" y="161925"/>
            <a:ext cx="7988300" cy="8445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3200" b="1" smtClean="0"/>
              <a:t>Малоподвижная игра «Волшебный куб»</a:t>
            </a:r>
          </a:p>
        </p:txBody>
      </p:sp>
      <p:pic>
        <p:nvPicPr>
          <p:cNvPr id="3072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2238" y="828675"/>
            <a:ext cx="4684712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2468563"/>
            <a:ext cx="5851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>
          <a:xfrm>
            <a:off x="2359025" y="142875"/>
            <a:ext cx="9250363" cy="5699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000000"/>
                </a:solidFill>
                <a:latin typeface="-apple-system"/>
              </a:rPr>
              <a:t>Подвижные игры: "Сделай фигуру", "Море волнуется"</a:t>
            </a:r>
            <a:endParaRPr lang="ru-RU" b="1" smtClean="0"/>
          </a:p>
        </p:txBody>
      </p:sp>
      <p:pic>
        <p:nvPicPr>
          <p:cNvPr id="31746" name="Рисунок 12"/>
          <p:cNvPicPr>
            <a:picLocks noChangeAspect="1"/>
          </p:cNvPicPr>
          <p:nvPr/>
        </p:nvPicPr>
        <p:blipFill>
          <a:blip r:embed="rId2"/>
          <a:srcRect t="20454" b="20454"/>
          <a:stretch>
            <a:fillRect/>
          </a:stretch>
        </p:blipFill>
        <p:spPr bwMode="auto">
          <a:xfrm>
            <a:off x="6985000" y="4486275"/>
            <a:ext cx="48275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7388" y="7127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16"/>
          <p:cNvPicPr>
            <a:picLocks noChangeAspect="1"/>
          </p:cNvPicPr>
          <p:nvPr/>
        </p:nvPicPr>
        <p:blipFill>
          <a:blip r:embed="rId4"/>
          <a:srcRect t="25320" b="29872"/>
          <a:stretch>
            <a:fillRect/>
          </a:stretch>
        </p:blipFill>
        <p:spPr bwMode="auto">
          <a:xfrm>
            <a:off x="79375" y="4249738"/>
            <a:ext cx="70739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6763" y="873125"/>
            <a:ext cx="4271962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750" y="325438"/>
            <a:ext cx="9805988" cy="6708775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Математика – один из наиболее сложных предметов в школьном цикле, поэтому для успешного обучения ребенка в школе уже в детском саду необходимо способствовать математическому развитию дошкольника, расширять математический кругозор, повышать качество математической подготовки к школе. Это позволит детям более уверенно ориентироваться в простейших закономерностях окружающей их действительности и активно использовать математические знания в повседневной жизни.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Математические представления должны осваиваться дошкольником последовательно, равномерно и систематически. С этой целью необходимо организовать образовательную деятельность, осуществляемую как в процессе организации различных видов деятельности (игровой, коммуникативной, трудовой, познавательно-исследовательской, продуктивной, музыкально-художественной, чтения художественной литературы, так и в ходе режимных моментов; а также самостоятельную деятельность детей с применением разнообразных игровых средств. Так же, математическое развитие детей будет более эффективно при взаимодействии с семьями детей.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2249488" y="365125"/>
            <a:ext cx="9104312" cy="5614988"/>
          </a:xfrm>
        </p:spPr>
        <p:txBody>
          <a:bodyPr/>
          <a:lstStyle/>
          <a:p>
            <a:pPr algn="ctr" eaLnBrk="1" hangingPunct="1"/>
            <a:r>
              <a:rPr lang="ru-RU" sz="12400" b="1" smtClean="0">
                <a:solidFill>
                  <a:srgbClr val="FF0000"/>
                </a:solidFill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0088" y="114300"/>
            <a:ext cx="9945687" cy="6567488"/>
          </a:xfrm>
        </p:spPr>
        <p:txBody>
          <a:bodyPr rtlCol="0">
            <a:normAutofit fontScale="70000" lnSpcReduction="20000"/>
          </a:bodyPr>
          <a:lstStyle/>
          <a:p>
            <a:pPr marL="0" indent="45720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и игровые упражнения с использованием наглядного материала </a:t>
            </a:r>
            <a:r>
              <a:rPr lang="ru-RU" sz="36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помощью схем, карточек, моделей, предметов)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вызывают у детей интерес, облегчают и ускоряют процесс запоминания, формируют приемы работы с памятью и мышлением, которые в наглядной и доступной форме помогают детям запомнить сложный материал.</a:t>
            </a:r>
          </a:p>
          <a:p>
            <a:pPr marL="0" indent="45720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Занимательность математическому материалу придают игровые элементы, содержащиеся в каждой задаче, логическом упражнении, развлечении, будь то шашки или самая элементарная головоломка. Включение занимательного материала в НОД по ФЭМП позволяет удерживать интерес детей к занятию, и это создает условия для повышения эмоционального отношения к содержанию учебного материала, обеспечивает его доступность и осознанность. Используемые математические приемы, сочетание практической и игровой деятельности, решение проблемно – игровых и поисковых ситуаций способствует развитию у детей элементарных математических представлений.</a:t>
            </a:r>
          </a:p>
          <a:p>
            <a:pPr marL="0" indent="45720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научить детей дошкольного возраста любить математику, поддерживать интерес к интеллектуальной деятельности, побуждать к решению поисковых задач, необходимо творчески и с интересом подходить к организации процесса обучения, использовать разнообразие и вариативность развивающих игр с математическим содержанием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6125" y="304800"/>
            <a:ext cx="9337675" cy="5872163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познавательно-игровой.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дети.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 у детей среднего дошкольного возраста через занимательный материал в организационной и самостоятельной деятельности детей.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9788" y="66675"/>
            <a:ext cx="9829800" cy="6451600"/>
          </a:xfrm>
        </p:spPr>
        <p:txBody>
          <a:bodyPr rtlCol="0">
            <a:normAutofit fontScale="25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-создать условия для усвоения дошкольниками математических представлений, обеспечить успешное развитие способностей и мышления детей.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-содействовать развитию умения считать в пределах 10 в прямом и обратном порядке, правильно пользоваться порядковыми и количественными числительными.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закреплению умения узнавать и называть геометрические фигуры.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-содействовать совершенствованию умения выделять совокупности предметов или фигур, обладающих общим свойством.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-содействовать развитию мыслительных операций: логического мышления, смекалки, зрительной памяти, воображения, умения сравнивать и анализировать.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интереса к играм, требующим умственного напряжения, интеллектуального усилия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воспитанию самостоятельности, умения понимать учебную задачу и выполнять ее самостоятельно.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2"/>
          <p:cNvSpPr>
            <a:spLocks noGrp="1"/>
          </p:cNvSpPr>
          <p:nvPr>
            <p:ph idx="1"/>
          </p:nvPr>
        </p:nvSpPr>
        <p:spPr>
          <a:xfrm>
            <a:off x="2390775" y="280988"/>
            <a:ext cx="9328150" cy="2195512"/>
          </a:xfrm>
        </p:spPr>
        <p:txBody>
          <a:bodyPr/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с математическим содержанием: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:"Найди столько же"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учить устанавливать равенство предметов при разном их пространственном изображении.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Дидактическая игра: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"Отгадай, какое число пропущено"</a:t>
            </a:r>
            <a:b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определить место числа в натуральном ряду, назвать пропущенное число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ru-RU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70000"/>
              </a:lnSpc>
            </a:pPr>
            <a:endParaRPr lang="ru-RU" sz="2400" smtClean="0"/>
          </a:p>
        </p:txBody>
      </p:sp>
      <p:pic>
        <p:nvPicPr>
          <p:cNvPr id="1843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630488"/>
            <a:ext cx="5453062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3800" y="2566988"/>
            <a:ext cx="56149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898650" y="1027113"/>
            <a:ext cx="9386888" cy="766762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Дидактическая игра «Лабиринты»</a:t>
            </a:r>
            <a:br>
              <a:rPr lang="ru-RU" sz="2400" b="1" smtClean="0"/>
            </a:br>
            <a:r>
              <a:rPr lang="ru-RU" sz="1800" b="1" smtClean="0"/>
              <a:t>Это игра , которая способствует развитию логического и пространственного мышления, учит ребенка анализировать , развивает зрительное внимание. Лабиринт ставит ребенка перед выбором в заведомо сложной ситуации, из которой ему необходимо найти выход, а значит, преодолеть себя, не останавливаться и идти до конца. При этом ребенок развивает в себе такие качества как целеустремленность, устойчивость в трудных жизненных ситуациях, которые пригодятся ему в жизни. Данная игра требует сосредоточенности, концентрации внимания, тренирует усидчивость ребенка, а это важные качества необходимые ребенку в школе. При прохождении лабиринта графическим способом развивается точность, аккуратность как показателя зрительно- моторной координации.</a:t>
            </a:r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75" y="2713038"/>
            <a:ext cx="339566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75" y="2752725"/>
            <a:ext cx="5340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2005013" y="269875"/>
            <a:ext cx="4597400" cy="2152650"/>
          </a:xfrm>
        </p:spPr>
        <p:txBody>
          <a:bodyPr/>
          <a:lstStyle/>
          <a:p>
            <a:pPr eaLnBrk="1" hangingPunct="1"/>
            <a:r>
              <a:rPr lang="ru-RU" sz="2400" b="1" smtClean="0"/>
              <a:t>Дидактическая игра «Геометрическая мозаика»</a:t>
            </a:r>
            <a:br>
              <a:rPr lang="ru-RU" sz="2400" b="1" smtClean="0"/>
            </a:br>
            <a:r>
              <a:rPr lang="ru-RU" sz="2400" b="1" smtClean="0"/>
              <a:t>Цель: закреплять представления детей о геометрических фигурах (треугольнике, круге, квадрате) и о величине (большой-маленький</a:t>
            </a:r>
            <a:r>
              <a:rPr lang="ru-RU" sz="2000" b="1" smtClean="0"/>
              <a:t>)</a:t>
            </a:r>
          </a:p>
        </p:txBody>
      </p:sp>
      <p:pic>
        <p:nvPicPr>
          <p:cNvPr id="204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4513" y="17463"/>
            <a:ext cx="5135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mmS7KMIH4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525" y="2525713"/>
            <a:ext cx="4313238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6345238" y="411163"/>
            <a:ext cx="5140325" cy="25019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3600" b="1" smtClean="0"/>
              <a:t>Д/и «Назови геометрическую фигуру», «Собери фигуру»</a:t>
            </a:r>
          </a:p>
          <a:p>
            <a:pPr marL="0" indent="0" eaLnBrk="1" hangingPunct="1">
              <a:buFont typeface="Arial" charset="0"/>
              <a:buNone/>
            </a:pPr>
            <a:endParaRPr lang="ru-RU" sz="4100" b="1" smtClean="0"/>
          </a:p>
          <a:p>
            <a:pPr marL="0" indent="0" eaLnBrk="1" hangingPunct="1">
              <a:buFont typeface="Arial" charset="0"/>
              <a:buNone/>
            </a:pPr>
            <a:endParaRPr lang="ru-RU" sz="1800" b="1" smtClean="0"/>
          </a:p>
        </p:txBody>
      </p:sp>
      <p:pic>
        <p:nvPicPr>
          <p:cNvPr id="215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0" y="0"/>
            <a:ext cx="4730750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0" y="3163888"/>
            <a:ext cx="4926013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5763" y="3762375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617</Words>
  <Application>Microsoft Office PowerPoint</Application>
  <PresentationFormat>Произвольный</PresentationFormat>
  <Paragraphs>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 Light</vt:lpstr>
      <vt:lpstr>Calibri</vt:lpstr>
      <vt:lpstr>Times New Roman</vt:lpstr>
      <vt:lpstr>-apple-system</vt:lpstr>
      <vt:lpstr>Тема Office</vt:lpstr>
      <vt:lpstr>Путешествие в страну математики</vt:lpstr>
      <vt:lpstr>Слайд 2</vt:lpstr>
      <vt:lpstr>Слайд 3</vt:lpstr>
      <vt:lpstr>Слайд 4</vt:lpstr>
      <vt:lpstr>Слайд 5</vt:lpstr>
      <vt:lpstr>Слайд 6</vt:lpstr>
      <vt:lpstr>Дидактическая игра «Лабиринты» Это игра , которая способствует развитию логического и пространственного мышления, учит ребенка анализировать , развивает зрительное внимание. Лабиринт ставит ребенка перед выбором в заведомо сложной ситуации, из которой ему необходимо найти выход, а значит, преодолеть себя, не останавливаться и идти до конца. При этом ребенок развивает в себе такие качества как целеустремленность, устойчивость в трудных жизненных ситуациях, которые пригодятся ему в жизни. Данная игра требует сосредоточенности, концентрации внимания, тренирует усидчивость ребенка, а это важные качества необходимые ребенку в школе. При прохождении лабиринта графическим способом развивается точность, аккуратность как показателя зрительно- моторной координации.</vt:lpstr>
      <vt:lpstr>Дидактическая игра «Геометрическая мозаика» Цель: закреплять представления детей о геометрических фигурах (треугольнике, круге, квадрате) и о величине (большой-маленький)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Пользователь Windows</cp:lastModifiedBy>
  <cp:revision>21</cp:revision>
  <dcterms:created xsi:type="dcterms:W3CDTF">2021-05-16T21:47:23Z</dcterms:created>
  <dcterms:modified xsi:type="dcterms:W3CDTF">2021-05-25T15:06:36Z</dcterms:modified>
</cp:coreProperties>
</file>