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64" r:id="rId14"/>
  </p:sldMasterIdLst>
  <p:notesMasterIdLst>
    <p:notesMasterId r:id="rId45"/>
  </p:notesMasterIdLst>
  <p:sldIdLst>
    <p:sldId id="257" r:id="rId15"/>
    <p:sldId id="285" r:id="rId16"/>
    <p:sldId id="284" r:id="rId17"/>
    <p:sldId id="293" r:id="rId18"/>
    <p:sldId id="286" r:id="rId19"/>
    <p:sldId id="260" r:id="rId20"/>
    <p:sldId id="263" r:id="rId21"/>
    <p:sldId id="292" r:id="rId22"/>
    <p:sldId id="261" r:id="rId23"/>
    <p:sldId id="278" r:id="rId24"/>
    <p:sldId id="294" r:id="rId25"/>
    <p:sldId id="288" r:id="rId26"/>
    <p:sldId id="289" r:id="rId27"/>
    <p:sldId id="291" r:id="rId28"/>
    <p:sldId id="300" r:id="rId29"/>
    <p:sldId id="306" r:id="rId30"/>
    <p:sldId id="311" r:id="rId31"/>
    <p:sldId id="329" r:id="rId32"/>
    <p:sldId id="333" r:id="rId33"/>
    <p:sldId id="334" r:id="rId34"/>
    <p:sldId id="335" r:id="rId35"/>
    <p:sldId id="331" r:id="rId36"/>
    <p:sldId id="332" r:id="rId37"/>
    <p:sldId id="336" r:id="rId38"/>
    <p:sldId id="339" r:id="rId39"/>
    <p:sldId id="337" r:id="rId40"/>
    <p:sldId id="338" r:id="rId41"/>
    <p:sldId id="321" r:id="rId42"/>
    <p:sldId id="322" r:id="rId43"/>
    <p:sldId id="29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3399"/>
    <a:srgbClr val="CC0099"/>
    <a:srgbClr val="99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1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10230-B4EF-4ABF-AF02-FBF35B21E0AE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7ABB-542F-47C8-B15F-9BEEF5648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4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7ABB-542F-47C8-B15F-9BEEF5648C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7ABB-542F-47C8-B15F-9BEEF5648C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7ABB-542F-47C8-B15F-9BEEF5648CA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06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8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202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198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398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486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991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772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997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4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555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39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14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56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5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384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2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147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794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009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37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64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0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759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1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687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066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238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241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64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0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7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156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1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05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687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066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238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241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84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68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679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003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42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877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87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247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682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334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8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64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98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5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8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91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3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16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62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7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0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6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37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09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3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15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56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62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67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97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35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50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9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74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06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20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9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49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48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05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109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48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428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37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3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9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55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94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98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59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0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71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17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07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851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971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47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06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27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7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9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70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542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2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3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279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27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71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65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162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16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3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95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554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85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833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9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096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878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45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378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14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36" r:id="rId12"/>
    <p:sldLayoutId id="2147483937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0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08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69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69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77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09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00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26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9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07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5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07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27.01.2018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39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93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17.jpeg"/><Relationship Id="rId5" Type="http://schemas.openxmlformats.org/officeDocument/2006/relationships/image" Target="../media/image3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3.gif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22.jpeg"/><Relationship Id="rId5" Type="http://schemas.openxmlformats.org/officeDocument/2006/relationships/image" Target="../media/image3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6.pn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6.pn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3.gif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504056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6" y="483601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95" y="5130913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976" y="98072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роект </a:t>
            </a:r>
          </a:p>
          <a:p>
            <a:pPr lvl="0" algn="ctr"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изобразительной деятельности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551" y="5128981"/>
            <a:ext cx="8153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Эшмирзоева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С.В.,</a:t>
            </a:r>
          </a:p>
          <a:p>
            <a:pPr lvl="0"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оспитатель группы «Непоседы»</a:t>
            </a:r>
          </a:p>
          <a:p>
            <a:pPr lvl="0"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690" y="2773912"/>
            <a:ext cx="840747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  «Влияние нетрадиционных техник изобразительного искусства на развитие творческих способностей детей 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endParaRPr lang="ru-RU" sz="1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95" y="3922466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62690" y="260904"/>
            <a:ext cx="8407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№18 комбинированного вида» МБДОУ «Детский сад «Радуга» комбинированного вида»</a:t>
            </a:r>
          </a:p>
          <a:p>
            <a:pPr lvl="0" algn="ctr"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2695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679772"/>
            <a:ext cx="7772400" cy="949028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Содержание проекта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350" y="2349500"/>
            <a:ext cx="16922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Занятия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кружка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5963" y="2349500"/>
            <a:ext cx="23050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Работа с родителями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7" y="4076700"/>
            <a:ext cx="2070101" cy="864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Интегрированные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4438" y="4076700"/>
            <a:ext cx="1439862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Игровые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1638" y="4076700"/>
            <a:ext cx="230505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Теоретические</a:t>
            </a:r>
            <a:r>
              <a:rPr lang="ru-RU" sz="2400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32588" y="4076700"/>
            <a:ext cx="22320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Практические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988" y="5229224"/>
            <a:ext cx="2736850" cy="131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Коллективные,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подгрупповые и      индивидуальные</a:t>
            </a:r>
            <a:endParaRPr lang="ru-RU" sz="2400" dirty="0">
              <a:solidFill>
                <a:srgbClr val="FFFF00"/>
              </a:solidFill>
            </a:endParaRPr>
          </a:p>
        </p:txBody>
      </p: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>
            <a:off x="1692276" y="3429000"/>
            <a:ext cx="557212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8" idx="0"/>
          </p:cNvCxnSpPr>
          <p:nvPr/>
        </p:nvCxnSpPr>
        <p:spPr>
          <a:xfrm>
            <a:off x="2249488" y="3429000"/>
            <a:ext cx="954881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</p:cNvCxnSpPr>
          <p:nvPr/>
        </p:nvCxnSpPr>
        <p:spPr>
          <a:xfrm flipH="1">
            <a:off x="6011863" y="3263900"/>
            <a:ext cx="936625" cy="812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</p:cNvCxnSpPr>
          <p:nvPr/>
        </p:nvCxnSpPr>
        <p:spPr>
          <a:xfrm>
            <a:off x="6948488" y="3263900"/>
            <a:ext cx="576262" cy="812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0"/>
          </p:cNvCxnSpPr>
          <p:nvPr/>
        </p:nvCxnSpPr>
        <p:spPr>
          <a:xfrm>
            <a:off x="1692275" y="4652963"/>
            <a:ext cx="719138" cy="5762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11" idx="0"/>
          </p:cNvCxnSpPr>
          <p:nvPr/>
        </p:nvCxnSpPr>
        <p:spPr>
          <a:xfrm flipH="1">
            <a:off x="2411413" y="4652963"/>
            <a:ext cx="792956" cy="5762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095625" y="2633715"/>
            <a:ext cx="2268538" cy="31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095625" y="2997200"/>
            <a:ext cx="252414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64163" y="2636838"/>
            <a:ext cx="43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095625" y="2997200"/>
            <a:ext cx="2700338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1" y="679772"/>
            <a:ext cx="1525092" cy="15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275930" y="2352776"/>
            <a:ext cx="2305050" cy="1076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Занятия в творческой мастерской «Разноцветный мир» 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2042592" y="317599"/>
            <a:ext cx="6899024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BD0D9"/>
              </a:buClr>
              <a:defRPr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  <a:p>
            <a:pPr algn="just">
              <a:buClr>
                <a:srgbClr val="0BD0D9"/>
              </a:buClr>
              <a:defRPr/>
            </a:pP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61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4"/>
            <a:ext cx="8820472" cy="5616625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аналитико-подготовительный</a:t>
            </a: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Срок: </a:t>
            </a:r>
            <a:r>
              <a:rPr lang="ru-RU" sz="1800" b="1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сентябрь 2016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года)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изучение литературы по проблеме; 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-  обеспечение информационного  и учебно-материально-технического оснащения проекта;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выяснение запросов, возможностей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трудностей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родителей по данной проблеме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(анкетирование, беседы, опрос);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разработка системы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образовательной работы с учетом возрастных  особенностей детей, их интересов,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наклонностей;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развивающей среды, направленной на формирование  у детей  художественно-творческих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способностей;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систематизация  знаний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родителей и педагогов по вопросам развития творческих способностей детей  средствами нетрадиционного художественного творчества. </a:t>
            </a:r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основной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latin typeface="Times New Roman"/>
                <a:ea typeface="Times New Roman"/>
              </a:rPr>
              <a:t>Срок:  октябрь 2016 - апрель 2017)</a:t>
            </a:r>
            <a:endPara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деятельность  педагога с детьми в режимные  моменты;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-  работа в творческой мастерской «Разноцветный мир»;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-  консультации, беседы, домашнее задание, мастер-классы и т.д.;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-  взаимодействие с родителями и педагогами;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- участие в конкурсах, выставках.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 </a:t>
            </a: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Срок: май 2017год)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1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анализ результатов ;</a:t>
            </a:r>
          </a:p>
          <a:p>
            <a:pPr marL="265113" indent="-265113"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- отчет  о  реализации проекта;</a:t>
            </a:r>
          </a:p>
          <a:p>
            <a:pPr marL="265113" indent="-265113" algn="l">
              <a:spcBef>
                <a:spcPts val="0"/>
              </a:spcBef>
              <a:buClr>
                <a:srgbClr val="0BD0D9"/>
              </a:buClr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- презентация   проекта.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2425400" cy="382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648" y="772026"/>
            <a:ext cx="6345904" cy="5475244"/>
          </a:xfrm>
          <a:prstGeom prst="rect">
            <a:avLst/>
          </a:prstGeom>
          <a:ln>
            <a:noFill/>
          </a:ln>
          <a:extLst/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23827" y="1710171"/>
            <a:ext cx="8424637" cy="3230997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BD0D9"/>
              </a:buClr>
            </a:pP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prstClr val="white"/>
              </a:solidFill>
            </a:endParaRPr>
          </a:p>
        </p:txBody>
      </p:sp>
      <p:pic>
        <p:nvPicPr>
          <p:cNvPr id="9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7" y="27844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4864" y="18725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69438"/>
            <a:ext cx="85221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 детей: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сформируются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эстетическое отношение к окружающей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действительности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 нетрадиционных способах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рисования;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  разовьется мелкая моторика, овладеют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простейшими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техническими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приемами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работы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различными изобразительными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материалами;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появится умение  применять различные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рисования  в самостоятельной деятельности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родителей: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повысится компетентность  в вопросах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использованием различных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нетрадиционных техник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сформируется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более высокая оценка дости­жений своих детей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гордость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них;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появится желание  принимать активное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совместных творческих работах.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педагогов: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повысится профессиональный уровень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педагогическая компетентность  по формированию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художественно – творческих способностей детей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посредством использования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нетрадиционной техники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рисования.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89256" y="1436592"/>
            <a:ext cx="8051109" cy="7971708"/>
          </a:xfrm>
          <a:prstGeom prst="rect">
            <a:avLst/>
          </a:prstGeom>
          <a:ln>
            <a:noFill/>
          </a:ln>
          <a:extLst/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09936" y="1436592"/>
            <a:ext cx="8438528" cy="4944736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BD0D9"/>
              </a:buClr>
            </a:pP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Составление альбома работ;</a:t>
            </a:r>
          </a:p>
          <a:p>
            <a:pPr algn="l">
              <a:buClr>
                <a:srgbClr val="0BD0D9"/>
              </a:buClr>
            </a:pPr>
            <a:r>
              <a:rPr lang="ru-RU" sz="3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Организация  выставок детских работ;</a:t>
            </a:r>
          </a:p>
          <a:p>
            <a:pPr algn="l">
              <a:buClr>
                <a:srgbClr val="0BD0D9"/>
              </a:buClr>
            </a:pPr>
            <a:r>
              <a:rPr lang="ru-RU" sz="3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Участие в конкурсах детского творчества;</a:t>
            </a:r>
          </a:p>
          <a:p>
            <a:pPr algn="l">
              <a:buClr>
                <a:srgbClr val="0BD0D9"/>
              </a:buClr>
            </a:pPr>
            <a:r>
              <a:rPr lang="ru-RU" sz="3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Проведение мастер-класса для педагогов ДОУ;</a:t>
            </a:r>
          </a:p>
          <a:p>
            <a:pPr algn="l">
              <a:buClr>
                <a:srgbClr val="0BD0D9"/>
              </a:buClr>
            </a:pPr>
            <a:r>
              <a:rPr lang="ru-RU" sz="3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 Проведение мастер-классов для  родителей  в рамках  «Дня открытых дверей».</a:t>
            </a:r>
          </a:p>
          <a:p>
            <a:pPr algn="l">
              <a:buClr>
                <a:srgbClr val="0BD0D9"/>
              </a:buClr>
            </a:pPr>
            <a:endParaRPr lang="ru-RU" sz="3900" dirty="0" smtClean="0">
              <a:solidFill>
                <a:prstClr val="white"/>
              </a:solidFill>
            </a:endParaRPr>
          </a:p>
        </p:txBody>
      </p:sp>
      <p:pic>
        <p:nvPicPr>
          <p:cNvPr id="9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7" y="27844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2639" y="287748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47664" y="317599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проекта</a:t>
            </a:r>
          </a:p>
          <a:p>
            <a:pPr algn="just">
              <a:buClr>
                <a:srgbClr val="0BD0D9"/>
              </a:buClr>
              <a:defRPr/>
            </a:pP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1. «Волшебный мир народного творчества», под ред. </a:t>
            </a:r>
            <a:r>
              <a:rPr lang="ru-RU" sz="1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Шпикаловой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Т.Я., М.: Просвещение, 2001г.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2.  </a:t>
            </a:r>
            <a:r>
              <a:rPr lang="ru-RU" sz="1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Т.Н. «Природа, искусство и  изобразительная деятельность детей». М.: Просвещение, 2004 г.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3.  Комарова Т.С. «Детское художественное творчество». М.: МОЗАИКА-СИНТЕЗ, 2005г.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4.  Комарова Т.С. Изобразительная деятельность в детском саду». М.: МОЗАИКА-СИНТЕЗ, 2006 г.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5.  «Коллективное творчество дошкольников» под. Ред. </a:t>
            </a:r>
            <a:r>
              <a:rPr lang="ru-RU" sz="1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Грибовской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А.А. М.: Сфера, 2004 г.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6.   «Необыкновенное рисование»,  учебное издание из серии «Искусство – детям». М.: МОЗАИКА-СИНТЕЗ, 2007 г., № 2.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7.  </a:t>
            </a:r>
            <a:r>
              <a:rPr lang="ru-RU" sz="1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Никологорская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О.А. «Волшебные краски». М.: АСТ-Пресс, 1997 г.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8.  Фатеева А.А. «Рисуем без кисточки». Ярославль, 2004 г.</a:t>
            </a:r>
          </a:p>
          <a:p>
            <a:pPr marR="0" algn="l">
              <a:spcBef>
                <a:spcPts val="0"/>
              </a:spcBef>
              <a:buClr>
                <a:srgbClr val="0BD0D9"/>
              </a:buClr>
              <a:buSzTx/>
            </a:pP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9.  </a:t>
            </a:r>
            <a:r>
              <a:rPr lang="ru-RU" sz="1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Шайдурова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Н.В. «Методика обучения рисованию  </a:t>
            </a: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етей  дошкольного возраста». </a:t>
            </a: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М.: Сфера,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01" y="5636001"/>
            <a:ext cx="1216764" cy="12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7" y="5616646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06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78" y="5805264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49148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47664" y="317599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BD0D9"/>
              </a:buClr>
              <a:defRPr/>
            </a:pP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проекта </a:t>
            </a:r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BD0D9"/>
              </a:buClr>
              <a:defRPr/>
            </a:pP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01" y="5636001"/>
            <a:ext cx="1216764" cy="12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7" y="5616646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06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78" y="5805264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49148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051720" y="5206567"/>
            <a:ext cx="54726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/>
              <a:t>Уголок по изобразительной деятельности</a:t>
            </a:r>
            <a:endParaRPr lang="ru-RU" sz="1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ЕПТЧУК\Desktop\ПАПКА\фото к портфолио\DSCN23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47664" y="317599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Консультация </a:t>
            </a:r>
            <a:r>
              <a:rPr lang="ru-RU" sz="2400" dirty="0">
                <a:latin typeface="Times New Roman"/>
                <a:ea typeface="Times New Roman"/>
              </a:rPr>
              <a:t>для родителей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buClr>
                <a:srgbClr val="0BD0D9"/>
              </a:buClr>
              <a:defRPr/>
            </a:pPr>
            <a:r>
              <a:rPr lang="ru-RU" sz="2000" dirty="0" smtClean="0">
                <a:latin typeface="Times New Roman"/>
                <a:ea typeface="Times New Roman"/>
              </a:rPr>
              <a:t>«</a:t>
            </a:r>
            <a:r>
              <a:rPr lang="ru-RU" sz="2000" dirty="0">
                <a:latin typeface="Times New Roman"/>
                <a:ea typeface="Times New Roman"/>
              </a:rPr>
              <a:t>Массаж карандашами. Пальчиковые игры и упражнения»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01" y="5636001"/>
            <a:ext cx="1216764" cy="12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7" y="5616646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06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78" y="5805264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49148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003\Desktop\ПРОЕКТ (готовый)  Раз ладошка, два ладошка\Конс, мастер, Анкеты\+ МАССАЖ КАРАНДАШАМИ\image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6" y="1772816"/>
            <a:ext cx="194826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003\Desktop\ПРОЕКТ (готовый)  Раз ладошка, два ладошка\Конс, мастер, Анкеты\+ МАССАЖ КАРАНДАШАМИ\image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47" y="2532835"/>
            <a:ext cx="1790000" cy="2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003\Desktop\ПРОЕКТ (готовый)  Раз ладошка, два ладошка\Конс, мастер, Анкеты\+ МАССАЖ КАРАНДАШАМИ\image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86" y="2517868"/>
            <a:ext cx="1886911" cy="2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003\Desktop\ПРОЕКТ (готовый)  Раз ладошка, два ладошка\Конс, мастер, Анкеты\+ МАССАЖ КАРАНДАШАМИ\image (4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72" y="2532835"/>
            <a:ext cx="1806822" cy="27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47664" y="317599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01" y="5636001"/>
            <a:ext cx="1216764" cy="12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7" y="5616646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06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78" y="5805264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49148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063420"/>
            <a:ext cx="6935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Консультация для родителей. </a:t>
            </a:r>
          </a:p>
          <a:p>
            <a:r>
              <a:rPr lang="ru-RU" dirty="0"/>
              <a:t>Тема: «Пальчиковые игры - одно из средств развития речи детей дошкольного возраста».</a:t>
            </a:r>
          </a:p>
        </p:txBody>
      </p:sp>
      <p:pic>
        <p:nvPicPr>
          <p:cNvPr id="10242" name="Picture 2" descr="F:\ПАПКИ-ПЕРЕДВИЖКИ\Карт. пальч.игр\image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77" y="2679010"/>
            <a:ext cx="32594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ПАПКИ-ПЕРЕДВИЖКИ\Пальчиковые игры\Пальчиковые игры\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17" y="2248758"/>
            <a:ext cx="2381201" cy="33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ПАПКИ-ПЕРЕДВИЖКИ\Пальчиковые игры\im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10" y="2268114"/>
            <a:ext cx="2380940" cy="33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47663" y="186795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798287"/>
            <a:ext cx="5953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               «Пальчиковая гимнастика и игры в группе»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2" name="Picture 4" descr="C:\Users\user003\Desktop\ФОТО\IMG_20170407_073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73" y="1390543"/>
            <a:ext cx="1793491" cy="239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003\Desktop\ФОТО 3 гр\IMG_20170420_180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7" y="3999259"/>
            <a:ext cx="2835857" cy="21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КЕПТЧУК\Desktop\Мама\паспорт группы\DSCN4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3" y="1464556"/>
            <a:ext cx="2817104" cy="21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КЕПТЧУК\Desktop\Мама\паспорт группы\неделя здоровья в 1 мл. гр\здоровье\DSCN44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28" y="1455355"/>
            <a:ext cx="2830399" cy="212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КЕПТЧУК\Desktop\Мама\паспорт группы\неделя здоровья в 1 мл. гр\DSCN43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042769"/>
            <a:ext cx="2776245" cy="20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КЕПТЧУК\Desktop\Мама\паспорт группы\неделя здоровья в 1 мл. гр\DSCN42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27" y="4066512"/>
            <a:ext cx="2734884" cy="20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17960" y="126835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7" y="5608375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02" y="5787534"/>
            <a:ext cx="1203290" cy="9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53220"/>
            <a:ext cx="1068684" cy="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5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6902" y="729569"/>
            <a:ext cx="3953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Рисование на песке </a:t>
            </a:r>
            <a:endParaRPr lang="ru-RU" b="1" dirty="0"/>
          </a:p>
        </p:txBody>
      </p:sp>
      <p:pic>
        <p:nvPicPr>
          <p:cNvPr id="3074" name="Picture 2" descr="C:\Users\КЕПТЧУК\Desktop\ПАПКА\фото к портфолио\рисуем песком\DSCN38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5" y="1340768"/>
            <a:ext cx="3732980" cy="27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ЕПТЧУК\Desktop\ПАПКА\фото к портфолио\рисуем песком\DSCN38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69" y="2089198"/>
            <a:ext cx="3967528" cy="29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646677" y="1363370"/>
            <a:ext cx="8015980" cy="3672408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BD0D9"/>
              </a:buClr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Проект предназначен для детей младшего  дошкольного возраста. Он поможет педагогам и родителям  заинтересовать ребенка такими видами   художественного творчества, как  рисование в  нетрадиционной технике рисования,  научит детей  разнообразным способам и приемам изобразительной деятельности, и соответственно  при специальной организации обучения у дошкольников быстрее разовьется мелкая моторика рук.</a:t>
            </a:r>
          </a:p>
          <a:p>
            <a:pPr algn="ctr">
              <a:spcBef>
                <a:spcPts val="0"/>
              </a:spcBef>
              <a:buClr>
                <a:srgbClr val="0BD0D9"/>
              </a:buClr>
            </a:pPr>
            <a:endParaRPr lang="ru-RU" sz="24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Длительность проекта: с сентября 2016 по май 2017 г.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rgbClr val="0BD0D9"/>
              </a:buClr>
            </a:pPr>
            <a:endParaRPr lang="ru-RU" sz="24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4" y="22037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468">
            <a:off x="6119729" y="5374281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64" y="5263483"/>
            <a:ext cx="1318207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54" y="5239900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9" y="5263483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4" y="4940135"/>
            <a:ext cx="2076265" cy="145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9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17960" y="126835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7" y="5608375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02" y="5787534"/>
            <a:ext cx="1203290" cy="9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53220"/>
            <a:ext cx="1068684" cy="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5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729569"/>
            <a:ext cx="6782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«Новогодняя ёлочка» (рисование ладошками и печатание) 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5" y="1252039"/>
            <a:ext cx="2779157" cy="208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53" y="3416053"/>
            <a:ext cx="3037905" cy="22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52039"/>
            <a:ext cx="3206170" cy="427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6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17960" y="126835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7" y="5608375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02" y="5787534"/>
            <a:ext cx="1203290" cy="9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53220"/>
            <a:ext cx="1068684" cy="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5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729569"/>
            <a:ext cx="6782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«Космическое путешествие» (печатание) </a:t>
            </a:r>
            <a:endParaRPr lang="ru-RU" b="1" dirty="0"/>
          </a:p>
        </p:txBody>
      </p:sp>
      <p:pic>
        <p:nvPicPr>
          <p:cNvPr id="5122" name="Picture 2" descr="C:\Users\КЕПТЧУК\Desktop\Мама\паспорт группы\космос\DSCN4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52039"/>
            <a:ext cx="2769053" cy="20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ЕПТЧУК\Desktop\Мама\паспорт группы\космос\DSCN45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97" y="3491527"/>
            <a:ext cx="2860575" cy="21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ЕПТЧУК\Desktop\Мама\паспорт группы\космос\коллективная работа Космическое путешествие, 1 мл. гр.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07" y="1231489"/>
            <a:ext cx="3282664" cy="437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17960" y="126835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«Одуванчик» (рисование мыльными пузырями)</a:t>
            </a:r>
            <a:endParaRPr lang="ru-RU" sz="2400" b="1" dirty="0" smtClean="0"/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50324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7" y="5608375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02" y="5787534"/>
            <a:ext cx="1203290" cy="9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53220"/>
            <a:ext cx="1068684" cy="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5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КЕПТЧУК\Desktop\ПАПКА\фото к портфолио\одуванчик\DSCN5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83308"/>
            <a:ext cx="2979397" cy="22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ЕПТЧУК\Desktop\ПАПКА\фото к портфолио\одуванчик\DSCN51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54" y="3514668"/>
            <a:ext cx="2992210" cy="224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КЕПТЧУК\Desktop\ПАПКА\фото к портфолио\одуванчик\DSCN51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18" y="1238997"/>
            <a:ext cx="2991748" cy="22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КЕПТЧУК\Desktop\ПАПКА\фото к портфолио\одуванчик\DSCN51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3020195" cy="22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17960" y="126835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«Летний день» (рисование мыльными пузырями)</a:t>
            </a:r>
            <a:endParaRPr lang="ru-RU" sz="2400" b="1" dirty="0" smtClean="0"/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7" y="5608375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02" y="5787534"/>
            <a:ext cx="1203290" cy="9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53220"/>
            <a:ext cx="1068684" cy="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5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КЕПТЧУК\Desktop\Мама\паспорт группы\пузыри\DSC015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6" y="1266164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ЕПТЧУК\Desktop\Мама\паспорт группы\пузыри\DSC016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46" y="3230793"/>
            <a:ext cx="3431828" cy="257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ЕПТЧУК\Desktop\Мама\паспорт группы\пузыри\DSCN48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48" y="1556792"/>
            <a:ext cx="3173312" cy="42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17960" y="126835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7" y="5608375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02" y="5787534"/>
            <a:ext cx="1203290" cy="9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53220"/>
            <a:ext cx="1068684" cy="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5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6902" y="729569"/>
            <a:ext cx="3953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Коллективные работы детей</a:t>
            </a:r>
            <a:endParaRPr lang="ru-RU" b="1" dirty="0"/>
          </a:p>
        </p:txBody>
      </p:sp>
      <p:pic>
        <p:nvPicPr>
          <p:cNvPr id="1026" name="Picture 2" descr="C:\Users\КЕПТЧУК\Desktop\Мама\паспорт группы\поделки\Птички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98798"/>
            <a:ext cx="3492242" cy="26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ЕПТЧУК\Desktop\Мама\паспорт группы\поделки\коллективная работа Любимой мамочке 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68" y="1457644"/>
            <a:ext cx="2957272" cy="394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ЕПТЧУК\Desktop\Мама\паспорт группы\поделки\праздничный салют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54" y="680539"/>
            <a:ext cx="3184397" cy="23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17960" y="126835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7" y="5608375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02" y="5787534"/>
            <a:ext cx="1203290" cy="9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53220"/>
            <a:ext cx="1068684" cy="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5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729569"/>
            <a:ext cx="5846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Победы  воспитанников во всероссийских конкурсах</a:t>
            </a:r>
            <a:endParaRPr lang="ru-RU" b="1" dirty="0"/>
          </a:p>
        </p:txBody>
      </p:sp>
      <p:pic>
        <p:nvPicPr>
          <p:cNvPr id="7170" name="Picture 2" descr="C:\Users\КЕПТЧУК\Desktop\img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0" y="1113026"/>
            <a:ext cx="2773679" cy="37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ЕПТЧУК\Desktop\img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71" y="1347091"/>
            <a:ext cx="2975269" cy="42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КЕПТЧУК\Desktop\img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62" y="1125369"/>
            <a:ext cx="2687801" cy="36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17960" y="126835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7" y="5608375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02" y="5787534"/>
            <a:ext cx="1203290" cy="9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53220"/>
            <a:ext cx="1068684" cy="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5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729569"/>
            <a:ext cx="4046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Участие воспитателя в </a:t>
            </a:r>
            <a:r>
              <a:rPr lang="ru-RU" b="1" dirty="0" err="1" smtClean="0"/>
              <a:t>вебинарах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146" name="Picture 2" descr="C:\Users\КЕПТЧУК\Desktop\Мама\Эшмирзоева грамоты\вибинар сертификат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0539"/>
            <a:ext cx="2459737" cy="34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ЕПТЧУК\Desktop\Мама\вебинары\вибинар 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14" y="1936796"/>
            <a:ext cx="269848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ЕПТЧУК\Desktop\Мама\вебинары\Эшмирзоева 10 февраля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82055"/>
            <a:ext cx="2526375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КЕПТЧУК\Desktop\Мама\вебинары\эшмирзоева 27 июня 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80" y="2491042"/>
            <a:ext cx="2760936" cy="39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17960" y="126835"/>
            <a:ext cx="7200800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7" y="5608375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02" y="5787534"/>
            <a:ext cx="1203290" cy="9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53220"/>
            <a:ext cx="1068684" cy="9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5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729569"/>
            <a:ext cx="555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Участие воспитателя во всероссийских конкурсах </a:t>
            </a:r>
            <a:endParaRPr lang="ru-RU" b="1" dirty="0"/>
          </a:p>
        </p:txBody>
      </p:sp>
      <p:pic>
        <p:nvPicPr>
          <p:cNvPr id="8194" name="Picture 2" descr="C:\Users\КЕПТЧУК\Desktop\Мама\Эшмирзоева грамоты\солнечный свет 1 место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4" y="1266281"/>
            <a:ext cx="242403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ЕПТЧУК\Desktop\Мама\Эшмирзоева грамоты\Эшмирзоева  Лучший НОД 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75" y="1649270"/>
            <a:ext cx="2724737" cy="37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КЕПТЧУК\Desktop\Мама\Эшмирзоева грамоты\Эшмирзоева Светлана Владимировна эксперимент 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12" y="1340768"/>
            <a:ext cx="2572150" cy="35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986952" y="317599"/>
            <a:ext cx="6257456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Результаты проекта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10" y="14583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01" y="5636001"/>
            <a:ext cx="1216764" cy="12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7" y="5616646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06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78" y="5805264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49148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0416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У </a:t>
            </a:r>
            <a:r>
              <a:rPr lang="ru-RU" b="1" dirty="0">
                <a:solidFill>
                  <a:srgbClr val="FFFF00"/>
                </a:solidFill>
              </a:rPr>
              <a:t>детей</a:t>
            </a:r>
            <a:r>
              <a:rPr lang="ru-RU" b="1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43841"/>
            <a:ext cx="86180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- </a:t>
            </a:r>
            <a:r>
              <a:rPr lang="ru-RU" sz="1400" dirty="0" smtClean="0"/>
              <a:t> Сформировались в соответствии с возрастом </a:t>
            </a:r>
            <a:r>
              <a:rPr lang="ru-RU" sz="1400" dirty="0"/>
              <a:t>эстетическое отношение к окружающей действительности </a:t>
            </a:r>
            <a:r>
              <a:rPr lang="ru-RU" sz="1400" dirty="0" smtClean="0"/>
              <a:t> и </a:t>
            </a:r>
            <a:r>
              <a:rPr lang="ru-RU" sz="1400" dirty="0"/>
              <a:t>знания о нетрадиционных способах </a:t>
            </a:r>
            <a:r>
              <a:rPr lang="ru-RU" sz="1400" dirty="0" smtClean="0"/>
              <a:t>рисования;</a:t>
            </a:r>
            <a:endParaRPr lang="ru-RU" sz="1400" dirty="0"/>
          </a:p>
          <a:p>
            <a:r>
              <a:rPr lang="ru-RU" sz="1400" dirty="0"/>
              <a:t>- у детей </a:t>
            </a:r>
            <a:r>
              <a:rPr lang="ru-RU" sz="1400" dirty="0" smtClean="0"/>
              <a:t>улучшилось </a:t>
            </a:r>
            <a:r>
              <a:rPr lang="ru-RU" sz="1400" dirty="0"/>
              <a:t>восприятие, </a:t>
            </a:r>
            <a:r>
              <a:rPr lang="ru-RU" sz="1400" dirty="0" smtClean="0"/>
              <a:t>обогатился </a:t>
            </a:r>
            <a:r>
              <a:rPr lang="ru-RU" sz="1400" dirty="0"/>
              <a:t>сенсорный опыт;</a:t>
            </a:r>
          </a:p>
          <a:p>
            <a:r>
              <a:rPr lang="ru-RU" sz="1400" dirty="0"/>
              <a:t>-  о</a:t>
            </a:r>
            <a:r>
              <a:rPr lang="ru-RU" sz="1400" dirty="0" smtClean="0"/>
              <a:t>богатилась  </a:t>
            </a:r>
            <a:r>
              <a:rPr lang="ru-RU" sz="1400" dirty="0"/>
              <a:t>речь детей, у 60% детей </a:t>
            </a:r>
            <a:r>
              <a:rPr lang="ru-RU" sz="1400" dirty="0" smtClean="0"/>
              <a:t> хорошо развилась </a:t>
            </a:r>
            <a:r>
              <a:rPr lang="ru-RU" sz="1400" dirty="0"/>
              <a:t>мелкая моторика, дети  </a:t>
            </a:r>
            <a:r>
              <a:rPr lang="ru-RU" sz="1400" dirty="0" smtClean="0"/>
              <a:t>овладели простейшими </a:t>
            </a:r>
            <a:r>
              <a:rPr lang="ru-RU" sz="1400" dirty="0"/>
              <a:t>техническими приемами  работы  с различными изобразительными материалами;</a:t>
            </a:r>
          </a:p>
          <a:p>
            <a:r>
              <a:rPr lang="ru-RU" sz="1400" dirty="0" smtClean="0"/>
              <a:t>- появилось  </a:t>
            </a:r>
            <a:r>
              <a:rPr lang="ru-RU" sz="1400" dirty="0"/>
              <a:t>умение  </a:t>
            </a:r>
            <a:r>
              <a:rPr lang="ru-RU" sz="1400" dirty="0" smtClean="0"/>
              <a:t>и желание применять   </a:t>
            </a:r>
            <a:r>
              <a:rPr lang="ru-RU" sz="1400" dirty="0"/>
              <a:t>технику </a:t>
            </a:r>
            <a:r>
              <a:rPr lang="ru-RU" sz="1400" dirty="0" smtClean="0"/>
              <a:t>рисования </a:t>
            </a:r>
            <a:r>
              <a:rPr lang="ru-RU" sz="1400" dirty="0"/>
              <a:t>в самостоятельной деятельности</a:t>
            </a:r>
            <a:r>
              <a:rPr lang="ru-RU" sz="1400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У </a:t>
            </a:r>
            <a:r>
              <a:rPr lang="ru-RU" b="1" dirty="0">
                <a:solidFill>
                  <a:srgbClr val="FFFF00"/>
                </a:solidFill>
              </a:rPr>
              <a:t>родителей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1400" dirty="0"/>
              <a:t>- </a:t>
            </a:r>
            <a:r>
              <a:rPr lang="ru-RU" sz="1400" dirty="0" smtClean="0"/>
              <a:t>Повысилась  </a:t>
            </a:r>
            <a:r>
              <a:rPr lang="ru-RU" sz="1400" dirty="0"/>
              <a:t>компетентность  в вопросах рисования </a:t>
            </a:r>
            <a:r>
              <a:rPr lang="ru-RU" sz="1400" dirty="0" smtClean="0"/>
              <a:t>  </a:t>
            </a:r>
            <a:r>
              <a:rPr lang="ru-RU" sz="1400" dirty="0"/>
              <a:t>с использованием  нетрадиционной техники 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 - </a:t>
            </a:r>
            <a:r>
              <a:rPr lang="ru-RU" sz="1400" dirty="0" smtClean="0"/>
              <a:t> повысилась оценка </a:t>
            </a:r>
            <a:r>
              <a:rPr lang="ru-RU" sz="1400" dirty="0"/>
              <a:t>достижений своих детей и  гордость за них;</a:t>
            </a:r>
          </a:p>
          <a:p>
            <a:r>
              <a:rPr lang="ru-RU" sz="1400" dirty="0"/>
              <a:t> - </a:t>
            </a:r>
            <a:r>
              <a:rPr lang="ru-RU" sz="1400" dirty="0" smtClean="0"/>
              <a:t>появилось  </a:t>
            </a:r>
            <a:r>
              <a:rPr lang="ru-RU" sz="1400" dirty="0"/>
              <a:t>желание  принимать активное участие   в совместных  творческих </a:t>
            </a:r>
            <a:r>
              <a:rPr lang="ru-RU" sz="1400" dirty="0" smtClean="0"/>
              <a:t>работах.</a:t>
            </a:r>
            <a:endParaRPr lang="ru-RU" sz="1400" dirty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У педагогов при воплощении данного проекта:</a:t>
            </a:r>
          </a:p>
          <a:p>
            <a:r>
              <a:rPr lang="ru-RU" sz="1400" dirty="0"/>
              <a:t>-  повысится профессиональный уровень  и педагогическая компетентность  по вопросам формирования художественно – творческих способностей детей  посредством использования нетрадиционных техник  </a:t>
            </a:r>
            <a:r>
              <a:rPr lang="ru-RU" sz="1400" dirty="0" smtClean="0"/>
              <a:t>рисования.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75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547664" y="111845"/>
            <a:ext cx="7200800" cy="1167185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Перспективы дальнейшего развития проекта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090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323528" y="1052735"/>
            <a:ext cx="8618088" cy="475252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endParaRPr lang="ru-RU" sz="1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01" y="5636001"/>
            <a:ext cx="1216764" cy="12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7" y="5616646"/>
            <a:ext cx="1240895" cy="12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06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78" y="5805264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49148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58826"/>
            <a:ext cx="954933" cy="9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594" y="1252039"/>
            <a:ext cx="848240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BD0D9"/>
              </a:buClr>
              <a:defRPr/>
            </a:pPr>
            <a:r>
              <a:rPr lang="ru-RU" dirty="0"/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>Развитие </a:t>
            </a:r>
            <a:r>
              <a:rPr lang="ru-RU" sz="1600" dirty="0"/>
              <a:t>ручной умелости у детей через укрепление мелкой моторики пальцев рук и организацию совместного изобразительного творчества детей и взрослых</a:t>
            </a:r>
            <a:r>
              <a:rPr lang="ru-RU" sz="1600" dirty="0" smtClean="0"/>
              <a:t>.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dirty="0"/>
              <a:t>1. Учить способам создания самостоятельных предметов и поделок, поощрять вариативность и нестандартное решение отдельных задач.</a:t>
            </a:r>
          </a:p>
          <a:p>
            <a:r>
              <a:rPr lang="ru-RU" sz="1600" dirty="0"/>
              <a:t>2. Формировать технические умения и навыки в работе с разнообразным материалом, в том числе – нестандартным.</a:t>
            </a:r>
          </a:p>
          <a:p>
            <a:r>
              <a:rPr lang="ru-RU" sz="1600" dirty="0"/>
              <a:t>3. Воспитывать у детей интерес к художественному ручному труду, формируя образное представление у детей, воспитывая и развивая их творческие способности.</a:t>
            </a:r>
          </a:p>
          <a:p>
            <a:r>
              <a:rPr lang="ru-RU" sz="1600" dirty="0"/>
              <a:t>4. Развивать у детей чувство пропорции, гармонии цвета, чувство композиции и ритма.</a:t>
            </a:r>
          </a:p>
          <a:p>
            <a:r>
              <a:rPr lang="ru-RU" sz="1600" dirty="0"/>
              <a:t>5. Развитие мелкой моторики, координации движений рук, глазомер.</a:t>
            </a:r>
          </a:p>
          <a:p>
            <a:r>
              <a:rPr lang="ru-RU" sz="1600" dirty="0"/>
              <a:t>6. Развитие речевых навыков.</a:t>
            </a:r>
          </a:p>
          <a:p>
            <a:r>
              <a:rPr lang="ru-RU" sz="1600" dirty="0"/>
              <a:t>7. Развитие творческой фантазии, эстетического и цветового восприятия.</a:t>
            </a:r>
          </a:p>
          <a:p>
            <a:r>
              <a:rPr lang="ru-RU" sz="1600" dirty="0"/>
              <a:t>8. Воспитание навыков аккуратной работы с различными материалами.</a:t>
            </a:r>
          </a:p>
          <a:p>
            <a:r>
              <a:rPr lang="ru-RU" sz="1600" dirty="0"/>
              <a:t>9. Воспитание желания участвовать в создании индивидуальных и коллективных работах.</a:t>
            </a:r>
          </a:p>
          <a:p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306172" y="2103895"/>
            <a:ext cx="8604448" cy="4744977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" y="332656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172" y="320281"/>
            <a:ext cx="8549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«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Чем больше мастерства в детской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руке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тем умнее  ребёнок».</a:t>
            </a:r>
          </a:p>
          <a:p>
            <a:pPr lvl="0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                                                    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В.А.Сухомлинский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434" y="966612"/>
            <a:ext cx="7851648" cy="5090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4157"/>
            <a:ext cx="5832648" cy="7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172" y="1700808"/>
            <a:ext cx="85497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интересный и полезный вид деятельности, в ходе которого разнообразными способами с использованием самых разных материалов создаются живописные и графические изображения.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нетрадиционным видам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рисования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уделяется недостаточно   внимания.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	Во-первых, многие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 получили достаточно широкого распространения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являются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скорее экспериментальными.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	Во-вторых, педагогический опыт применения  данной техники пока не систематизирован, не обогащен и не представлен в должной степени в современных образовательных программах.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	В-третьих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ладошками и пальцами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прекрасно развивают мелкую моторику, которая  оказывает огромное влияние на речь и память ребенка. Ребенок начинает творить исходя из своего возраста, учится различным техникам изобразительной деятельности, которые пригодятся ему в дальнейшем при  создании более осознанных шедевров.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Важность данной темы заключается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не только в развитии творческих способностей , но и в развитии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моторики у детей дошкольного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возраста, которая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позволяет сформировать координацию движений пальцев рук, развить речевую  и умственную  деятельность, а так же подготовить ребенка к школе.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Данные техники хороши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тем, что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они доступны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маленьким детям,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быстро достичь  желаемого результата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вносят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определенную новизну в деятельность детей, делает ее более увлекательной и интересной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 rot="21286359">
            <a:off x="370502" y="1875363"/>
            <a:ext cx="8532256" cy="3001381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BD0D9"/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«Если б все на свете было  одинакового цвета,</a:t>
            </a:r>
          </a:p>
          <a:p>
            <a:pPr algn="just">
              <a:buClr>
                <a:srgbClr val="0BD0D9"/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Вас бы это рассердило  или радовало это?</a:t>
            </a:r>
          </a:p>
          <a:p>
            <a:pPr algn="just">
              <a:buClr>
                <a:srgbClr val="0BD0D9"/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Видеть мир привыкли люди белым, синим, красным…</a:t>
            </a:r>
          </a:p>
          <a:p>
            <a:pPr algn="just">
              <a:buClr>
                <a:srgbClr val="0BD0D9"/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Пусть же все во круг нас будет  удивительным и разным!»</a:t>
            </a:r>
          </a:p>
          <a:p>
            <a:pPr algn="just">
              <a:buClr>
                <a:srgbClr val="0BD0D9"/>
              </a:buClr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just">
              <a:buClr>
                <a:srgbClr val="0BD0D9"/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	В.И. Сухомлинский</a:t>
            </a:r>
          </a:p>
        </p:txBody>
      </p:sp>
      <p:pic>
        <p:nvPicPr>
          <p:cNvPr id="3" name="Рисунок 2" descr="р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17032"/>
            <a:ext cx="3644097" cy="2615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Фолли\Pictures\картинки\60781545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8324"/>
            <a:ext cx="3335094" cy="182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251520" y="1556792"/>
            <a:ext cx="8568951" cy="284116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BD0D9"/>
              </a:buClr>
            </a:pPr>
            <a:endParaRPr lang="ru-RU" sz="32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rgbClr val="0BD0D9"/>
              </a:buClr>
            </a:pPr>
            <a:r>
              <a:rPr lang="ru-RU" sz="32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3" y="10491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6009" y="482439"/>
            <a:ext cx="5336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468">
            <a:off x="6119729" y="5374281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:\ВСЕ ФОТО гр. 3\ЛАДОШКИ ФОТО\DSC021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70091"/>
            <a:ext cx="2376264" cy="19148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990486"/>
            <a:ext cx="885698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наблюдения  было выявлено, что 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многих детей слабо развита мелкая </a:t>
            </a:r>
            <a:endParaRPr lang="ru-RU" sz="21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моторика ; </a:t>
            </a:r>
          </a:p>
          <a:p>
            <a:pPr lvl="0"/>
            <a:endParaRPr lang="ru-RU" sz="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 некоторые  дети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не проявляют интереса к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изобразительной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- большинство из них  не проявляют упорства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терпения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при выполнении заданий, не доводят начатое дело до конца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- боятся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прикасаться к различным материалам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труда из-за неумения пользоваться  ими,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чем демонстрируют неуверенность в себе.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12" y="5172841"/>
            <a:ext cx="1045124" cy="141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33" y="5280773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16" y="5280773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90" y="5280773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5" y="722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169108" y="260647"/>
            <a:ext cx="8712968" cy="644642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творческий</a:t>
            </a:r>
          </a:p>
          <a:p>
            <a:pPr algn="ctr">
              <a:spcBef>
                <a:spcPts val="0"/>
              </a:spcBef>
              <a:buClr>
                <a:srgbClr val="0BD0D9"/>
              </a:buClr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marR="0" lvl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младшей </a:t>
            </a: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группы 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«Непоседы»</a:t>
            </a: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marR="0" lvl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Родители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младшей </a:t>
            </a: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«Непоседы»</a:t>
            </a:r>
          </a:p>
          <a:p>
            <a:pPr marR="0" lvl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endParaRPr lang="ru-RU" sz="24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Форма проведения: 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>
              <a:spcBef>
                <a:spcPts val="0"/>
              </a:spcBef>
              <a:buClr>
                <a:srgbClr val="0BD0D9"/>
              </a:buClr>
              <a:buSzTx/>
              <a:defRPr/>
            </a:pP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Проект реализуется в рамках образовательной деятельности, осуществляемой   в ходе режимных  моментов и кружковой работы  «Мыльные пузыри».</a:t>
            </a:r>
            <a:endParaRPr lang="ru-RU" sz="24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indent="-342900" algn="l">
              <a:spcBef>
                <a:spcPts val="0"/>
              </a:spcBef>
              <a:buClrTx/>
              <a:buSzTx/>
              <a:buFontTx/>
              <a:buChar char="-"/>
              <a:defRPr/>
            </a:pP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rgbClr val="0BD0D9"/>
              </a:buClr>
              <a:defRPr/>
            </a:pPr>
            <a:endParaRPr lang="ru-RU" sz="2400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ts val="0"/>
              </a:spcBef>
              <a:buClr>
                <a:srgbClr val="0BD0D9"/>
              </a:buClr>
              <a:buFontTx/>
              <a:buChar char="-"/>
              <a:defRPr/>
            </a:pPr>
            <a:endParaRPr lang="ru-RU" sz="2400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Clr>
                <a:srgbClr val="0BD0D9"/>
              </a:buClr>
              <a:buFontTx/>
              <a:buChar char="-"/>
              <a:defRPr/>
            </a:pP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пия логотип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308304" y="692696"/>
            <a:ext cx="1211501" cy="128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542730"/>
            <a:ext cx="1187561" cy="232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80" y="5326742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26742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251520" y="1556792"/>
            <a:ext cx="8568951" cy="2841169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Формирование  у детей  </a:t>
            </a:r>
          </a:p>
          <a:p>
            <a:pPr algn="ctr">
              <a:spcBef>
                <a:spcPts val="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художественно-творческих способностей посредством нетрадиционных  техник рисования.</a:t>
            </a:r>
          </a:p>
        </p:txBody>
      </p:sp>
      <p:pic>
        <p:nvPicPr>
          <p:cNvPr id="5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" y="66267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6010" y="848906"/>
            <a:ext cx="5336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468">
            <a:off x="6119729" y="5374281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:\ВСЕ ФОТО гр. 3\ЛАДОШКИ ФОТО\DSC021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52" y="4509120"/>
            <a:ext cx="244827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96" y="5195654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95654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72631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2042592" y="317599"/>
            <a:ext cx="5747292" cy="591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algn="just">
              <a:defRPr/>
            </a:pP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613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18" y="5625199"/>
            <a:ext cx="1793163" cy="1161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07504" y="1052735"/>
            <a:ext cx="8834112" cy="4234817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algn="l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Формировать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эстетическое отношение к окружающей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действительности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на основе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ознакомления с нетрадиционными техниками рисования.       </a:t>
            </a:r>
          </a:p>
          <a:p>
            <a:pPr algn="l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-Учить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детей видеть красоту окружающих предметов, объектов природы.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Развивать технические умения и навыки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в использовании нетрадиционных техник  рисования и аппликации . 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Продолжать формировать умение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правильно держать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карандаш, кисточку.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Развивать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мелкую моторику рук, сенсорные способности восприятия, воображение, мышление, память, речь, умение располагать изображения по всему листу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algn="l">
              <a:spcBef>
                <a:spcPts val="0"/>
              </a:spcBef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Воспитывать художественный вкус, чувство гармонии, эмоциональную отзывчивость на прекрасное.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Воспитывать бережное отношение к природе..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71" y="5560079"/>
            <a:ext cx="1427168" cy="24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71796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18468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9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251520" y="1988840"/>
            <a:ext cx="8568951" cy="2409121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BD0D9"/>
              </a:buClr>
            </a:pPr>
            <a:r>
              <a:rPr lang="ru-RU" sz="32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" y="66267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6064" y="880230"/>
            <a:ext cx="5336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Гипотеза проекта: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468">
            <a:off x="6119729" y="5374281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:\ВСЕ ФОТО гр. 3\ЛАДОШКИ ФОТО\DSC021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2281425" cy="179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15539" y="1805673"/>
            <a:ext cx="8221962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05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Творческие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способности детей будут эффективно развиваться при условии, если будет разработана система работы с детьми по изобразительной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деятельности.</a:t>
            </a:r>
            <a:endParaRPr lang="ru-RU" sz="28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09" y="5369945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07451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07451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648" y="772026"/>
            <a:ext cx="6345904" cy="5475244"/>
          </a:xfrm>
          <a:prstGeom prst="rect">
            <a:avLst/>
          </a:prstGeom>
          <a:ln>
            <a:noFill/>
          </a:ln>
          <a:extLst/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23827" y="1710171"/>
            <a:ext cx="8424637" cy="2268549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Доступность, систематичность и последовательность предлагаемого материала.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Личностно – ориентированный подход.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Соответствие возрастным особенностям.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Практическое участие.</a:t>
            </a:r>
          </a:p>
          <a:p>
            <a:pPr algn="l"/>
            <a:endParaRPr lang="ru-RU" sz="3200" dirty="0" smtClean="0"/>
          </a:p>
        </p:txBody>
      </p:sp>
      <p:pic>
        <p:nvPicPr>
          <p:cNvPr id="9" name="Рисунок 4" descr="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7" y="27844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2959" y="813091"/>
            <a:ext cx="4942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Принципы проекта  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Дина\Desktop\ПРОЕКТЫ ЛАДОШКИ\ПОДЕЛКИ\ca5ef4c7c9531eed1c02a4ee5197656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2" y="4725144"/>
            <a:ext cx="2447973" cy="166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Дина\Desktop\ПРОЕКТЫ ЛАДОШКИ\ПОДЕЛКИ\8 марта, цветы\Чудо-тюльпаны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62" y="4725144"/>
            <a:ext cx="1921733" cy="166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Дина\Desktop\ПРОЕКТЫ ЛАДОШКИ\ПОДЕЛКИ\-12-6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5"/>
            <a:ext cx="2088232" cy="166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3332">
            <a:off x="7730771" y="4337991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764">
            <a:off x="7720581" y="2911415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Владелец\Мои документы\liniia-75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155">
            <a:off x="7659447" y="1421444"/>
            <a:ext cx="1160392" cy="11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1942</TotalTime>
  <Words>1511</Words>
  <Application>Microsoft Office PowerPoint</Application>
  <PresentationFormat>Экран (4:3)</PresentationFormat>
  <Paragraphs>289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Тема Office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Тема Office</vt:lpstr>
      <vt:lpstr>9_Поток</vt:lpstr>
      <vt:lpstr>10_Поток</vt:lpstr>
      <vt:lpstr>11_Поток</vt:lpstr>
      <vt:lpstr>12_Поток</vt:lpstr>
      <vt:lpstr>17_Поток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Содержание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Фолли</dc:creator>
  <cp:lastModifiedBy>КЕПТЧУК</cp:lastModifiedBy>
  <cp:revision>189</cp:revision>
  <dcterms:created xsi:type="dcterms:W3CDTF">2012-03-17T11:22:39Z</dcterms:created>
  <dcterms:modified xsi:type="dcterms:W3CDTF">2018-01-27T19:38:14Z</dcterms:modified>
</cp:coreProperties>
</file>