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71" r:id="rId3"/>
    <p:sldId id="277" r:id="rId4"/>
    <p:sldId id="276" r:id="rId5"/>
    <p:sldId id="274" r:id="rId6"/>
    <p:sldId id="275" r:id="rId7"/>
    <p:sldId id="269" r:id="rId8"/>
    <p:sldId id="273" r:id="rId9"/>
    <p:sldId id="279" r:id="rId10"/>
    <p:sldId id="272" r:id="rId11"/>
    <p:sldId id="270"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137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D111072-E7C8-4487-A828-A40655484BA5}" type="datetimeFigureOut">
              <a:rPr lang="ru-RU" smtClean="0"/>
              <a:t>04.08.2020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9A42162-4DC0-457B-B481-597FE726289A}" type="slidenum">
              <a:rPr lang="ru-RU" smtClean="0"/>
              <a:t>‹#›</a:t>
            </a:fld>
            <a:endParaRPr lang="ru-RU"/>
          </a:p>
        </p:txBody>
      </p:sp>
    </p:spTree>
    <p:extLst>
      <p:ext uri="{BB962C8B-B14F-4D97-AF65-F5344CB8AC3E}">
        <p14:creationId xmlns:p14="http://schemas.microsoft.com/office/powerpoint/2010/main" val="2441358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D111072-E7C8-4487-A828-A40655484BA5}" type="datetimeFigureOut">
              <a:rPr lang="ru-RU" smtClean="0"/>
              <a:t>04.08.2020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9A42162-4DC0-457B-B481-597FE726289A}" type="slidenum">
              <a:rPr lang="ru-RU" smtClean="0"/>
              <a:t>‹#›</a:t>
            </a:fld>
            <a:endParaRPr lang="ru-RU"/>
          </a:p>
        </p:txBody>
      </p:sp>
    </p:spTree>
    <p:extLst>
      <p:ext uri="{BB962C8B-B14F-4D97-AF65-F5344CB8AC3E}">
        <p14:creationId xmlns:p14="http://schemas.microsoft.com/office/powerpoint/2010/main" val="1697030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07757" y="365125"/>
            <a:ext cx="1478756"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71488" y="365125"/>
            <a:ext cx="4321969"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D111072-E7C8-4487-A828-A40655484BA5}" type="datetimeFigureOut">
              <a:rPr lang="ru-RU" smtClean="0"/>
              <a:t>04.08.2020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9A42162-4DC0-457B-B481-597FE726289A}" type="slidenum">
              <a:rPr lang="ru-RU" smtClean="0"/>
              <a:t>‹#›</a:t>
            </a:fld>
            <a:endParaRPr lang="ru-RU"/>
          </a:p>
        </p:txBody>
      </p:sp>
    </p:spTree>
    <p:extLst>
      <p:ext uri="{BB962C8B-B14F-4D97-AF65-F5344CB8AC3E}">
        <p14:creationId xmlns:p14="http://schemas.microsoft.com/office/powerpoint/2010/main" val="1709246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D111072-E7C8-4487-A828-A40655484BA5}" type="datetimeFigureOut">
              <a:rPr lang="ru-RU" smtClean="0"/>
              <a:t>04.08.2020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9A42162-4DC0-457B-B481-597FE726289A}" type="slidenum">
              <a:rPr lang="ru-RU" smtClean="0"/>
              <a:t>‹#›</a:t>
            </a:fld>
            <a:endParaRPr lang="ru-RU"/>
          </a:p>
        </p:txBody>
      </p:sp>
    </p:spTree>
    <p:extLst>
      <p:ext uri="{BB962C8B-B14F-4D97-AF65-F5344CB8AC3E}">
        <p14:creationId xmlns:p14="http://schemas.microsoft.com/office/powerpoint/2010/main" val="2881149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9"/>
            <a:ext cx="78867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D111072-E7C8-4487-A828-A40655484BA5}" type="datetimeFigureOut">
              <a:rPr lang="ru-RU" smtClean="0"/>
              <a:t>04.08.2020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9A42162-4DC0-457B-B481-597FE726289A}" type="slidenum">
              <a:rPr lang="ru-RU" smtClean="0"/>
              <a:t>‹#›</a:t>
            </a:fld>
            <a:endParaRPr lang="ru-RU"/>
          </a:p>
        </p:txBody>
      </p:sp>
    </p:spTree>
    <p:extLst>
      <p:ext uri="{BB962C8B-B14F-4D97-AF65-F5344CB8AC3E}">
        <p14:creationId xmlns:p14="http://schemas.microsoft.com/office/powerpoint/2010/main" val="3335531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71487" y="1825625"/>
            <a:ext cx="2900363"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3486150" y="1825625"/>
            <a:ext cx="2900363"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D111072-E7C8-4487-A828-A40655484BA5}" type="datetimeFigureOut">
              <a:rPr lang="ru-RU" smtClean="0"/>
              <a:t>04.08.2020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9A42162-4DC0-457B-B481-597FE726289A}" type="slidenum">
              <a:rPr lang="ru-RU" smtClean="0"/>
              <a:t>‹#›</a:t>
            </a:fld>
            <a:endParaRPr lang="ru-RU"/>
          </a:p>
        </p:txBody>
      </p:sp>
    </p:spTree>
    <p:extLst>
      <p:ext uri="{BB962C8B-B14F-4D97-AF65-F5344CB8AC3E}">
        <p14:creationId xmlns:p14="http://schemas.microsoft.com/office/powerpoint/2010/main" val="1542114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365126"/>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D111072-E7C8-4487-A828-A40655484BA5}" type="datetimeFigureOut">
              <a:rPr lang="ru-RU" smtClean="0"/>
              <a:t>04.08.2020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9A42162-4DC0-457B-B481-597FE726289A}" type="slidenum">
              <a:rPr lang="ru-RU" smtClean="0"/>
              <a:t>‹#›</a:t>
            </a:fld>
            <a:endParaRPr lang="ru-RU"/>
          </a:p>
        </p:txBody>
      </p:sp>
    </p:spTree>
    <p:extLst>
      <p:ext uri="{BB962C8B-B14F-4D97-AF65-F5344CB8AC3E}">
        <p14:creationId xmlns:p14="http://schemas.microsoft.com/office/powerpoint/2010/main" val="2330366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D111072-E7C8-4487-A828-A40655484BA5}" type="datetimeFigureOut">
              <a:rPr lang="ru-RU" smtClean="0"/>
              <a:t>04.08.2020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9A42162-4DC0-457B-B481-597FE726289A}" type="slidenum">
              <a:rPr lang="ru-RU" smtClean="0"/>
              <a:t>‹#›</a:t>
            </a:fld>
            <a:endParaRPr lang="ru-RU"/>
          </a:p>
        </p:txBody>
      </p:sp>
    </p:spTree>
    <p:extLst>
      <p:ext uri="{BB962C8B-B14F-4D97-AF65-F5344CB8AC3E}">
        <p14:creationId xmlns:p14="http://schemas.microsoft.com/office/powerpoint/2010/main" val="3710981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D111072-E7C8-4487-A828-A40655484BA5}" type="datetimeFigureOut">
              <a:rPr lang="ru-RU" smtClean="0"/>
              <a:t>04.08.2020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9A42162-4DC0-457B-B481-597FE726289A}" type="slidenum">
              <a:rPr lang="ru-RU" smtClean="0"/>
              <a:t>‹#›</a:t>
            </a:fld>
            <a:endParaRPr lang="ru-RU"/>
          </a:p>
        </p:txBody>
      </p:sp>
    </p:spTree>
    <p:extLst>
      <p:ext uri="{BB962C8B-B14F-4D97-AF65-F5344CB8AC3E}">
        <p14:creationId xmlns:p14="http://schemas.microsoft.com/office/powerpoint/2010/main" val="393483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6D111072-E7C8-4487-A828-A40655484BA5}" type="datetimeFigureOut">
              <a:rPr lang="ru-RU" smtClean="0"/>
              <a:t>04.08.2020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9A42162-4DC0-457B-B481-597FE726289A}" type="slidenum">
              <a:rPr lang="ru-RU" smtClean="0"/>
              <a:t>‹#›</a:t>
            </a:fld>
            <a:endParaRPr lang="ru-RU"/>
          </a:p>
        </p:txBody>
      </p:sp>
    </p:spTree>
    <p:extLst>
      <p:ext uri="{BB962C8B-B14F-4D97-AF65-F5344CB8AC3E}">
        <p14:creationId xmlns:p14="http://schemas.microsoft.com/office/powerpoint/2010/main" val="3556366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6D111072-E7C8-4487-A828-A40655484BA5}" type="datetimeFigureOut">
              <a:rPr lang="ru-RU" smtClean="0"/>
              <a:t>04.08.2020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9A42162-4DC0-457B-B481-597FE726289A}" type="slidenum">
              <a:rPr lang="ru-RU" smtClean="0"/>
              <a:t>‹#›</a:t>
            </a:fld>
            <a:endParaRPr lang="ru-RU"/>
          </a:p>
        </p:txBody>
      </p:sp>
    </p:spTree>
    <p:extLst>
      <p:ext uri="{BB962C8B-B14F-4D97-AF65-F5344CB8AC3E}">
        <p14:creationId xmlns:p14="http://schemas.microsoft.com/office/powerpoint/2010/main" val="968630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111072-E7C8-4487-A828-A40655484BA5}" type="datetimeFigureOut">
              <a:rPr lang="ru-RU" smtClean="0"/>
              <a:t>04.08.2020</a:t>
            </a:fld>
            <a:endParaRPr lang="ru-RU"/>
          </a:p>
        </p:txBody>
      </p:sp>
      <p:sp>
        <p:nvSpPr>
          <p:cNvPr id="5" name="Нижний колонтитул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A42162-4DC0-457B-B481-597FE726289A}" type="slidenum">
              <a:rPr lang="ru-RU" smtClean="0"/>
              <a:t>‹#›</a:t>
            </a:fld>
            <a:endParaRPr lang="ru-RU"/>
          </a:p>
        </p:txBody>
      </p:sp>
    </p:spTree>
    <p:extLst>
      <p:ext uri="{BB962C8B-B14F-4D97-AF65-F5344CB8AC3E}">
        <p14:creationId xmlns:p14="http://schemas.microsoft.com/office/powerpoint/2010/main" val="42586964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9111770" cy="6858000"/>
          </a:xfrm>
        </p:spPr>
      </p:pic>
      <p:sp>
        <p:nvSpPr>
          <p:cNvPr id="5" name="Прямоугольник 4"/>
          <p:cNvSpPr/>
          <p:nvPr/>
        </p:nvSpPr>
        <p:spPr>
          <a:xfrm>
            <a:off x="376518" y="215153"/>
            <a:ext cx="8138832" cy="923330"/>
          </a:xfrm>
          <a:prstGeom prst="rect">
            <a:avLst/>
          </a:prstGeom>
        </p:spPr>
        <p:txBody>
          <a:bodyPr wrap="square">
            <a:spAutoFit/>
          </a:bodyPr>
          <a:lstStyle/>
          <a:p>
            <a:pPr indent="228600" algn="ctr">
              <a:spcAft>
                <a:spcPts val="0"/>
              </a:spcAft>
            </a:pPr>
            <a:r>
              <a:rPr lang="ru-RU" b="1" dirty="0">
                <a:solidFill>
                  <a:srgbClr val="002060"/>
                </a:solidFill>
                <a:latin typeface="Times New Roman" panose="02020603050405020304" pitchFamily="18" charset="0"/>
                <a:ea typeface="Times New Roman" panose="02020603050405020304" pitchFamily="18" charset="0"/>
              </a:rPr>
              <a:t>Структурное подразделение  «Детский сад № 16 комбинированного вида» </a:t>
            </a:r>
            <a:endParaRPr lang="ru-RU" sz="1600" b="1" dirty="0">
              <a:solidFill>
                <a:srgbClr val="002060"/>
              </a:solidFill>
              <a:latin typeface="Times New Roman" panose="02020603050405020304" pitchFamily="18" charset="0"/>
              <a:ea typeface="Times New Roman" panose="02020603050405020304" pitchFamily="18" charset="0"/>
            </a:endParaRPr>
          </a:p>
          <a:p>
            <a:pPr indent="228600" algn="ctr">
              <a:spcAft>
                <a:spcPts val="0"/>
              </a:spcAft>
            </a:pPr>
            <a:r>
              <a:rPr lang="ru-RU" b="1" dirty="0">
                <a:solidFill>
                  <a:srgbClr val="002060"/>
                </a:solidFill>
                <a:latin typeface="Times New Roman" panose="02020603050405020304" pitchFamily="18" charset="0"/>
                <a:ea typeface="Times New Roman" panose="02020603050405020304" pitchFamily="18" charset="0"/>
              </a:rPr>
              <a:t>МБДОУ «Детский сад «Радуга» комбинированного вида»</a:t>
            </a:r>
            <a:endParaRPr lang="ru-RU" sz="1600" b="1" dirty="0">
              <a:solidFill>
                <a:srgbClr val="002060"/>
              </a:solidFill>
              <a:latin typeface="Times New Roman" panose="02020603050405020304" pitchFamily="18" charset="0"/>
              <a:ea typeface="Times New Roman" panose="02020603050405020304" pitchFamily="18" charset="0"/>
            </a:endParaRPr>
          </a:p>
          <a:p>
            <a:pPr indent="228600" algn="ctr">
              <a:spcAft>
                <a:spcPts val="0"/>
              </a:spcAft>
            </a:pPr>
            <a:r>
              <a:rPr lang="ru-RU" b="1" dirty="0">
                <a:solidFill>
                  <a:srgbClr val="002060"/>
                </a:solidFill>
                <a:latin typeface="Times New Roman" panose="02020603050405020304" pitchFamily="18" charset="0"/>
                <a:ea typeface="Times New Roman" panose="02020603050405020304" pitchFamily="18" charset="0"/>
              </a:rPr>
              <a:t>Рузаевского муниципального района</a:t>
            </a:r>
            <a:endParaRPr lang="ru-RU" sz="1600" b="1" dirty="0">
              <a:solidFill>
                <a:srgbClr val="002060"/>
              </a:solidFill>
              <a:latin typeface="Times New Roman" panose="02020603050405020304" pitchFamily="18" charset="0"/>
              <a:ea typeface="Times New Roman" panose="02020603050405020304" pitchFamily="18" charset="0"/>
            </a:endParaRPr>
          </a:p>
        </p:txBody>
      </p:sp>
      <p:sp>
        <p:nvSpPr>
          <p:cNvPr id="6" name="Прямоугольник 5"/>
          <p:cNvSpPr/>
          <p:nvPr/>
        </p:nvSpPr>
        <p:spPr>
          <a:xfrm>
            <a:off x="2285999" y="5082987"/>
            <a:ext cx="6149789" cy="772006"/>
          </a:xfrm>
          <a:prstGeom prst="rect">
            <a:avLst/>
          </a:prstGeom>
        </p:spPr>
        <p:txBody>
          <a:bodyPr wrap="square">
            <a:spAutoFit/>
          </a:bodyPr>
          <a:lstStyle/>
          <a:p>
            <a:pPr indent="228600" algn="r">
              <a:lnSpc>
                <a:spcPts val="2570"/>
              </a:lnSpc>
              <a:spcBef>
                <a:spcPts val="95"/>
              </a:spcBef>
              <a:spcAft>
                <a:spcPts val="0"/>
              </a:spcAft>
              <a:tabLst>
                <a:tab pos="143510" algn="l"/>
              </a:tabLst>
            </a:pPr>
            <a:r>
              <a:rPr lang="ru-RU" b="1" spc="-5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Подготовила инструктор по физической культуре:      </a:t>
            </a:r>
            <a:endParaRPr lang="ru-RU" sz="1600" dirty="0">
              <a:solidFill>
                <a:schemeClr val="bg1"/>
              </a:solidFill>
              <a:latin typeface="Times New Roman" panose="02020603050405020304" pitchFamily="18" charset="0"/>
              <a:ea typeface="Times New Roman" panose="02020603050405020304" pitchFamily="18" charset="0"/>
            </a:endParaRPr>
          </a:p>
          <a:p>
            <a:pPr indent="228600" algn="r">
              <a:lnSpc>
                <a:spcPts val="2570"/>
              </a:lnSpc>
              <a:spcBef>
                <a:spcPts val="95"/>
              </a:spcBef>
              <a:spcAft>
                <a:spcPts val="0"/>
              </a:spcAft>
              <a:tabLst>
                <a:tab pos="143510" algn="l"/>
              </a:tabLst>
            </a:pPr>
            <a:r>
              <a:rPr lang="ru-RU" b="1" spc="-5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Захарова Н.А. </a:t>
            </a:r>
            <a:endParaRPr lang="ru-RU" sz="1600" dirty="0">
              <a:solidFill>
                <a:schemeClr val="bg1"/>
              </a:solidFill>
              <a:latin typeface="Times New Roman" panose="02020603050405020304" pitchFamily="18" charset="0"/>
              <a:ea typeface="Times New Roman" panose="02020603050405020304" pitchFamily="18" charset="0"/>
            </a:endParaRPr>
          </a:p>
        </p:txBody>
      </p:sp>
      <p:sp>
        <p:nvSpPr>
          <p:cNvPr id="7" name="Прямоугольник 6"/>
          <p:cNvSpPr/>
          <p:nvPr/>
        </p:nvSpPr>
        <p:spPr>
          <a:xfrm>
            <a:off x="1497106" y="2321859"/>
            <a:ext cx="6651812" cy="1384995"/>
          </a:xfrm>
          <a:prstGeom prst="rect">
            <a:avLst/>
          </a:prstGeom>
        </p:spPr>
        <p:txBody>
          <a:bodyPr wrap="square">
            <a:spAutoFit/>
          </a:bodyPr>
          <a:lstStyle/>
          <a:p>
            <a:pPr algn="ctr">
              <a:lnSpc>
                <a:spcPct val="150000"/>
              </a:lnSpc>
            </a:pPr>
            <a:r>
              <a:rPr lang="ru-RU" sz="3200" b="1" dirty="0" smtClean="0">
                <a:solidFill>
                  <a:srgbClr val="FF0000"/>
                </a:solidFill>
                <a:latin typeface="Times New Roman" panose="02020603050405020304" pitchFamily="18" charset="0"/>
                <a:cs typeface="Times New Roman" panose="02020603050405020304" pitchFamily="18" charset="0"/>
              </a:rPr>
              <a:t>Подвижные игры для детей летом</a:t>
            </a:r>
          </a:p>
          <a:p>
            <a:pPr algn="ctr">
              <a:lnSpc>
                <a:spcPct val="150000"/>
              </a:lnSpc>
            </a:pPr>
            <a:r>
              <a:rPr lang="ru-RU" sz="2400" b="1" dirty="0" smtClean="0">
                <a:solidFill>
                  <a:srgbClr val="002060"/>
                </a:solidFill>
                <a:latin typeface="Times New Roman" panose="02020603050405020304" pitchFamily="18" charset="0"/>
                <a:cs typeface="Times New Roman" panose="02020603050405020304" pitchFamily="18" charset="0"/>
              </a:rPr>
              <a:t>Рекомендация для родителей</a:t>
            </a:r>
            <a:endParaRPr lang="ru-RU" sz="24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80346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17107" cy="6858001"/>
          </a:xfrm>
        </p:spPr>
      </p:pic>
      <p:sp>
        <p:nvSpPr>
          <p:cNvPr id="3" name="Прямоугольник 2"/>
          <p:cNvSpPr/>
          <p:nvPr/>
        </p:nvSpPr>
        <p:spPr>
          <a:xfrm>
            <a:off x="923365" y="1102659"/>
            <a:ext cx="7117976" cy="4713917"/>
          </a:xfrm>
          <a:prstGeom prst="rect">
            <a:avLst/>
          </a:prstGeom>
        </p:spPr>
        <p:txBody>
          <a:bodyPr wrap="square">
            <a:spAutoFit/>
          </a:bodyPr>
          <a:lstStyle/>
          <a:p>
            <a:pPr algn="ctr"/>
            <a:r>
              <a:rPr lang="ru-RU" sz="2400" b="1" dirty="0">
                <a:solidFill>
                  <a:srgbClr val="C00000"/>
                </a:solidFill>
                <a:latin typeface="Times New Roman" panose="02020603050405020304" pitchFamily="18" charset="0"/>
                <a:cs typeface="Times New Roman" panose="02020603050405020304" pitchFamily="18" charset="0"/>
              </a:rPr>
              <a:t>Подвижная игра «Охотники и звери</a:t>
            </a:r>
            <a:r>
              <a:rPr lang="ru-RU" sz="2400" b="1" dirty="0" smtClean="0">
                <a:solidFill>
                  <a:srgbClr val="C00000"/>
                </a:solidFill>
                <a:latin typeface="Times New Roman" panose="02020603050405020304" pitchFamily="18" charset="0"/>
                <a:cs typeface="Times New Roman" panose="02020603050405020304" pitchFamily="18" charset="0"/>
              </a:rPr>
              <a:t>»</a:t>
            </a:r>
          </a:p>
          <a:p>
            <a:pPr algn="ctr"/>
            <a:r>
              <a:rPr lang="ru-RU" sz="2400" b="1" dirty="0" smtClean="0">
                <a:solidFill>
                  <a:srgbClr val="C00000"/>
                </a:solidFill>
                <a:latin typeface="Times New Roman" panose="02020603050405020304" pitchFamily="18" charset="0"/>
                <a:cs typeface="Times New Roman" panose="02020603050405020304" pitchFamily="18" charset="0"/>
              </a:rPr>
              <a:t>(подготовительная группа)</a:t>
            </a:r>
            <a:endParaRPr lang="ru-RU" sz="2400" b="1" dirty="0">
              <a:solidFill>
                <a:srgbClr val="C00000"/>
              </a:solidFill>
              <a:latin typeface="Times New Roman" panose="02020603050405020304" pitchFamily="18" charset="0"/>
              <a:cs typeface="Times New Roman" panose="02020603050405020304" pitchFamily="18" charset="0"/>
            </a:endParaRPr>
          </a:p>
          <a:p>
            <a:pPr>
              <a:lnSpc>
                <a:spcPct val="150000"/>
              </a:lnSpc>
            </a:pP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b="1" i="1" dirty="0">
                <a:latin typeface="Times New Roman" panose="02020603050405020304" pitchFamily="18" charset="0"/>
                <a:cs typeface="Times New Roman" panose="02020603050405020304" pitchFamily="18" charset="0"/>
              </a:rPr>
              <a:t>Цель:</a:t>
            </a:r>
            <a:r>
              <a:rPr lang="ru-RU" b="1"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формировать </a:t>
            </a:r>
            <a:r>
              <a:rPr lang="ru-RU" dirty="0">
                <a:latin typeface="Times New Roman" panose="02020603050405020304" pitchFamily="18" charset="0"/>
                <a:cs typeface="Times New Roman" panose="02020603050405020304" pitchFamily="18" charset="0"/>
              </a:rPr>
              <a:t>навыки двигательной </a:t>
            </a:r>
            <a:r>
              <a:rPr lang="ru-RU" dirty="0" err="1">
                <a:latin typeface="Times New Roman" panose="02020603050405020304" pitchFamily="18" charset="0"/>
                <a:cs typeface="Times New Roman" panose="02020603050405020304" pitchFamily="18" charset="0"/>
              </a:rPr>
              <a:t>активнoсти</a:t>
            </a:r>
            <a:r>
              <a:rPr lang="ru-RU" dirty="0">
                <a:latin typeface="Times New Roman" panose="02020603050405020304" pitchFamily="18" charset="0"/>
                <a:cs typeface="Times New Roman" panose="02020603050405020304" pitchFamily="18" charset="0"/>
              </a:rPr>
              <a:t> у детей, совмещая с познавательно-</a:t>
            </a:r>
            <a:r>
              <a:rPr lang="ru-RU" dirty="0" err="1">
                <a:latin typeface="Times New Roman" panose="02020603050405020304" pitchFamily="18" charset="0"/>
                <a:cs typeface="Times New Roman" panose="02020603050405020304" pitchFamily="18" charset="0"/>
              </a:rPr>
              <a:t>исследoвательской</a:t>
            </a:r>
            <a:r>
              <a:rPr lang="ru-RU" dirty="0">
                <a:latin typeface="Times New Roman" panose="02020603050405020304" pitchFamily="18" charset="0"/>
                <a:cs typeface="Times New Roman" panose="02020603050405020304" pitchFamily="18" charset="0"/>
              </a:rPr>
              <a:t>, коммуникативной </a:t>
            </a:r>
            <a:r>
              <a:rPr lang="ru-RU" dirty="0" err="1">
                <a:latin typeface="Times New Roman" panose="02020603050405020304" pitchFamily="18" charset="0"/>
                <a:cs typeface="Times New Roman" panose="02020603050405020304" pitchFamily="18" charset="0"/>
              </a:rPr>
              <a:t>деятельнoстью</a:t>
            </a:r>
            <a:r>
              <a:rPr lang="ru-RU" dirty="0">
                <a:latin typeface="Times New Roman" panose="02020603050405020304" pitchFamily="18" charset="0"/>
                <a:cs typeface="Times New Roman" panose="02020603050405020304" pitchFamily="18" charset="0"/>
              </a:rPr>
              <a:t>, с учетом </a:t>
            </a:r>
            <a:r>
              <a:rPr lang="ru-RU" dirty="0" smtClean="0">
                <a:latin typeface="Times New Roman" panose="02020603050405020304" pitchFamily="18" charset="0"/>
                <a:cs typeface="Times New Roman" panose="02020603050405020304" pitchFamily="18" charset="0"/>
              </a:rPr>
              <a:t>безопасности </a:t>
            </a:r>
            <a:r>
              <a:rPr lang="ru-RU" dirty="0">
                <a:latin typeface="Times New Roman" panose="02020603050405020304" pitchFamily="18" charset="0"/>
                <a:cs typeface="Times New Roman" panose="02020603050405020304" pitchFamily="18" charset="0"/>
              </a:rPr>
              <a:t>жизнедеятельности детей; развивать меткость, ловкость.</a:t>
            </a:r>
            <a:br>
              <a:rPr lang="ru-RU" dirty="0">
                <a:latin typeface="Times New Roman" panose="02020603050405020304" pitchFamily="18" charset="0"/>
                <a:cs typeface="Times New Roman" panose="02020603050405020304" pitchFamily="18" charset="0"/>
              </a:rPr>
            </a:br>
            <a:r>
              <a:rPr lang="ru-RU" b="1" i="1" dirty="0">
                <a:latin typeface="Times New Roman" panose="02020603050405020304" pitchFamily="18" charset="0"/>
                <a:cs typeface="Times New Roman" panose="02020603050405020304" pitchFamily="18" charset="0"/>
              </a:rPr>
              <a:t>Ход игры:</a:t>
            </a:r>
            <a:r>
              <a:rPr lang="ru-RU" b="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Их числа детей выбираются «охотники», остальные перевоплощаются в «зверей». По сигналу звери бегают, а охотники их ловят или бросают в них мяч; в которого попадут или дотронутся , те выходят из игры.</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5655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44070" y="0"/>
            <a:ext cx="9888070" cy="6858000"/>
          </a:xfrm>
        </p:spPr>
      </p:pic>
      <p:sp>
        <p:nvSpPr>
          <p:cNvPr id="3" name="TextBox 2"/>
          <p:cNvSpPr txBox="1"/>
          <p:nvPr/>
        </p:nvSpPr>
        <p:spPr>
          <a:xfrm>
            <a:off x="2115671" y="2680447"/>
            <a:ext cx="6005047" cy="584775"/>
          </a:xfrm>
          <a:prstGeom prst="rect">
            <a:avLst/>
          </a:prstGeom>
          <a:noFill/>
        </p:spPr>
        <p:txBody>
          <a:bodyPr wrap="square" rtlCol="0">
            <a:spAutoFit/>
          </a:bodyPr>
          <a:lstStyle/>
          <a:p>
            <a:r>
              <a:rPr lang="ru-RU" sz="3200" b="1" dirty="0" smtClean="0">
                <a:solidFill>
                  <a:srgbClr val="C00000"/>
                </a:solidFill>
                <a:latin typeface="Times New Roman" panose="02020603050405020304" pitchFamily="18" charset="0"/>
                <a:cs typeface="Times New Roman" panose="02020603050405020304" pitchFamily="18" charset="0"/>
              </a:rPr>
              <a:t>Спасибо за внимание!</a:t>
            </a:r>
            <a:endParaRPr lang="ru-RU" sz="32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3915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17107" cy="6858001"/>
          </a:xfrm>
        </p:spPr>
      </p:pic>
      <p:sp>
        <p:nvSpPr>
          <p:cNvPr id="3" name="TextBox 2"/>
          <p:cNvSpPr txBox="1"/>
          <p:nvPr/>
        </p:nvSpPr>
        <p:spPr>
          <a:xfrm>
            <a:off x="942110" y="1320801"/>
            <a:ext cx="7453746" cy="4431983"/>
          </a:xfrm>
          <a:prstGeom prst="rect">
            <a:avLst/>
          </a:prstGeom>
          <a:noFill/>
        </p:spPr>
        <p:txBody>
          <a:bodyPr wrap="square" rtlCol="0">
            <a:spAutoFit/>
          </a:bodyPr>
          <a:lstStyle/>
          <a:p>
            <a:pPr>
              <a:lnSpc>
                <a:spcPct val="150000"/>
              </a:lnSpc>
            </a:pPr>
            <a:r>
              <a:rPr lang="ru-RU" sz="2000" b="1" dirty="0" smtClean="0">
                <a:solidFill>
                  <a:srgbClr val="C00000"/>
                </a:solidFill>
                <a:latin typeface="Times New Roman" panose="02020603050405020304" pitchFamily="18" charset="0"/>
                <a:cs typeface="Times New Roman" panose="02020603050405020304" pitchFamily="18" charset="0"/>
              </a:rPr>
              <a:t>Подвижная </a:t>
            </a:r>
            <a:r>
              <a:rPr lang="ru-RU" sz="2000" b="1" dirty="0">
                <a:solidFill>
                  <a:srgbClr val="C00000"/>
                </a:solidFill>
                <a:latin typeface="Times New Roman" panose="02020603050405020304" pitchFamily="18" charset="0"/>
                <a:cs typeface="Times New Roman" panose="02020603050405020304" pitchFamily="18" charset="0"/>
              </a:rPr>
              <a:t>игра </a:t>
            </a:r>
            <a:r>
              <a:rPr lang="ru-RU" sz="2000" dirty="0">
                <a:solidFill>
                  <a:srgbClr val="C00000"/>
                </a:solidFill>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 это сознательная, активная деятельность ребенка, характеризующаяся точным и своевременным выполнением заданий, связанных с обязательными для всех играющих правилами</a:t>
            </a:r>
            <a:r>
              <a:rPr lang="ru-RU" dirty="0" smtClean="0">
                <a:latin typeface="Times New Roman" panose="02020603050405020304" pitchFamily="18" charset="0"/>
                <a:cs typeface="Times New Roman" panose="02020603050405020304" pitchFamily="18" charset="0"/>
              </a:rPr>
              <a:t>.</a:t>
            </a:r>
          </a:p>
          <a:p>
            <a:pPr>
              <a:lnSpc>
                <a:spcPct val="150000"/>
              </a:lnSpc>
            </a:pPr>
            <a:r>
              <a:rPr lang="ru-RU" dirty="0" smtClean="0">
                <a:latin typeface="Times New Roman" panose="02020603050405020304" pitchFamily="18" charset="0"/>
                <a:cs typeface="Times New Roman" panose="02020603050405020304" pitchFamily="18" charset="0"/>
              </a:rPr>
              <a:t>Она рассматривается </a:t>
            </a:r>
            <a:r>
              <a:rPr lang="ru-RU" dirty="0">
                <a:latin typeface="Times New Roman" panose="02020603050405020304" pitchFamily="18" charset="0"/>
                <a:cs typeface="Times New Roman" panose="02020603050405020304" pitchFamily="18" charset="0"/>
              </a:rPr>
              <a:t>как основное средство и метод физического </a:t>
            </a:r>
            <a:r>
              <a:rPr lang="ru-RU" dirty="0" smtClean="0">
                <a:latin typeface="Times New Roman" panose="02020603050405020304" pitchFamily="18" charset="0"/>
                <a:cs typeface="Times New Roman" panose="02020603050405020304" pitchFamily="18" charset="0"/>
              </a:rPr>
              <a:t>воспитания, оказывает </a:t>
            </a:r>
            <a:r>
              <a:rPr lang="ru-RU" dirty="0">
                <a:latin typeface="Times New Roman" panose="02020603050405020304" pitchFamily="18" charset="0"/>
                <a:cs typeface="Times New Roman" panose="02020603050405020304" pitchFamily="18" charset="0"/>
              </a:rPr>
              <a:t>оздоровительное воздействие на организм </a:t>
            </a:r>
            <a:r>
              <a:rPr lang="ru-RU" dirty="0" smtClean="0">
                <a:latin typeface="Times New Roman" panose="02020603050405020304" pitchFamily="18" charset="0"/>
                <a:cs typeface="Times New Roman" panose="02020603050405020304" pitchFamily="18" charset="0"/>
              </a:rPr>
              <a:t>ребенка, а также является незаменимым средством </a:t>
            </a:r>
            <a:r>
              <a:rPr lang="ru-RU" dirty="0">
                <a:latin typeface="Times New Roman" panose="02020603050405020304" pitchFamily="18" charset="0"/>
                <a:cs typeface="Times New Roman" panose="02020603050405020304" pitchFamily="18" charset="0"/>
              </a:rPr>
              <a:t>пополнения ребенком знаний и представлений об окружающем мире, развития мышления, ценных морально-волевых и физических качеств</a:t>
            </a:r>
            <a:r>
              <a:rPr lang="ru-RU" dirty="0" smtClean="0">
                <a:latin typeface="Times New Roman" panose="02020603050405020304" pitchFamily="18" charset="0"/>
                <a:cs typeface="Times New Roman" panose="02020603050405020304" pitchFamily="18" charset="0"/>
              </a:rPr>
              <a:t>.</a:t>
            </a:r>
          </a:p>
          <a:p>
            <a:pPr>
              <a:lnSpc>
                <a:spcPct val="150000"/>
              </a:lnSpc>
            </a:pPr>
            <a:r>
              <a:rPr lang="ru-RU" dirty="0" smtClean="0">
                <a:latin typeface="Times New Roman" panose="02020603050405020304" pitchFamily="18" charset="0"/>
                <a:cs typeface="Times New Roman" panose="02020603050405020304" pitchFamily="18" charset="0"/>
              </a:rPr>
              <a:t>Особенно полезны подвижные игры на свежем воздухе, такие как:</a:t>
            </a:r>
            <a:endParaRPr lang="ru-RU" dirty="0">
              <a:latin typeface="Times New Roman" panose="02020603050405020304" pitchFamily="18" charset="0"/>
              <a:cs typeface="Times New Roman" panose="02020603050405020304" pitchFamily="18" charset="0"/>
            </a:endParaRPr>
          </a:p>
          <a:p>
            <a:endParaRPr lang="ru-RU" dirty="0" smtClean="0"/>
          </a:p>
          <a:p>
            <a:endParaRPr lang="ru-RU" dirty="0"/>
          </a:p>
        </p:txBody>
      </p:sp>
    </p:spTree>
    <p:extLst>
      <p:ext uri="{BB962C8B-B14F-4D97-AF65-F5344CB8AC3E}">
        <p14:creationId xmlns:p14="http://schemas.microsoft.com/office/powerpoint/2010/main" val="3647200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17107" cy="6858001"/>
          </a:xfrm>
        </p:spPr>
      </p:pic>
      <p:sp>
        <p:nvSpPr>
          <p:cNvPr id="3" name="Прямоугольник 2"/>
          <p:cNvSpPr/>
          <p:nvPr/>
        </p:nvSpPr>
        <p:spPr>
          <a:xfrm>
            <a:off x="708211" y="753035"/>
            <a:ext cx="7584142" cy="4985980"/>
          </a:xfrm>
          <a:prstGeom prst="rect">
            <a:avLst/>
          </a:prstGeom>
        </p:spPr>
        <p:txBody>
          <a:bodyPr wrap="square">
            <a:spAutoFit/>
          </a:bodyPr>
          <a:lstStyle/>
          <a:p>
            <a:pPr algn="ctr"/>
            <a:r>
              <a:rPr lang="ru-RU" sz="2400" b="1" dirty="0">
                <a:solidFill>
                  <a:srgbClr val="C00000"/>
                </a:solidFill>
                <a:latin typeface="Times New Roman" panose="02020603050405020304" pitchFamily="18" charset="0"/>
                <a:cs typeface="Times New Roman" panose="02020603050405020304" pitchFamily="18" charset="0"/>
              </a:rPr>
              <a:t>Подвижная игра «ЛИСА В КУРЯТНИКЕ</a:t>
            </a:r>
            <a:r>
              <a:rPr lang="ru-RU" sz="2400" b="1" dirty="0" smtClean="0">
                <a:solidFill>
                  <a:srgbClr val="C00000"/>
                </a:solidFill>
                <a:latin typeface="Times New Roman" panose="02020603050405020304" pitchFamily="18" charset="0"/>
                <a:cs typeface="Times New Roman" panose="02020603050405020304" pitchFamily="18" charset="0"/>
              </a:rPr>
              <a:t>»</a:t>
            </a:r>
          </a:p>
          <a:p>
            <a:pPr algn="ctr"/>
            <a:r>
              <a:rPr lang="ru-RU" sz="2400" b="1" dirty="0">
                <a:solidFill>
                  <a:srgbClr val="C00000"/>
                </a:solidFill>
                <a:latin typeface="Times New Roman" panose="02020603050405020304" pitchFamily="18" charset="0"/>
                <a:cs typeface="Times New Roman" panose="02020603050405020304" pitchFamily="18" charset="0"/>
              </a:rPr>
              <a:t>(II младшая группа</a:t>
            </a:r>
            <a:r>
              <a:rPr lang="ru-RU" sz="2400" b="1" dirty="0" smtClean="0">
                <a:solidFill>
                  <a:srgbClr val="C00000"/>
                </a:solidFill>
                <a:latin typeface="Times New Roman" panose="02020603050405020304" pitchFamily="18" charset="0"/>
                <a:cs typeface="Times New Roman" panose="02020603050405020304" pitchFamily="18" charset="0"/>
              </a:rPr>
              <a:t>)</a:t>
            </a:r>
            <a:endParaRPr lang="ru-RU" sz="2400" b="1" dirty="0">
              <a:solidFill>
                <a:srgbClr val="C00000"/>
              </a:solidFill>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Задачи: </a:t>
            </a:r>
            <a:r>
              <a:rPr lang="ru-RU" dirty="0">
                <a:latin typeface="Times New Roman" panose="02020603050405020304" pitchFamily="18" charset="0"/>
                <a:cs typeface="Times New Roman" panose="02020603050405020304" pitchFamily="18" charset="0"/>
              </a:rPr>
              <a:t>Развивать у детей ловкость и умение выполнять движение по сигналу, упражнять в беге, в ловле, в лазании, прыжках в глубину.</a:t>
            </a:r>
          </a:p>
          <a:p>
            <a:r>
              <a:rPr lang="ru-RU" b="1" dirty="0">
                <a:latin typeface="Times New Roman" panose="02020603050405020304" pitchFamily="18" charset="0"/>
                <a:cs typeface="Times New Roman" panose="02020603050405020304" pitchFamily="18" charset="0"/>
              </a:rPr>
              <a:t>Описание: </a:t>
            </a:r>
            <a:r>
              <a:rPr lang="ru-RU" dirty="0">
                <a:latin typeface="Times New Roman" panose="02020603050405020304" pitchFamily="18" charset="0"/>
                <a:cs typeface="Times New Roman" panose="02020603050405020304" pitchFamily="18" charset="0"/>
              </a:rPr>
              <a:t>На одной стороне площадки отчерчивается курятник. В курятнике на насесте (на скамейках) располагаются куры, дети стоят на скамейках. На другой стороне площадки находится нора лисы. Все остальное место –двор. Один из играющих назначается лисой, остальные куры –они ходят и бегают по двору, клюют зерна, хлопают крыльями. По сигналу «Лиса» куры убегают в курятник, взбираются на насест, а лиса старается утащить курицу, не успевшую взобраться на насест. Отводит ее в свою нору. Куры спрыгивают с насеста и игра повторяется. </a:t>
            </a:r>
          </a:p>
          <a:p>
            <a:r>
              <a:rPr lang="ru-RU" b="1" dirty="0">
                <a:latin typeface="Times New Roman" panose="02020603050405020304" pitchFamily="18" charset="0"/>
                <a:cs typeface="Times New Roman" panose="02020603050405020304" pitchFamily="18" charset="0"/>
              </a:rPr>
              <a:t>Правила: </a:t>
            </a:r>
            <a:r>
              <a:rPr lang="ru-RU" dirty="0">
                <a:latin typeface="Times New Roman" panose="02020603050405020304" pitchFamily="18" charset="0"/>
                <a:cs typeface="Times New Roman" panose="02020603050405020304" pitchFamily="18" charset="0"/>
              </a:rPr>
              <a:t>Лиса может ловить кур, а куры могут взбираться на насест только по сигналу воспитателя «Лиса! ».</a:t>
            </a:r>
          </a:p>
          <a:p>
            <a:r>
              <a:rPr lang="ru-RU" b="1" dirty="0">
                <a:latin typeface="Times New Roman" panose="02020603050405020304" pitchFamily="18" charset="0"/>
                <a:cs typeface="Times New Roman" panose="02020603050405020304" pitchFamily="18" charset="0"/>
              </a:rPr>
              <a:t>Варианты: </a:t>
            </a:r>
            <a:r>
              <a:rPr lang="ru-RU" dirty="0">
                <a:latin typeface="Times New Roman" panose="02020603050405020304" pitchFamily="18" charset="0"/>
                <a:cs typeface="Times New Roman" panose="02020603050405020304" pitchFamily="18" charset="0"/>
              </a:rPr>
              <a:t>Увеличить число </a:t>
            </a:r>
            <a:r>
              <a:rPr lang="ru-RU" dirty="0" err="1">
                <a:latin typeface="Times New Roman" panose="02020603050405020304" pitchFamily="18" charset="0"/>
                <a:cs typeface="Times New Roman" panose="02020603050405020304" pitchFamily="18" charset="0"/>
              </a:rPr>
              <a:t>ловишек</a:t>
            </a:r>
            <a:r>
              <a:rPr lang="ru-RU" dirty="0">
                <a:latin typeface="Times New Roman" panose="02020603050405020304" pitchFamily="18" charset="0"/>
                <a:cs typeface="Times New Roman" panose="02020603050405020304" pitchFamily="18" charset="0"/>
              </a:rPr>
              <a:t> –2 лисы. Курам взбираться на гимнастическую стенку</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3619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17107" cy="6858001"/>
          </a:xfrm>
        </p:spPr>
      </p:pic>
      <p:sp>
        <p:nvSpPr>
          <p:cNvPr id="3" name="Прямоугольник 2"/>
          <p:cNvSpPr/>
          <p:nvPr/>
        </p:nvSpPr>
        <p:spPr>
          <a:xfrm>
            <a:off x="806824" y="806825"/>
            <a:ext cx="7503458" cy="5262979"/>
          </a:xfrm>
          <a:prstGeom prst="rect">
            <a:avLst/>
          </a:prstGeom>
        </p:spPr>
        <p:txBody>
          <a:bodyPr wrap="square">
            <a:spAutoFit/>
          </a:bodyPr>
          <a:lstStyle/>
          <a:p>
            <a:pPr algn="ctr"/>
            <a:r>
              <a:rPr lang="ru-RU" sz="2400" b="1" dirty="0">
                <a:solidFill>
                  <a:srgbClr val="C00000"/>
                </a:solidFill>
                <a:latin typeface="Times New Roman" panose="02020603050405020304" pitchFamily="18" charset="0"/>
                <a:cs typeface="Times New Roman" panose="02020603050405020304" pitchFamily="18" charset="0"/>
              </a:rPr>
              <a:t>Подвижная игра «ВОРОБУШКИ И КОТ</a:t>
            </a:r>
            <a:r>
              <a:rPr lang="ru-RU" sz="2400" b="1" dirty="0" smtClean="0">
                <a:solidFill>
                  <a:srgbClr val="C00000"/>
                </a:solidFill>
                <a:latin typeface="Times New Roman" panose="02020603050405020304" pitchFamily="18" charset="0"/>
                <a:cs typeface="Times New Roman" panose="02020603050405020304" pitchFamily="18" charset="0"/>
              </a:rPr>
              <a:t>»</a:t>
            </a:r>
          </a:p>
          <a:p>
            <a:pPr algn="ctr"/>
            <a:r>
              <a:rPr lang="ru-RU" sz="2400" b="1" dirty="0" smtClean="0">
                <a:solidFill>
                  <a:srgbClr val="C00000"/>
                </a:solidFill>
                <a:latin typeface="Times New Roman" panose="02020603050405020304" pitchFamily="18" charset="0"/>
                <a:cs typeface="Times New Roman" panose="02020603050405020304" pitchFamily="18" charset="0"/>
              </a:rPr>
              <a:t> </a:t>
            </a:r>
            <a:r>
              <a:rPr lang="ru-RU" sz="2400" b="1" dirty="0">
                <a:solidFill>
                  <a:srgbClr val="C00000"/>
                </a:solidFill>
                <a:latin typeface="Times New Roman" panose="02020603050405020304" pitchFamily="18" charset="0"/>
                <a:cs typeface="Times New Roman" panose="02020603050405020304" pitchFamily="18" charset="0"/>
              </a:rPr>
              <a:t>(II младшая группа)</a:t>
            </a:r>
          </a:p>
          <a:p>
            <a:pPr algn="ctr"/>
            <a:endParaRPr lang="ru-RU" sz="2000" b="1" dirty="0">
              <a:latin typeface="Times New Roman" panose="02020603050405020304" pitchFamily="18" charset="0"/>
              <a:cs typeface="Times New Roman" panose="02020603050405020304" pitchFamily="18" charset="0"/>
            </a:endParaRPr>
          </a:p>
          <a:p>
            <a:r>
              <a:rPr lang="ru-RU" b="1" dirty="0">
                <a:latin typeface="Times New Roman" panose="02020603050405020304" pitchFamily="18" charset="0"/>
                <a:cs typeface="Times New Roman" panose="02020603050405020304" pitchFamily="18" charset="0"/>
              </a:rPr>
              <a:t>Задачи:</a:t>
            </a:r>
            <a:r>
              <a:rPr lang="ru-RU" dirty="0">
                <a:latin typeface="Times New Roman" panose="02020603050405020304" pitchFamily="18" charset="0"/>
                <a:cs typeface="Times New Roman" panose="02020603050405020304" pitchFamily="18" charset="0"/>
              </a:rPr>
              <a:t> Развивать у детей умение размещаться в пространстве и двигаться в коллективе, не задевая друг друга. Действовать по сигналу, упражнять в прыжках в глубину, с места в длину, в быстром беге.</a:t>
            </a:r>
          </a:p>
          <a:p>
            <a:r>
              <a:rPr lang="ru-RU" b="1" dirty="0">
                <a:latin typeface="Times New Roman" panose="02020603050405020304" pitchFamily="18" charset="0"/>
                <a:cs typeface="Times New Roman" panose="02020603050405020304" pitchFamily="18" charset="0"/>
              </a:rPr>
              <a:t>Описание: </a:t>
            </a:r>
            <a:r>
              <a:rPr lang="ru-RU" dirty="0">
                <a:latin typeface="Times New Roman" panose="02020603050405020304" pitchFamily="18" charset="0"/>
                <a:cs typeface="Times New Roman" panose="02020603050405020304" pitchFamily="18" charset="0"/>
              </a:rPr>
              <a:t>Дети вдоль стены на скамейках или в обручах. Это воробушки на крыше или в гнездышках. Поодаль сидит кошка –взрослый. «Воробушки полетели!» - говорит взрослый. Воробушки спрыгивают с крыши, расправив крылья –руки в стороны. Бегают в рассыпную по всей комнате. «Кошка спит». Просыпается, произносит «мяу –мяу!», бежит догонять воробушков, которые прячутся, заняв свои места. Пойманных воробушков кошка отводит к себе в дом.</a:t>
            </a:r>
          </a:p>
          <a:p>
            <a:r>
              <a:rPr lang="ru-RU" dirty="0">
                <a:latin typeface="Times New Roman" panose="02020603050405020304" pitchFamily="18" charset="0"/>
                <a:cs typeface="Times New Roman" panose="02020603050405020304" pitchFamily="18" charset="0"/>
              </a:rPr>
              <a:t> Правила: 1.Воробушки спрыгивают по сигналу воспитателя «Воробушки, полетели!».</a:t>
            </a:r>
          </a:p>
          <a:p>
            <a:r>
              <a:rPr lang="ru-RU" dirty="0">
                <a:latin typeface="Times New Roman" panose="02020603050405020304" pitchFamily="18" charset="0"/>
                <a:cs typeface="Times New Roman" panose="02020603050405020304" pitchFamily="18" charset="0"/>
              </a:rPr>
              <a:t>                   2.Воробушки возвращаются на места. Когда кошка произносит «Мяу!».</a:t>
            </a:r>
          </a:p>
          <a:p>
            <a:r>
              <a:rPr lang="ru-RU" dirty="0">
                <a:latin typeface="Times New Roman" panose="02020603050405020304" pitchFamily="18" charset="0"/>
                <a:cs typeface="Times New Roman" panose="02020603050405020304" pitchFamily="18" charset="0"/>
              </a:rPr>
              <a:t>Варианты: Ввести второго кота. Воробушки клюют зернышки.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2076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17107" cy="6858001"/>
          </a:xfrm>
        </p:spPr>
      </p:pic>
      <p:sp>
        <p:nvSpPr>
          <p:cNvPr id="3" name="Прямоугольник 2"/>
          <p:cNvSpPr/>
          <p:nvPr/>
        </p:nvSpPr>
        <p:spPr>
          <a:xfrm>
            <a:off x="628651" y="1434353"/>
            <a:ext cx="7771278" cy="3600986"/>
          </a:xfrm>
          <a:prstGeom prst="rect">
            <a:avLst/>
          </a:prstGeom>
        </p:spPr>
        <p:txBody>
          <a:bodyPr wrap="square">
            <a:spAutoFit/>
          </a:bodyPr>
          <a:lstStyle/>
          <a:p>
            <a:pPr algn="ctr"/>
            <a:r>
              <a:rPr lang="ru-RU" sz="2400" b="1" dirty="0">
                <a:solidFill>
                  <a:srgbClr val="FF0000"/>
                </a:solidFill>
                <a:latin typeface="Times New Roman" panose="02020603050405020304" pitchFamily="18" charset="0"/>
                <a:cs typeface="Times New Roman" panose="02020603050405020304" pitchFamily="18" charset="0"/>
              </a:rPr>
              <a:t>Подвижная игра «Скворцы и кошка»</a:t>
            </a:r>
          </a:p>
          <a:p>
            <a:pPr algn="ctr"/>
            <a:r>
              <a:rPr lang="ru-RU" sz="2400" b="1" dirty="0">
                <a:solidFill>
                  <a:srgbClr val="FF0000"/>
                </a:solidFill>
                <a:latin typeface="Times New Roman" panose="02020603050405020304" pitchFamily="18" charset="0"/>
                <a:cs typeface="Times New Roman" panose="02020603050405020304" pitchFamily="18" charset="0"/>
              </a:rPr>
              <a:t>(средняя группа)</a:t>
            </a:r>
          </a:p>
          <a:p>
            <a:pPr algn="ctr"/>
            <a:endParaRPr lang="ru-RU" b="1" dirty="0">
              <a:solidFill>
                <a:srgbClr val="FF0000"/>
              </a:solidFill>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Выбираются 3—4 ребенка — «скворца», один ребенок — «кошка». На всех надеты соответствующие маски-шапочки. Остальные дети по 3—4 человека берутся за руки, образуют круги — «скворечники». В каждом размещаются по 1—2 «скворца». «Кошка» находится в стороне. Под легкую веселую музыку «скворцы» бегают врассыпную. С окончанием музыки появляется «кошка» и старается поймать «скворцов». «Скворцы» прячутся в скворечниках, в которых может находиться не более 2-х «скворцов». Пойманного «скворца» «кошка» уводит в свой дом. Игра повторяется 3—4 раза.</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9752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17107" cy="6858001"/>
          </a:xfrm>
        </p:spPr>
      </p:pic>
      <p:sp>
        <p:nvSpPr>
          <p:cNvPr id="3" name="Прямоугольник 2"/>
          <p:cNvSpPr/>
          <p:nvPr/>
        </p:nvSpPr>
        <p:spPr>
          <a:xfrm>
            <a:off x="770965" y="1882588"/>
            <a:ext cx="7871011" cy="3970318"/>
          </a:xfrm>
          <a:prstGeom prst="rect">
            <a:avLst/>
          </a:prstGeom>
        </p:spPr>
        <p:txBody>
          <a:bodyPr wrap="square">
            <a:spAutoFit/>
          </a:bodyPr>
          <a:lstStyle/>
          <a:p>
            <a:r>
              <a:rPr lang="ru-RU" b="1" dirty="0">
                <a:solidFill>
                  <a:srgbClr val="FF0000"/>
                </a:solidFill>
                <a:latin typeface="Times New Roman" panose="02020603050405020304" pitchFamily="18" charset="0"/>
                <a:cs typeface="Times New Roman" panose="02020603050405020304" pitchFamily="18" charset="0"/>
              </a:rPr>
              <a:t>Задачи:</a:t>
            </a:r>
            <a:r>
              <a:rPr lang="ru-RU" dirty="0">
                <a:latin typeface="Times New Roman" panose="02020603050405020304" pitchFamily="18" charset="0"/>
                <a:cs typeface="Times New Roman" panose="02020603050405020304" pitchFamily="18" charset="0"/>
              </a:rPr>
              <a:t> развивать быстроту реакции, ловкость и сноровку, учить играть в коллективе, соблюдая правила игры. </a:t>
            </a:r>
          </a:p>
          <a:p>
            <a:r>
              <a:rPr lang="ru-RU" b="1" dirty="0">
                <a:solidFill>
                  <a:srgbClr val="FF0000"/>
                </a:solidFill>
                <a:latin typeface="Times New Roman" panose="02020603050405020304" pitchFamily="18" charset="0"/>
                <a:cs typeface="Times New Roman" panose="02020603050405020304" pitchFamily="18" charset="0"/>
              </a:rPr>
              <a:t>Описание игры:</a:t>
            </a:r>
            <a:r>
              <a:rPr lang="ru-RU" dirty="0">
                <a:latin typeface="Times New Roman" panose="02020603050405020304" pitchFamily="18" charset="0"/>
                <a:cs typeface="Times New Roman" panose="02020603050405020304" pitchFamily="18" charset="0"/>
              </a:rPr>
              <a:t> дети находятся на площадке. </a:t>
            </a:r>
            <a:r>
              <a:rPr lang="ru-RU" dirty="0" err="1">
                <a:latin typeface="Times New Roman" panose="02020603050405020304" pitchFamily="18" charset="0"/>
                <a:cs typeface="Times New Roman" panose="02020603050405020304" pitchFamily="18" charset="0"/>
              </a:rPr>
              <a:t>Ловишка</a:t>
            </a:r>
            <a:r>
              <a:rPr lang="ru-RU" dirty="0">
                <a:latin typeface="Times New Roman" panose="02020603050405020304" pitchFamily="18" charset="0"/>
                <a:cs typeface="Times New Roman" panose="02020603050405020304" pitchFamily="18" charset="0"/>
              </a:rPr>
              <a:t>, назначенный взрослым или выбранный играющими, становится на середине площадки. По сигналу: «Раз, два, три — лови!» — все дети разбегаются по площадке, увертываются от </a:t>
            </a:r>
            <a:r>
              <a:rPr lang="ru-RU" dirty="0" err="1">
                <a:latin typeface="Times New Roman" panose="02020603050405020304" pitchFamily="18" charset="0"/>
                <a:cs typeface="Times New Roman" panose="02020603050405020304" pitchFamily="18" charset="0"/>
              </a:rPr>
              <a:t>ловишки</a:t>
            </a:r>
            <a:r>
              <a:rPr lang="ru-RU" dirty="0">
                <a:latin typeface="Times New Roman" panose="02020603050405020304" pitchFamily="18" charset="0"/>
                <a:cs typeface="Times New Roman" panose="02020603050405020304" pitchFamily="18" charset="0"/>
              </a:rPr>
              <a:t>, который старается догнать одного из играющих и коснуться его рукой (запятнать). Тот, кого </a:t>
            </a:r>
            <a:r>
              <a:rPr lang="ru-RU" dirty="0" err="1">
                <a:latin typeface="Times New Roman" panose="02020603050405020304" pitchFamily="18" charset="0"/>
                <a:cs typeface="Times New Roman" panose="02020603050405020304" pitchFamily="18" charset="0"/>
              </a:rPr>
              <a:t>ловишка</a:t>
            </a:r>
            <a:r>
              <a:rPr lang="ru-RU" dirty="0">
                <a:latin typeface="Times New Roman" panose="02020603050405020304" pitchFamily="18" charset="0"/>
                <a:cs typeface="Times New Roman" panose="02020603050405020304" pitchFamily="18" charset="0"/>
              </a:rPr>
              <a:t> коснулся рукой, отходит в сторону. Когда будет запятнано 3—4 играющих, выбирается новый </a:t>
            </a:r>
            <a:r>
              <a:rPr lang="ru-RU" dirty="0" err="1">
                <a:latin typeface="Times New Roman" panose="02020603050405020304" pitchFamily="18" charset="0"/>
                <a:cs typeface="Times New Roman" panose="02020603050405020304" pitchFamily="18" charset="0"/>
              </a:rPr>
              <a:t>ловишка</a:t>
            </a:r>
            <a:r>
              <a:rPr lang="ru-RU" dirty="0">
                <a:latin typeface="Times New Roman" panose="02020603050405020304" pitchFamily="18" charset="0"/>
                <a:cs typeface="Times New Roman" panose="02020603050405020304" pitchFamily="18" charset="0"/>
              </a:rPr>
              <a:t>.</a:t>
            </a:r>
          </a:p>
          <a:p>
            <a:r>
              <a:rPr lang="ru-RU" b="1" dirty="0">
                <a:solidFill>
                  <a:srgbClr val="FF0000"/>
                </a:solidFill>
                <a:latin typeface="Times New Roman" panose="02020603050405020304" pitchFamily="18" charset="0"/>
                <a:cs typeface="Times New Roman" panose="02020603050405020304" pitchFamily="18" charset="0"/>
              </a:rPr>
              <a:t>Варианты: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ловишки</a:t>
            </a:r>
            <a:r>
              <a:rPr lang="ru-RU" dirty="0">
                <a:latin typeface="Times New Roman" panose="02020603050405020304" pitchFamily="18" charset="0"/>
                <a:cs typeface="Times New Roman" panose="02020603050405020304" pitchFamily="18" charset="0"/>
              </a:rPr>
              <a:t> с ленточками. Участникам  игры раздаются атласные ленточки, которые дети крепят за резинку шорт, со стороны спины. По команде воспитателя или по свистку, дети начинают произвольно бегать по площадке. А водящий пытается их догнать, срывая при этом ленту. По звуковой команде взрослого «В круг становись!», дети снова строятся в круг, а «</a:t>
            </a:r>
            <a:r>
              <a:rPr lang="ru-RU" dirty="0" err="1">
                <a:latin typeface="Times New Roman" panose="02020603050405020304" pitchFamily="18" charset="0"/>
                <a:cs typeface="Times New Roman" panose="02020603050405020304" pitchFamily="18" charset="0"/>
              </a:rPr>
              <a:t>Ловишка</a:t>
            </a:r>
            <a:r>
              <a:rPr lang="ru-RU" dirty="0">
                <a:latin typeface="Times New Roman" panose="02020603050405020304" pitchFamily="18" charset="0"/>
                <a:cs typeface="Times New Roman" panose="02020603050405020304" pitchFamily="18" charset="0"/>
              </a:rPr>
              <a:t>» считает количество лент, которые смог вытянуть у игроков. </a:t>
            </a:r>
            <a:endParaRPr lang="ru-RU"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1757082" y="770965"/>
            <a:ext cx="5047130" cy="985270"/>
          </a:xfrm>
          <a:prstGeom prst="rect">
            <a:avLst/>
          </a:prstGeom>
        </p:spPr>
        <p:txBody>
          <a:bodyPr wrap="square">
            <a:spAutoFit/>
          </a:bodyPr>
          <a:lstStyle/>
          <a:p>
            <a:pPr algn="ctr">
              <a:lnSpc>
                <a:spcPct val="107000"/>
              </a:lnSpc>
              <a:spcAft>
                <a:spcPts val="800"/>
              </a:spcAft>
            </a:pPr>
            <a:r>
              <a:rPr lang="ru-RU" sz="2400" b="1" dirty="0">
                <a:solidFill>
                  <a:srgbClr val="C00000"/>
                </a:solidFill>
                <a:latin typeface="Times New Roman" panose="02020603050405020304" pitchFamily="18" charset="0"/>
                <a:cs typeface="Times New Roman" panose="02020603050405020304" pitchFamily="18" charset="0"/>
              </a:rPr>
              <a:t>Подвижная игра «</a:t>
            </a:r>
            <a:r>
              <a:rPr lang="ru-RU" sz="2400" b="1" dirty="0" err="1">
                <a:solidFill>
                  <a:srgbClr val="C00000"/>
                </a:solidFill>
                <a:latin typeface="Times New Roman" panose="02020603050405020304" pitchFamily="18" charset="0"/>
                <a:cs typeface="Times New Roman" panose="02020603050405020304" pitchFamily="18" charset="0"/>
              </a:rPr>
              <a:t>Ловишки</a:t>
            </a:r>
            <a:r>
              <a:rPr lang="ru-RU" sz="2400" b="1" dirty="0" smtClean="0">
                <a:solidFill>
                  <a:srgbClr val="C00000"/>
                </a:solidFill>
                <a:latin typeface="Times New Roman" panose="02020603050405020304" pitchFamily="18" charset="0"/>
                <a:cs typeface="Times New Roman" panose="02020603050405020304" pitchFamily="18" charset="0"/>
              </a:rPr>
              <a:t>»</a:t>
            </a:r>
          </a:p>
          <a:p>
            <a:pPr algn="ctr">
              <a:lnSpc>
                <a:spcPct val="107000"/>
              </a:lnSpc>
              <a:spcAft>
                <a:spcPts val="800"/>
              </a:spcAft>
            </a:pPr>
            <a:r>
              <a:rPr lang="ru-RU" sz="2400" b="1" dirty="0" smtClean="0">
                <a:solidFill>
                  <a:srgbClr val="C00000"/>
                </a:solidFill>
                <a:latin typeface="Times New Roman" panose="02020603050405020304" pitchFamily="18" charset="0"/>
                <a:cs typeface="Times New Roman" panose="02020603050405020304" pitchFamily="18" charset="0"/>
              </a:rPr>
              <a:t>(средняя группа) </a:t>
            </a:r>
            <a:endParaRPr lang="ru-RU" sz="24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8321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17107" cy="6858001"/>
          </a:xfrm>
        </p:spPr>
      </p:pic>
      <p:sp>
        <p:nvSpPr>
          <p:cNvPr id="5" name="Прямоугольник 4"/>
          <p:cNvSpPr/>
          <p:nvPr/>
        </p:nvSpPr>
        <p:spPr>
          <a:xfrm>
            <a:off x="475129" y="537881"/>
            <a:ext cx="8238565" cy="5539978"/>
          </a:xfrm>
          <a:prstGeom prst="rect">
            <a:avLst/>
          </a:prstGeom>
        </p:spPr>
        <p:txBody>
          <a:bodyPr wrap="square">
            <a:spAutoFit/>
          </a:bodyPr>
          <a:lstStyle/>
          <a:p>
            <a:pPr algn="ctr"/>
            <a:r>
              <a:rPr lang="ru-RU" sz="2400" b="1" dirty="0">
                <a:solidFill>
                  <a:srgbClr val="FF0000"/>
                </a:solidFill>
                <a:latin typeface="Times New Roman" panose="02020603050405020304" pitchFamily="18" charset="0"/>
                <a:cs typeface="Times New Roman" panose="02020603050405020304" pitchFamily="18" charset="0"/>
              </a:rPr>
              <a:t>Подвижная игра  «Стоп</a:t>
            </a:r>
            <a:r>
              <a:rPr lang="ru-RU" sz="2400" b="1" dirty="0" smtClean="0">
                <a:solidFill>
                  <a:srgbClr val="FF0000"/>
                </a:solidFill>
                <a:latin typeface="Times New Roman" panose="02020603050405020304" pitchFamily="18" charset="0"/>
                <a:cs typeface="Times New Roman" panose="02020603050405020304" pitchFamily="18" charset="0"/>
              </a:rPr>
              <a:t>!»</a:t>
            </a:r>
          </a:p>
          <a:p>
            <a:pPr algn="ctr"/>
            <a:r>
              <a:rPr lang="ru-RU" sz="2400" b="1" dirty="0" smtClean="0">
                <a:solidFill>
                  <a:srgbClr val="FF0000"/>
                </a:solidFill>
                <a:latin typeface="Times New Roman" panose="02020603050405020304" pitchFamily="18" charset="0"/>
                <a:cs typeface="Times New Roman" panose="02020603050405020304" pitchFamily="18" charset="0"/>
              </a:rPr>
              <a:t>(старшая группа)</a:t>
            </a:r>
            <a:endParaRPr lang="ru-RU" sz="2400" b="1" dirty="0">
              <a:solidFill>
                <a:srgbClr val="FF0000"/>
              </a:solidFill>
              <a:latin typeface="Times New Roman" panose="02020603050405020304" pitchFamily="18" charset="0"/>
              <a:cs typeface="Times New Roman" panose="02020603050405020304" pitchFamily="18" charset="0"/>
            </a:endParaRPr>
          </a:p>
          <a:p>
            <a:r>
              <a:rPr lang="ru-RU" b="1" dirty="0">
                <a:latin typeface="Times New Roman" panose="02020603050405020304" pitchFamily="18" charset="0"/>
                <a:cs typeface="Times New Roman" panose="02020603050405020304" pitchFamily="18" charset="0"/>
              </a:rPr>
              <a:t>Цель. </a:t>
            </a:r>
            <a:r>
              <a:rPr lang="ru-RU" dirty="0">
                <a:latin typeface="Times New Roman" panose="02020603050405020304" pitchFamily="18" charset="0"/>
                <a:cs typeface="Times New Roman" panose="02020603050405020304" pitchFamily="18" charset="0"/>
              </a:rPr>
              <a:t>Развивать быстроту реакции, умение быстро действовать по сигналу</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r>
              <a:rPr lang="ru-RU" b="1" dirty="0">
                <a:latin typeface="Times New Roman" panose="02020603050405020304" pitchFamily="18" charset="0"/>
                <a:cs typeface="Times New Roman" panose="02020603050405020304" pitchFamily="18" charset="0"/>
              </a:rPr>
              <a:t>Ход игры: </a:t>
            </a:r>
            <a:r>
              <a:rPr lang="ru-RU" dirty="0">
                <a:latin typeface="Times New Roman" panose="02020603050405020304" pitchFamily="18" charset="0"/>
                <a:cs typeface="Times New Roman" panose="02020603050405020304" pitchFamily="18" charset="0"/>
              </a:rPr>
              <a:t>На расстоянии 10-16 шагов от границы площадки проводится линия (исходная), на которой близко друг от друга стоят играющие. На противоположном конце площадки очерчивается кружком (диаметром – 2-3 шага) место водящего. Повернувшись спиной к играющим, водящий громко говорит: «Быстро шагай, смотри, не зевай! Стоп!» при этих словах все играющие подвигаются по направлению к водящему. Как только водящий произнес слово «Стоп!», все останавливаются, водящий быстро оглядывается. Того, кто не успел вовремя остановиться после слова «Стоп!» и сделал добавочное движение, водящий возвращает на исходную линию. Затем он снова поворачивается спиной к играющим и говорит: !Быстро шагай…» и т.д. Все продолжают движение с того места, где их застал сигнал «Стоп!». Те, которые возвратились на исходную линию, начинают движение оттуда.</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Так продолжается до тех пор, пока кто-нибудь из играющих не подойдет близко к водящему и не встанет в кружок раньше, чем водящий скажет «Стоп!». Тот, кому удалось это сделать, становиться водящим.</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Игра повторяется с новым водящим.</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7929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17107" cy="6858001"/>
          </a:xfrm>
        </p:spPr>
      </p:pic>
      <p:sp>
        <p:nvSpPr>
          <p:cNvPr id="3" name="Прямоугольник 2"/>
          <p:cNvSpPr/>
          <p:nvPr/>
        </p:nvSpPr>
        <p:spPr>
          <a:xfrm>
            <a:off x="628650" y="1246094"/>
            <a:ext cx="8067114" cy="4570337"/>
          </a:xfrm>
          <a:prstGeom prst="rect">
            <a:avLst/>
          </a:prstGeom>
        </p:spPr>
        <p:txBody>
          <a:bodyPr wrap="square">
            <a:spAutoFit/>
          </a:bodyPr>
          <a:lstStyle/>
          <a:p>
            <a:pPr algn="ctr"/>
            <a:r>
              <a:rPr lang="ru-RU" sz="2400" b="1" dirty="0">
                <a:solidFill>
                  <a:srgbClr val="C00000"/>
                </a:solidFill>
                <a:latin typeface="Times New Roman" panose="02020603050405020304" pitchFamily="18" charset="0"/>
                <a:cs typeface="Times New Roman" panose="02020603050405020304" pitchFamily="18" charset="0"/>
              </a:rPr>
              <a:t>Подвижная игра «Пятнышки</a:t>
            </a:r>
            <a:r>
              <a:rPr lang="ru-RU" sz="2400" b="1" dirty="0" smtClean="0">
                <a:solidFill>
                  <a:srgbClr val="C00000"/>
                </a:solidFill>
                <a:latin typeface="Times New Roman" panose="02020603050405020304" pitchFamily="18" charset="0"/>
                <a:cs typeface="Times New Roman" panose="02020603050405020304" pitchFamily="18" charset="0"/>
              </a:rPr>
              <a:t>»</a:t>
            </a:r>
          </a:p>
          <a:p>
            <a:pPr algn="ctr"/>
            <a:r>
              <a:rPr lang="ru-RU" sz="2400" b="1" dirty="0" smtClean="0">
                <a:solidFill>
                  <a:srgbClr val="C00000"/>
                </a:solidFill>
                <a:latin typeface="Times New Roman" panose="02020603050405020304" pitchFamily="18" charset="0"/>
                <a:cs typeface="Times New Roman" panose="02020603050405020304" pitchFamily="18" charset="0"/>
              </a:rPr>
              <a:t>(Старшая группа)</a:t>
            </a:r>
            <a:endParaRPr lang="ru-RU" sz="2400" b="1" dirty="0">
              <a:solidFill>
                <a:srgbClr val="C00000"/>
              </a:solidFill>
              <a:latin typeface="Times New Roman" panose="02020603050405020304" pitchFamily="18" charset="0"/>
              <a:cs typeface="Times New Roman" panose="02020603050405020304" pitchFamily="18" charset="0"/>
            </a:endParaRPr>
          </a:p>
          <a:p>
            <a:endParaRPr lang="ru-RU" sz="2000" b="1" dirty="0">
              <a:solidFill>
                <a:srgbClr val="002060"/>
              </a:solidFill>
              <a:latin typeface="Times New Roman" panose="02020603050405020304" pitchFamily="18" charset="0"/>
              <a:cs typeface="Times New Roman" panose="02020603050405020304" pitchFamily="18" charset="0"/>
            </a:endParaRPr>
          </a:p>
          <a:p>
            <a:r>
              <a:rPr lang="ru-RU" b="1" dirty="0">
                <a:latin typeface="Times New Roman" panose="02020603050405020304" pitchFamily="18" charset="0"/>
                <a:cs typeface="Times New Roman" panose="02020603050405020304" pitchFamily="18" charset="0"/>
              </a:rPr>
              <a:t>Цель:</a:t>
            </a:r>
            <a:r>
              <a:rPr lang="ru-RU" dirty="0">
                <a:latin typeface="Times New Roman" panose="02020603050405020304" pitchFamily="18" charset="0"/>
                <a:cs typeface="Times New Roman" panose="02020603050405020304" pitchFamily="18" charset="0"/>
              </a:rPr>
              <a:t> Развивать быстроту реакции на сигнал; упражнять в бег и  ловле.</a:t>
            </a:r>
          </a:p>
          <a:p>
            <a:r>
              <a:rPr lang="ru-RU" b="1" dirty="0">
                <a:latin typeface="Times New Roman" panose="02020603050405020304" pitchFamily="18" charset="0"/>
                <a:cs typeface="Times New Roman" panose="02020603050405020304" pitchFamily="18" charset="0"/>
              </a:rPr>
              <a:t>Ход игры:</a:t>
            </a:r>
          </a:p>
          <a:p>
            <a:r>
              <a:rPr lang="ru-RU" dirty="0">
                <a:latin typeface="Times New Roman" panose="02020603050405020304" pitchFamily="18" charset="0"/>
                <a:cs typeface="Times New Roman" panose="02020603050405020304" pitchFamily="18" charset="0"/>
              </a:rPr>
              <a:t>Дети находятся в разных местах площадки (границы ее обозначены флажками). Назначенный взрослым или выбранный детьми </a:t>
            </a:r>
            <a:r>
              <a:rPr lang="ru-RU" dirty="0" err="1">
                <a:latin typeface="Times New Roman" panose="02020603050405020304" pitchFamily="18" charset="0"/>
                <a:cs typeface="Times New Roman" panose="02020603050405020304" pitchFamily="18" charset="0"/>
              </a:rPr>
              <a:t>пятнашка</a:t>
            </a:r>
            <a:r>
              <a:rPr lang="ru-RU" dirty="0">
                <a:latin typeface="Times New Roman" panose="02020603050405020304" pitchFamily="18" charset="0"/>
                <a:cs typeface="Times New Roman" panose="02020603050405020304" pitchFamily="18" charset="0"/>
              </a:rPr>
              <a:t>, получив цветную повязку (ленточку), становится на середине площадки.</a:t>
            </a:r>
          </a:p>
          <a:p>
            <a:r>
              <a:rPr lang="ru-RU" dirty="0">
                <a:latin typeface="Times New Roman" panose="02020603050405020304" pitchFamily="18" charset="0"/>
                <a:cs typeface="Times New Roman" panose="02020603050405020304" pitchFamily="18" charset="0"/>
              </a:rPr>
              <a:t>После сигнала взрослого: «Раз!, два, три- лови!» - все дети разбегаются по площадке, а водящий старается догнать кого – </a:t>
            </a:r>
            <a:r>
              <a:rPr lang="ru-RU" dirty="0" err="1">
                <a:latin typeface="Times New Roman" panose="02020603050405020304" pitchFamily="18" charset="0"/>
                <a:cs typeface="Times New Roman" panose="02020603050405020304" pitchFamily="18" charset="0"/>
              </a:rPr>
              <a:t>нибудь</a:t>
            </a:r>
            <a:r>
              <a:rPr lang="ru-RU" dirty="0">
                <a:latin typeface="Times New Roman" panose="02020603050405020304" pitchFamily="18" charset="0"/>
                <a:cs typeface="Times New Roman" panose="02020603050405020304" pitchFamily="18" charset="0"/>
              </a:rPr>
              <a:t> из играющих и коснуться его рукой. Тот, кого водящий коснулся рукой, отходит в сторону. Игра заканчивается, когда </a:t>
            </a:r>
            <a:r>
              <a:rPr lang="ru-RU" dirty="0" err="1">
                <a:latin typeface="Times New Roman" panose="02020603050405020304" pitchFamily="18" charset="0"/>
                <a:cs typeface="Times New Roman" panose="02020603050405020304" pitchFamily="18" charset="0"/>
              </a:rPr>
              <a:t>пятнашка</a:t>
            </a:r>
            <a:r>
              <a:rPr lang="ru-RU" dirty="0">
                <a:latin typeface="Times New Roman" panose="02020603050405020304" pitchFamily="18" charset="0"/>
                <a:cs typeface="Times New Roman" panose="02020603050405020304" pitchFamily="18" charset="0"/>
              </a:rPr>
              <a:t> поймает 3-4 играющих.</a:t>
            </a:r>
          </a:p>
          <a:p>
            <a:r>
              <a:rPr lang="ru-RU" dirty="0">
                <a:latin typeface="Times New Roman" panose="02020603050405020304" pitchFamily="18" charset="0"/>
                <a:cs typeface="Times New Roman" panose="02020603050405020304" pitchFamily="18" charset="0"/>
              </a:rPr>
              <a:t>При повторении игры выбирается новый </a:t>
            </a:r>
            <a:r>
              <a:rPr lang="ru-RU" dirty="0" err="1">
                <a:latin typeface="Times New Roman" panose="02020603050405020304" pitchFamily="18" charset="0"/>
                <a:cs typeface="Times New Roman" panose="02020603050405020304" pitchFamily="18" charset="0"/>
              </a:rPr>
              <a:t>пятнашка</a:t>
            </a:r>
            <a:r>
              <a:rPr lang="ru-RU" dirty="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Если </a:t>
            </a:r>
            <a:r>
              <a:rPr lang="ru-RU" dirty="0" err="1">
                <a:latin typeface="Times New Roman" panose="02020603050405020304" pitchFamily="18" charset="0"/>
                <a:cs typeface="Times New Roman" panose="02020603050405020304" pitchFamily="18" charset="0"/>
              </a:rPr>
              <a:t>пятнашка</a:t>
            </a:r>
            <a:r>
              <a:rPr lang="ru-RU" dirty="0">
                <a:latin typeface="Times New Roman" panose="02020603050405020304" pitchFamily="18" charset="0"/>
                <a:cs typeface="Times New Roman" panose="02020603050405020304" pitchFamily="18" charset="0"/>
              </a:rPr>
              <a:t> в течение 30-40 секунд не может поймать никого из играющих, назначается другой водящий.</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7038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17107" cy="6858001"/>
          </a:xfrm>
        </p:spPr>
      </p:pic>
      <p:sp>
        <p:nvSpPr>
          <p:cNvPr id="3" name="Прямоугольник 2"/>
          <p:cNvSpPr/>
          <p:nvPr/>
        </p:nvSpPr>
        <p:spPr>
          <a:xfrm>
            <a:off x="968188" y="1479176"/>
            <a:ext cx="6849036" cy="3323987"/>
          </a:xfrm>
          <a:prstGeom prst="rect">
            <a:avLst/>
          </a:prstGeom>
        </p:spPr>
        <p:txBody>
          <a:bodyPr wrap="square">
            <a:spAutoFit/>
          </a:bodyPr>
          <a:lstStyle/>
          <a:p>
            <a:pPr algn="ctr"/>
            <a:r>
              <a:rPr lang="ru-RU" sz="2400" b="1" dirty="0">
                <a:solidFill>
                  <a:srgbClr val="FF0000"/>
                </a:solidFill>
                <a:latin typeface="Times New Roman" panose="02020603050405020304" pitchFamily="18" charset="0"/>
                <a:cs typeface="Times New Roman" panose="02020603050405020304" pitchFamily="18" charset="0"/>
              </a:rPr>
              <a:t>Подвижная игра «Бездомный заяц</a:t>
            </a:r>
            <a:r>
              <a:rPr lang="ru-RU" sz="2400" b="1" dirty="0" smtClean="0">
                <a:solidFill>
                  <a:srgbClr val="FF0000"/>
                </a:solidFill>
                <a:latin typeface="Times New Roman" panose="02020603050405020304" pitchFamily="18" charset="0"/>
                <a:cs typeface="Times New Roman" panose="02020603050405020304" pitchFamily="18" charset="0"/>
              </a:rPr>
              <a:t>»</a:t>
            </a:r>
          </a:p>
          <a:p>
            <a:pPr algn="ctr"/>
            <a:r>
              <a:rPr lang="ru-RU" sz="2400" b="1" dirty="0" smtClean="0">
                <a:solidFill>
                  <a:srgbClr val="FF0000"/>
                </a:solidFill>
                <a:latin typeface="Times New Roman" panose="02020603050405020304" pitchFamily="18" charset="0"/>
                <a:cs typeface="Times New Roman" panose="02020603050405020304" pitchFamily="18" charset="0"/>
              </a:rPr>
              <a:t>(подготовительная группа)</a:t>
            </a:r>
            <a:endParaRPr lang="ru-RU" sz="2400" b="1" dirty="0">
              <a:solidFill>
                <a:srgbClr val="FF0000"/>
              </a:solidFill>
              <a:latin typeface="Times New Roman" panose="02020603050405020304" pitchFamily="18" charset="0"/>
              <a:cs typeface="Times New Roman" panose="02020603050405020304" pitchFamily="18" charset="0"/>
            </a:endParaRPr>
          </a:p>
          <a:p>
            <a:pPr algn="ctr"/>
            <a:endParaRPr lang="ru-RU" b="1" dirty="0">
              <a:solidFill>
                <a:srgbClr val="FF0000"/>
              </a:solidFill>
              <a:latin typeface="Times New Roman" panose="02020603050405020304" pitchFamily="18" charset="0"/>
              <a:cs typeface="Times New Roman" panose="02020603050405020304" pitchFamily="18" charset="0"/>
            </a:endParaRPr>
          </a:p>
          <a:p>
            <a:r>
              <a:rPr lang="ru-RU" b="1" dirty="0">
                <a:latin typeface="Times New Roman" panose="02020603050405020304" pitchFamily="18" charset="0"/>
                <a:cs typeface="Times New Roman" panose="02020603050405020304" pitchFamily="18" charset="0"/>
              </a:rPr>
              <a:t> Цель: </a:t>
            </a:r>
            <a:r>
              <a:rPr lang="ru-RU" dirty="0">
                <a:latin typeface="Times New Roman" panose="02020603050405020304" pitchFamily="18" charset="0"/>
                <a:cs typeface="Times New Roman" panose="02020603050405020304" pitchFamily="18" charset="0"/>
              </a:rPr>
              <a:t>развивать быстроту движения, ориентирование в пространстве. </a:t>
            </a:r>
            <a:endParaRPr lang="ru-RU" dirty="0" smtClean="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a:p>
            <a:r>
              <a:rPr lang="ru-RU" b="1" dirty="0">
                <a:latin typeface="Times New Roman" panose="02020603050405020304" pitchFamily="18" charset="0"/>
                <a:cs typeface="Times New Roman" panose="02020603050405020304" pitchFamily="18" charset="0"/>
              </a:rPr>
              <a:t>Ход игры. </a:t>
            </a:r>
            <a:r>
              <a:rPr lang="ru-RU" dirty="0">
                <a:latin typeface="Times New Roman" panose="02020603050405020304" pitchFamily="18" charset="0"/>
                <a:cs typeface="Times New Roman" panose="02020603050405020304" pitchFamily="18" charset="0"/>
              </a:rPr>
              <a:t>Выбирается «охотник» и «бездомный заяц», остальные «зайцы» стоят в обручах – домиках. «Бездомный заяц» убегает, а «охотник» его догоняет. «Заяц» может встать в домик, тогда «заяц», находившийся там, должен убежать. Когда «охотник» поймает «зайца», он сам становится им, а «заяц» – «охотником».</a:t>
            </a:r>
            <a:endParaRPr lang="ru-RU" dirty="0"/>
          </a:p>
        </p:txBody>
      </p:sp>
    </p:spTree>
    <p:extLst>
      <p:ext uri="{BB962C8B-B14F-4D97-AF65-F5344CB8AC3E}">
        <p14:creationId xmlns:p14="http://schemas.microsoft.com/office/powerpoint/2010/main" val="201464883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TotalTime>
  <Words>748</Words>
  <Application>Microsoft Office PowerPoint</Application>
  <PresentationFormat>Экран (4:3)</PresentationFormat>
  <Paragraphs>57</Paragraphs>
  <Slides>11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11</vt:i4>
      </vt:variant>
    </vt:vector>
  </HeadingPairs>
  <TitlesOfParts>
    <vt:vector size="16" baseType="lpstr">
      <vt:lpstr>Arial</vt:lpstr>
      <vt:lpstr>Calibri</vt:lpstr>
      <vt:lpstr>Calibri Light</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NA</dc:creator>
  <cp:lastModifiedBy>NA</cp:lastModifiedBy>
  <cp:revision>25</cp:revision>
  <dcterms:created xsi:type="dcterms:W3CDTF">2020-04-15T20:06:11Z</dcterms:created>
  <dcterms:modified xsi:type="dcterms:W3CDTF">2020-08-04T05:34:04Z</dcterms:modified>
</cp:coreProperties>
</file>