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9" r:id="rId15"/>
    <p:sldId id="271" r:id="rId16"/>
    <p:sldId id="272" r:id="rId17"/>
    <p:sldId id="278" r:id="rId18"/>
    <p:sldId id="277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051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58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0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2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84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86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00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3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11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19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51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9A2A8-CA25-4DE1-8E3A-7D3D6F2624EE}" type="datetimeFigureOut">
              <a:rPr lang="ru-RU" smtClean="0"/>
              <a:t>04.09.2020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67BBB-FBE4-4F03-AA1F-8BAB822FEA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60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94"/>
            <a:ext cx="12449577" cy="69223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3944" y="553792"/>
            <a:ext cx="1066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детей на дороге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2332" y="5859887"/>
            <a:ext cx="2772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bg1"/>
                </a:solidFill>
              </a:rPr>
              <a:t>Подготовила:Воспитатель 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Наумова И.А.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71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1977" y="605308"/>
            <a:ext cx="104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Работа с детьми: Рисование «Мой друг – Светофор»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083573"/>
            <a:ext cx="7701566" cy="49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8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174217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217" y="-3"/>
            <a:ext cx="4810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4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668"/>
            <a:ext cx="12312203" cy="699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9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3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5318" y="167425"/>
            <a:ext cx="5014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Игра «Юный пешеход»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41" y="629090"/>
            <a:ext cx="5203064" cy="6364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9090"/>
            <a:ext cx="4790940" cy="6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63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006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94836" y="1388515"/>
            <a:ext cx="6534405" cy="5344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1977" y="270456"/>
            <a:ext cx="859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Книжка – малышка для детей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254580" y="793675"/>
            <a:ext cx="6937418" cy="65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94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7616" y="67613"/>
            <a:ext cx="6858000" cy="6722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66495" y="-43724"/>
            <a:ext cx="6857999" cy="694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20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85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3494" y="206062"/>
            <a:ext cx="5554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Работа с родителями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23742" y="-794460"/>
            <a:ext cx="6856373" cy="990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41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85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48640"/>
            <a:ext cx="9826580" cy="5740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6981" y="128789"/>
            <a:ext cx="6680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Консультации для родителей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110599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85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852338" cy="75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62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5856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775065" cy="77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9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Актуальность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91684" y="618186"/>
            <a:ext cx="677428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 algn="ctr"/>
            <a:r>
              <a:rPr lang="ru-RU" sz="1400" dirty="0"/>
              <a:t>В нашей стране, как и во всем мире, увеличивается число дорожно-транспортных происшествий. По статистике каждой десятой жертвой ДТП является ребенок. Часто это связано с несоблюдением правил дорожного движения, их незнанием. Предоставленные самим себе, дети мало считаются с реальными опасностями на дороге, так как недооценивают собственные возможности, считая себя ловкими и быстрыми. У них еще не выработалась способность предвидеть возможность возникновения опасности в быстро меняющейся дорожной обстановке. Известно, что привычки, закрепленные в детстве, остаются на всю жизнь, поэтому изучение правил дорожного движения является одной из главных задач на сегодняшний день. Чтобы оградить детей от опасности, надо как можно раньше начать готовить их к встрече с улицей, городским движением, приучать обращаться к старшим за помощью, а также и самим правильно и своевременно реагировать на сложившуюся ситуацию. Чем раньше удастся познакомить ребенка с правилами дорожного движения, сформировать у него навыки культуры поведения в транспорте, на улице, тем меньше вероятность нежелательных происшествий с ним на дороге.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041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2287923"/>
          </a:xfrm>
        </p:spPr>
        <p:txBody>
          <a:bodyPr>
            <a:normAutofit/>
          </a:bodyPr>
          <a:lstStyle/>
          <a:p>
            <a:pPr algn="ctr"/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05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3500" y="528034"/>
            <a:ext cx="766292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lvl="0"/>
            <a:endParaRPr lang="ru-RU" sz="1400" dirty="0" smtClean="0"/>
          </a:p>
          <a:p>
            <a:pPr lvl="0"/>
            <a:endParaRPr lang="ru-RU" sz="1400" dirty="0"/>
          </a:p>
          <a:p>
            <a:pPr lvl="0"/>
            <a:r>
              <a:rPr lang="ru-RU" sz="1400" dirty="0" smtClean="0"/>
              <a:t>- формирование </a:t>
            </a:r>
            <a:r>
              <a:rPr lang="ru-RU" sz="1400" dirty="0"/>
              <a:t>и развитие у детей необходимых навыков безопасного поведения на дорогах;</a:t>
            </a:r>
          </a:p>
          <a:p>
            <a:pPr lvl="0"/>
            <a:endParaRPr lang="ru-RU" sz="1400" dirty="0" smtClean="0"/>
          </a:p>
          <a:p>
            <a:pPr lvl="0"/>
            <a:r>
              <a:rPr lang="ru-RU" sz="1400" dirty="0" smtClean="0"/>
              <a:t>- закрепление </a:t>
            </a:r>
            <a:r>
              <a:rPr lang="ru-RU" sz="1400" dirty="0"/>
              <a:t>знаний правил уличного движения и поведения на улице, пополнение знаний детей о правилах дорожного движения.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61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3213"/>
          </a:xfrm>
        </p:spPr>
        <p:txBody>
          <a:bodyPr>
            <a:normAutofit fontScale="90000"/>
          </a:bodyPr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3048" y="365124"/>
            <a:ext cx="713489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/>
              <a:t>познакомить </a:t>
            </a:r>
            <a:r>
              <a:rPr lang="ru-RU" sz="1400" dirty="0"/>
              <a:t>детей с назначением дорожных знаков, </a:t>
            </a:r>
            <a:endParaRPr lang="ru-RU" sz="1400" dirty="0" smtClean="0"/>
          </a:p>
          <a:p>
            <a:pPr marL="285750" lvl="0" indent="-285750">
              <a:buFontTx/>
              <a:buChar char="-"/>
            </a:pPr>
            <a:r>
              <a:rPr lang="ru-RU" sz="1400" dirty="0" smtClean="0"/>
              <a:t>научить </a:t>
            </a:r>
            <a:r>
              <a:rPr lang="ru-RU" sz="1400" dirty="0"/>
              <a:t>их понимать схематическое изображение для правильной ориентации на улицах и дорогах;</a:t>
            </a:r>
          </a:p>
          <a:p>
            <a:pPr lvl="0"/>
            <a:r>
              <a:rPr lang="ru-RU" sz="1400" dirty="0" smtClean="0"/>
              <a:t>-      закрепить </a:t>
            </a:r>
            <a:r>
              <a:rPr lang="ru-RU" sz="1400" dirty="0"/>
              <a:t>и уточнить правила дорожного движения, назначение светофора;</a:t>
            </a:r>
          </a:p>
          <a:p>
            <a:pPr lvl="0"/>
            <a:r>
              <a:rPr lang="ru-RU" sz="1400" dirty="0" smtClean="0"/>
              <a:t>-     расширить </a:t>
            </a:r>
            <a:r>
              <a:rPr lang="ru-RU" sz="1400" dirty="0"/>
              <a:t>знания детей о транспортных средствах;</a:t>
            </a:r>
          </a:p>
          <a:p>
            <a:pPr lvl="0"/>
            <a:r>
              <a:rPr lang="ru-RU" sz="1400" dirty="0" smtClean="0"/>
              <a:t>-     способствовать </a:t>
            </a:r>
            <a:r>
              <a:rPr lang="ru-RU" sz="1400" dirty="0"/>
              <a:t>развитию речи детей, пополнению активного и пассивного словаря детей в процессе работы над проектом;</a:t>
            </a:r>
          </a:p>
          <a:p>
            <a:pPr lvl="0"/>
            <a:r>
              <a:rPr lang="ru-RU" sz="1400" dirty="0" smtClean="0"/>
              <a:t>-    привлечение </a:t>
            </a:r>
            <a:r>
              <a:rPr lang="ru-RU" sz="1400" dirty="0"/>
              <a:t>внимания родителей к воспитанию у детей навыков безопасного поведения на дорогах;</a:t>
            </a:r>
          </a:p>
          <a:p>
            <a:pPr lvl="0"/>
            <a:r>
              <a:rPr lang="ru-RU" sz="1400" dirty="0" smtClean="0"/>
              <a:t>-    развивать </a:t>
            </a:r>
            <a:r>
              <a:rPr lang="ru-RU" sz="1400" dirty="0"/>
              <a:t>внимание, самостоятельность, осторожность;</a:t>
            </a:r>
          </a:p>
          <a:p>
            <a:pPr lvl="0"/>
            <a:r>
              <a:rPr lang="ru-RU" sz="1400" dirty="0" smtClean="0"/>
              <a:t>-    воспитывать </a:t>
            </a:r>
            <a:r>
              <a:rPr lang="ru-RU" sz="1400" dirty="0"/>
              <a:t>навыки личной безопасности;</a:t>
            </a:r>
          </a:p>
          <a:p>
            <a:pPr lvl="0"/>
            <a:r>
              <a:rPr lang="ru-RU" sz="1400" dirty="0" smtClean="0"/>
              <a:t>-    развивать </a:t>
            </a:r>
            <a:r>
              <a:rPr lang="ru-RU" sz="1400" dirty="0"/>
              <a:t>у детей способности к предвидению возможной опасности в конкретно меняющейся ситуации и построению адекватного безопасного поведения;</a:t>
            </a:r>
          </a:p>
          <a:p>
            <a:pPr lvl="0"/>
            <a:r>
              <a:rPr lang="ru-RU" sz="1400" dirty="0" smtClean="0"/>
              <a:t>-   воспитывать </a:t>
            </a:r>
            <a:r>
              <a:rPr lang="ru-RU" sz="1400" dirty="0"/>
              <a:t>в детях грамотных пешеходов;</a:t>
            </a:r>
          </a:p>
          <a:p>
            <a:r>
              <a:rPr lang="ru-RU" sz="1400" dirty="0" smtClean="0"/>
              <a:t>-   развивать </a:t>
            </a:r>
            <a:r>
              <a:rPr lang="ru-RU" sz="1400" dirty="0"/>
              <a:t>эмоциональную отзывчивость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57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87131" y="365125"/>
            <a:ext cx="72121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</a:p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400" dirty="0" smtClean="0"/>
              <a:t>формирование </a:t>
            </a:r>
            <a:r>
              <a:rPr lang="ru-RU" sz="1400" dirty="0"/>
              <a:t>у детей правильного понимания значимости правил дорожного движения, своего места как участника дорожного движения, </a:t>
            </a:r>
            <a:r>
              <a:rPr lang="ru-RU" sz="1400" dirty="0" smtClean="0"/>
              <a:t>развитие </a:t>
            </a:r>
            <a:r>
              <a:rPr lang="ru-RU" sz="1400" dirty="0"/>
              <a:t>необходимых для этого навыков и умений</a:t>
            </a:r>
            <a:r>
              <a:rPr lang="ru-RU" sz="1400" dirty="0" smtClean="0"/>
              <a:t>;</a:t>
            </a:r>
          </a:p>
          <a:p>
            <a:pPr marL="285750" lvl="0" indent="-285750">
              <a:buFontTx/>
              <a:buChar char="-"/>
            </a:pPr>
            <a:endParaRPr lang="ru-RU" sz="1400" dirty="0"/>
          </a:p>
          <a:p>
            <a:pPr marL="285750" lvl="0" indent="-285750">
              <a:buFontTx/>
              <a:buChar char="-"/>
            </a:pPr>
            <a:r>
              <a:rPr lang="ru-RU" sz="1400" dirty="0" smtClean="0"/>
              <a:t>привитие </a:t>
            </a:r>
            <a:r>
              <a:rPr lang="ru-RU" sz="1400" dirty="0"/>
              <a:t>устойчивых навыков безопасного </a:t>
            </a:r>
            <a:r>
              <a:rPr lang="ru-RU" sz="1400" dirty="0" smtClean="0"/>
              <a:t>    поведения </a:t>
            </a:r>
            <a:r>
              <a:rPr lang="ru-RU" sz="1400" dirty="0"/>
              <a:t>в любой дорожной ситуации</a:t>
            </a:r>
            <a:r>
              <a:rPr lang="ru-RU" sz="1400" dirty="0" smtClean="0"/>
              <a:t>;</a:t>
            </a:r>
          </a:p>
          <a:p>
            <a:pPr lvl="0"/>
            <a:endParaRPr lang="ru-RU" sz="1400" dirty="0"/>
          </a:p>
          <a:p>
            <a:pPr lvl="0"/>
            <a:r>
              <a:rPr lang="ru-RU" sz="1400" dirty="0" smtClean="0"/>
              <a:t>-        осознание </a:t>
            </a:r>
            <a:r>
              <a:rPr lang="ru-RU" sz="1400" dirty="0"/>
              <a:t>родителями важности работы по изучению правил дорожного движения.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33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6530" y="365125"/>
            <a:ext cx="71606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endParaRPr lang="ru-RU" sz="1400" dirty="0"/>
          </a:p>
          <a:p>
            <a:endParaRPr lang="ru-RU" sz="1400" dirty="0" smtClean="0"/>
          </a:p>
          <a:p>
            <a:r>
              <a:rPr lang="ru-RU" sz="1400" dirty="0" smtClean="0"/>
              <a:t>Творческо-исследовательский</a:t>
            </a:r>
            <a:r>
              <a:rPr lang="ru-RU" sz="1400" dirty="0"/>
              <a:t>, информационный, практико-ориентированный, краткосрочный.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815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2245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31831" y="365125"/>
            <a:ext cx="7675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/>
              <a:t>-  Непосредственно-образовательная </a:t>
            </a:r>
            <a:r>
              <a:rPr lang="ru-RU" sz="1400" dirty="0"/>
              <a:t>деятельность.</a:t>
            </a:r>
          </a:p>
          <a:p>
            <a:pPr lvl="0"/>
            <a:r>
              <a:rPr lang="ru-RU" sz="1400" dirty="0" smtClean="0"/>
              <a:t>-  Художественное </a:t>
            </a:r>
            <a:r>
              <a:rPr lang="ru-RU" sz="1400" dirty="0"/>
              <a:t>творчество.</a:t>
            </a:r>
          </a:p>
          <a:p>
            <a:pPr lvl="0"/>
            <a:r>
              <a:rPr lang="ru-RU" sz="1400" dirty="0" smtClean="0"/>
              <a:t>-  Ситуационно-имитационное </a:t>
            </a:r>
            <a:r>
              <a:rPr lang="ru-RU" sz="1400" dirty="0"/>
              <a:t>моделирование.</a:t>
            </a:r>
          </a:p>
          <a:p>
            <a:pPr lvl="0"/>
            <a:r>
              <a:rPr lang="ru-RU" sz="1400" dirty="0" smtClean="0"/>
              <a:t>-   Чтение </a:t>
            </a:r>
            <a:r>
              <a:rPr lang="ru-RU" sz="1400" dirty="0"/>
              <a:t>художественной литературы.</a:t>
            </a:r>
          </a:p>
          <a:p>
            <a:pPr lvl="0"/>
            <a:r>
              <a:rPr lang="ru-RU" sz="1400" dirty="0" smtClean="0"/>
              <a:t>-  Опытно-экспериментальная </a:t>
            </a:r>
            <a:r>
              <a:rPr lang="ru-RU" sz="1400" dirty="0"/>
              <a:t>и поисковая деятельность.</a:t>
            </a:r>
          </a:p>
          <a:p>
            <a:pPr lvl="0"/>
            <a:r>
              <a:rPr lang="ru-RU" sz="1400" dirty="0" smtClean="0"/>
              <a:t>-   Целевые </a:t>
            </a:r>
            <a:r>
              <a:rPr lang="ru-RU" sz="1400" dirty="0"/>
              <a:t>прогулки и экскурсии по улицам города</a:t>
            </a:r>
          </a:p>
          <a:p>
            <a:pPr lvl="0"/>
            <a:r>
              <a:rPr lang="ru-RU" sz="1400" dirty="0" smtClean="0"/>
              <a:t>-   Игровая </a:t>
            </a:r>
            <a:r>
              <a:rPr lang="ru-RU" sz="1400" dirty="0"/>
              <a:t>деятельность: дидактические, сюжетно-ролевые, подвижные игры.</a:t>
            </a:r>
          </a:p>
          <a:p>
            <a:pPr lvl="0"/>
            <a:r>
              <a:rPr lang="ru-RU" sz="1400" dirty="0" smtClean="0"/>
              <a:t>-   Разбор </a:t>
            </a:r>
            <a:r>
              <a:rPr lang="ru-RU" sz="1400" dirty="0"/>
              <a:t>ситуаций, применение полученных теоретических знаний на практике.</a:t>
            </a:r>
          </a:p>
          <a:p>
            <a:pPr lvl="0"/>
            <a:r>
              <a:rPr lang="ru-RU" sz="1400" dirty="0" smtClean="0"/>
              <a:t>-   Тематические </a:t>
            </a:r>
            <a:r>
              <a:rPr lang="ru-RU" sz="1400" dirty="0"/>
              <a:t>погружения по теме проекта.</a:t>
            </a:r>
          </a:p>
          <a:p>
            <a:pPr lvl="0"/>
            <a:r>
              <a:rPr lang="ru-RU" sz="1400" dirty="0" smtClean="0"/>
              <a:t>-    Работа </a:t>
            </a:r>
            <a:r>
              <a:rPr lang="ru-RU" sz="1400" dirty="0"/>
              <a:t>с родителями.</a:t>
            </a:r>
          </a:p>
          <a:p>
            <a:pPr lvl="0"/>
            <a:r>
              <a:rPr lang="ru-RU" sz="1400" dirty="0" smtClean="0"/>
              <a:t>-    Использование </a:t>
            </a:r>
            <a:r>
              <a:rPr lang="ru-RU" sz="1400" dirty="0"/>
              <a:t>и видеоматериалов по проблеме ПДД.</a:t>
            </a: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72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88654" y="365124"/>
            <a:ext cx="66454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4400" dirty="0"/>
          </a:p>
          <a:p>
            <a:r>
              <a:rPr lang="ru-RU" sz="1400" dirty="0" smtClean="0"/>
              <a:t>1.Подготовка, построение проблемы.</a:t>
            </a:r>
          </a:p>
          <a:p>
            <a:endParaRPr lang="ru-RU" sz="1400" dirty="0" smtClean="0"/>
          </a:p>
          <a:p>
            <a:r>
              <a:rPr lang="ru-RU" sz="1400" dirty="0" smtClean="0"/>
              <a:t>2.Обсуждение проблемы, принятие задач.</a:t>
            </a:r>
          </a:p>
          <a:p>
            <a:endParaRPr lang="ru-RU" sz="1400" dirty="0" smtClean="0"/>
          </a:p>
          <a:p>
            <a:r>
              <a:rPr lang="ru-RU" sz="1400" dirty="0" smtClean="0"/>
              <a:t>3. Основной.</a:t>
            </a:r>
          </a:p>
          <a:p>
            <a:endParaRPr lang="ru-RU" sz="1400" dirty="0" smtClean="0"/>
          </a:p>
          <a:p>
            <a:r>
              <a:rPr lang="ru-RU" sz="1400" dirty="0" smtClean="0"/>
              <a:t>4.Заключительный.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2939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40935" y="695459"/>
            <a:ext cx="3243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166843"/>
            <a:ext cx="43702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1.Авдеева </a:t>
            </a:r>
            <a:r>
              <a:rPr lang="ru-RU" sz="1400" dirty="0"/>
              <a:t>Н.Н., </a:t>
            </a:r>
            <a:r>
              <a:rPr lang="ru-RU" sz="1400" dirty="0" err="1"/>
              <a:t>Стеркина</a:t>
            </a:r>
            <a:r>
              <a:rPr lang="ru-RU" sz="1400" dirty="0"/>
              <a:t> Р.Б., Князева О.Л. «Основы безопасности детей дошкольного возраста»; </a:t>
            </a:r>
          </a:p>
          <a:p>
            <a:r>
              <a:rPr lang="ru-RU" sz="1400" dirty="0" smtClean="0"/>
              <a:t>2.Белая </a:t>
            </a:r>
            <a:r>
              <a:rPr lang="ru-RU" sz="1400" dirty="0"/>
              <a:t>К.Ю. «Как обеспечить безопасность дошкольников»;</a:t>
            </a:r>
          </a:p>
          <a:p>
            <a:r>
              <a:rPr lang="ru-RU" sz="1400" dirty="0" smtClean="0"/>
              <a:t>3.Добряков </a:t>
            </a:r>
            <a:r>
              <a:rPr lang="ru-RU" sz="1400" dirty="0"/>
              <a:t>В.А. «Три сигнала светофора»; </a:t>
            </a:r>
          </a:p>
          <a:p>
            <a:r>
              <a:rPr lang="ru-RU" sz="1400" dirty="0" smtClean="0"/>
              <a:t>4.Елжова </a:t>
            </a:r>
            <a:r>
              <a:rPr lang="ru-RU" sz="1400" dirty="0"/>
              <a:t>Н.В.  «ПДД в детском саду: развивающая среда и методика по ознакомлению детей с ПДД, перспективное планирование, конспекты занятий»;</a:t>
            </a:r>
          </a:p>
          <a:p>
            <a:r>
              <a:rPr lang="ru-RU" sz="1400" dirty="0" smtClean="0"/>
              <a:t>5.Кирьянов </a:t>
            </a:r>
            <a:r>
              <a:rPr lang="ru-RU" sz="1400" dirty="0"/>
              <a:t>В.Н. «Профилактика детского дорожно-транспортного травматизма»; </a:t>
            </a:r>
          </a:p>
          <a:p>
            <a:r>
              <a:rPr lang="ru-RU" sz="1400" dirty="0" smtClean="0"/>
              <a:t>6.Коган </a:t>
            </a:r>
            <a:r>
              <a:rPr lang="ru-RU" sz="1400" dirty="0"/>
              <a:t>М.С. «Правила дорожные знать каждому положено»; </a:t>
            </a:r>
          </a:p>
          <a:p>
            <a:r>
              <a:rPr lang="ru-RU" sz="1400" dirty="0" smtClean="0"/>
              <a:t>7.Рубляк </a:t>
            </a:r>
            <a:r>
              <a:rPr lang="ru-RU" sz="1400" dirty="0"/>
              <a:t>В.Э. «Правила дорожного движения»; </a:t>
            </a:r>
          </a:p>
          <a:p>
            <a:r>
              <a:rPr lang="ru-RU" sz="1400" dirty="0" smtClean="0"/>
              <a:t>8.Смушкевич </a:t>
            </a:r>
            <a:r>
              <a:rPr lang="ru-RU" sz="1400" dirty="0"/>
              <a:t>Е.С., </a:t>
            </a:r>
            <a:r>
              <a:rPr lang="ru-RU" sz="1400" dirty="0" err="1"/>
              <a:t>Якупов</a:t>
            </a:r>
            <a:r>
              <a:rPr lang="ru-RU" sz="1400" dirty="0"/>
              <a:t> А.Я. «мы по улице идем»; </a:t>
            </a:r>
          </a:p>
          <a:p>
            <a:r>
              <a:rPr lang="ru-RU" sz="1400" dirty="0" smtClean="0"/>
              <a:t>9.Степанкова </a:t>
            </a:r>
            <a:r>
              <a:rPr lang="ru-RU" sz="1400" dirty="0"/>
              <a:t>Э.Я. «Дошкольникам -  о правилах дорожного движения».</a:t>
            </a:r>
          </a:p>
        </p:txBody>
      </p:sp>
    </p:spTree>
    <p:extLst>
      <p:ext uri="{BB962C8B-B14F-4D97-AF65-F5344CB8AC3E}">
        <p14:creationId xmlns:p14="http://schemas.microsoft.com/office/powerpoint/2010/main" val="12480375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635</Words>
  <Application>Microsoft Office PowerPoint</Application>
  <PresentationFormat>Широкоэкранный</PresentationFormat>
  <Paragraphs>79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25</cp:revision>
  <dcterms:created xsi:type="dcterms:W3CDTF">2019-10-14T10:14:25Z</dcterms:created>
  <dcterms:modified xsi:type="dcterms:W3CDTF">2020-09-04T11:07:59Z</dcterms:modified>
</cp:coreProperties>
</file>