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2" r:id="rId2"/>
    <p:sldMasterId id="2147483744" r:id="rId3"/>
    <p:sldMasterId id="2147483756" r:id="rId4"/>
  </p:sldMasterIdLst>
  <p:notesMasterIdLst>
    <p:notesMasterId r:id="rId63"/>
  </p:notesMasterIdLst>
  <p:sldIdLst>
    <p:sldId id="256" r:id="rId5"/>
    <p:sldId id="328" r:id="rId6"/>
    <p:sldId id="330" r:id="rId7"/>
    <p:sldId id="329" r:id="rId8"/>
    <p:sldId id="331" r:id="rId9"/>
    <p:sldId id="332" r:id="rId10"/>
    <p:sldId id="333" r:id="rId11"/>
    <p:sldId id="334" r:id="rId12"/>
    <p:sldId id="335" r:id="rId13"/>
    <p:sldId id="336" r:id="rId14"/>
    <p:sldId id="337" r:id="rId15"/>
    <p:sldId id="338" r:id="rId16"/>
    <p:sldId id="262" r:id="rId17"/>
    <p:sldId id="303" r:id="rId18"/>
    <p:sldId id="261" r:id="rId19"/>
    <p:sldId id="306" r:id="rId20"/>
    <p:sldId id="307" r:id="rId21"/>
    <p:sldId id="308" r:id="rId22"/>
    <p:sldId id="268" r:id="rId23"/>
    <p:sldId id="284" r:id="rId24"/>
    <p:sldId id="285" r:id="rId25"/>
    <p:sldId id="340" r:id="rId26"/>
    <p:sldId id="267" r:id="rId27"/>
    <p:sldId id="304" r:id="rId28"/>
    <p:sldId id="266" r:id="rId29"/>
    <p:sldId id="287" r:id="rId30"/>
    <p:sldId id="288" r:id="rId31"/>
    <p:sldId id="265" r:id="rId32"/>
    <p:sldId id="327" r:id="rId33"/>
    <p:sldId id="264" r:id="rId34"/>
    <p:sldId id="291" r:id="rId35"/>
    <p:sldId id="290" r:id="rId36"/>
    <p:sldId id="292" r:id="rId37"/>
    <p:sldId id="293" r:id="rId38"/>
    <p:sldId id="294" r:id="rId39"/>
    <p:sldId id="295" r:id="rId40"/>
    <p:sldId id="296" r:id="rId41"/>
    <p:sldId id="297" r:id="rId42"/>
    <p:sldId id="325" r:id="rId43"/>
    <p:sldId id="339" r:id="rId44"/>
    <p:sldId id="341" r:id="rId45"/>
    <p:sldId id="342" r:id="rId46"/>
    <p:sldId id="263" r:id="rId47"/>
    <p:sldId id="317" r:id="rId48"/>
    <p:sldId id="260" r:id="rId49"/>
    <p:sldId id="259" r:id="rId50"/>
    <p:sldId id="322" r:id="rId51"/>
    <p:sldId id="305" r:id="rId52"/>
    <p:sldId id="323" r:id="rId53"/>
    <p:sldId id="269" r:id="rId54"/>
    <p:sldId id="298" r:id="rId55"/>
    <p:sldId id="299" r:id="rId56"/>
    <p:sldId id="270" r:id="rId57"/>
    <p:sldId id="271" r:id="rId58"/>
    <p:sldId id="310" r:id="rId59"/>
    <p:sldId id="326" r:id="rId60"/>
    <p:sldId id="300" r:id="rId61"/>
    <p:sldId id="343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3" autoAdjust="0"/>
    <p:restoredTop sz="94624" autoAdjust="0"/>
  </p:normalViewPr>
  <p:slideViewPr>
    <p:cSldViewPr>
      <p:cViewPr>
        <p:scale>
          <a:sx n="90" d="100"/>
          <a:sy n="90" d="100"/>
        </p:scale>
        <p:origin x="-79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305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48F9A-F9E0-4021-B547-05680EE54004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8B717C-B45D-436E-B3F1-442A4D1382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818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B717C-B45D-436E-B3F1-442A4D13825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27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498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583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580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2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35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90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206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932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0773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254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617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938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4264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5661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3108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2608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6278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644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4420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9674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805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6324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5601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9879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346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8915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8285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501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3910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6201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7013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5322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376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17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2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9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s68sar@schoolrm.ru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71296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CC"/>
                </a:solidFill>
                <a:latin typeface="Century Schoolbook" panose="02040604050505020304" pitchFamily="18" charset="0"/>
                <a:cs typeface="Times New Roman" pitchFamily="18" charset="0"/>
              </a:rPr>
              <a:t>МИНИСТЕРСТВО ОБРАЗОВАНИЯ РМ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CC"/>
              </a:solidFill>
              <a:latin typeface="Century Schoolbook" panose="02040604050505020304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23728" y="908720"/>
            <a:ext cx="5099473" cy="92333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ПОРТФОЛИО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50842" y="1838000"/>
            <a:ext cx="6534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Сухановой Елены Николаевны,</a:t>
            </a:r>
            <a:endParaRPr lang="ru-RU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старшего воспитателя</a:t>
            </a:r>
            <a:endParaRPr lang="ru-RU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МДОУ «Детский сад № </a:t>
            </a:r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16» </a:t>
            </a:r>
            <a:r>
              <a:rPr lang="ru-RU" sz="2400" b="1" dirty="0" err="1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г.о.Саранск</a:t>
            </a:r>
            <a:endParaRPr lang="ru-RU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91880" y="3356992"/>
            <a:ext cx="54006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</a:rPr>
              <a:t>Дата рождения: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</a:rPr>
              <a:t>14.11.1980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</a:rPr>
              <a:t>г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</a:rPr>
              <a:t>Профессиональное образование: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</a:rPr>
              <a:t>высшее,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</a:rPr>
              <a:t>МГПИ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</a:rPr>
              <a:t>им.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</a:rPr>
              <a:t>М.Е.Евсевьева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6" charset="0"/>
              </a:rPr>
              <a:t>«2008 г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</a:rPr>
              <a:t>Стаж 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</a:rPr>
              <a:t>педагогической работы (по  специальности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</a:rPr>
              <a:t>):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</a:rPr>
              <a:t>18 лет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</a:rPr>
              <a:t>Общий 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</a:rPr>
              <a:t>трудовой стаж: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</a:rPr>
              <a:t>20 лет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</a:rPr>
              <a:t>Наличие 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</a:rPr>
              <a:t>квалификационной категории:</a:t>
            </a:r>
            <a:r>
              <a:rPr lang="en-US" sz="2000" b="1" i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</a:rPr>
              <a:t>высшая  кв.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</a:rPr>
              <a:t>категория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</a:rPr>
              <a:t>Дата последней аттестации: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</a:rPr>
              <a:t>Приказ №1044 от 19.11.2015 г.</a:t>
            </a:r>
          </a:p>
        </p:txBody>
      </p:sp>
      <p:pic>
        <p:nvPicPr>
          <p:cNvPr id="8" name="Рисунок 7" descr="D:\Distrib\Ленача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32182"/>
            <a:ext cx="3096344" cy="3465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6461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1784"/>
            <a:ext cx="8291264" cy="57715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 descr="C:\Users\vospital\Desktop\Портфолио Куршева Н.В\Image (11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2" y="332656"/>
            <a:ext cx="4326862" cy="5708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vospital\Desktop\ОБЩАЯ ПАПКА\диплом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334" y="337733"/>
            <a:ext cx="4016098" cy="56983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4342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574665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 descr="C:\Users\vospital\Desktop\Портфолио Балбашовой Е.И\диплом старт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" y="260648"/>
            <a:ext cx="3635746" cy="532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vospital\Desktop\Портфолио Куршева Н.В\новая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48680"/>
            <a:ext cx="3456384" cy="5112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412776"/>
            <a:ext cx="3034317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14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589066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07678"/>
            <a:ext cx="4248472" cy="6273896"/>
          </a:xfrm>
          <a:prstGeom prst="rect">
            <a:avLst/>
          </a:prstGeom>
        </p:spPr>
      </p:pic>
      <p:pic>
        <p:nvPicPr>
          <p:cNvPr id="1026" name="Picture 2" descr="D:\Distrib\дипло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32064"/>
            <a:ext cx="4467423" cy="624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820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988840"/>
            <a:ext cx="8280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000" b="1" kern="50" dirty="0" smtClean="0">
                <a:solidFill>
                  <a:srgbClr val="0000CC"/>
                </a:solidFill>
                <a:latin typeface="Georgia" panose="02040502050405020303" pitchFamily="18" charset="0"/>
                <a:ea typeface="Times New Roman"/>
                <a:cs typeface="Times New Roman"/>
              </a:rPr>
              <a:t>2</a:t>
            </a:r>
            <a:r>
              <a:rPr lang="ru-RU" sz="4000" b="1" kern="50" dirty="0" smtClean="0">
                <a:solidFill>
                  <a:srgbClr val="0000CC"/>
                </a:solidFill>
                <a:latin typeface="Monotype Corsiva" pitchFamily="66" charset="0"/>
                <a:ea typeface="Times New Roman"/>
                <a:cs typeface="Times New Roman"/>
              </a:rPr>
              <a:t>. Эффективность </a:t>
            </a:r>
            <a:r>
              <a:rPr lang="ru-RU" sz="4000" b="1" kern="50" dirty="0">
                <a:solidFill>
                  <a:srgbClr val="0000CC"/>
                </a:solidFill>
                <a:latin typeface="Monotype Corsiva" pitchFamily="66" charset="0"/>
                <a:ea typeface="Times New Roman"/>
                <a:cs typeface="Times New Roman"/>
              </a:rPr>
              <a:t>деятельности по аттестации педагогов на квалификационные категории</a:t>
            </a:r>
            <a:endParaRPr lang="ru-RU" sz="4000" b="1" kern="50" dirty="0">
              <a:solidFill>
                <a:srgbClr val="0000CC"/>
              </a:solidFill>
              <a:effectLst/>
              <a:latin typeface="Monotype Corsiva" pitchFamily="66" charset="0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9720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vospital\Desktop\Аттестация Сухановой Е.Н\К аттестации новое\3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215" y="559435"/>
            <a:ext cx="4179570" cy="573913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332606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627057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kern="50" dirty="0" smtClean="0">
                <a:solidFill>
                  <a:srgbClr val="0000CC"/>
                </a:solidFill>
                <a:latin typeface="Monotype Corsiva" pitchFamily="66" charset="0"/>
                <a:ea typeface="Times New Roman"/>
              </a:rPr>
              <a:t>3. Организация </a:t>
            </a:r>
            <a:r>
              <a:rPr lang="ru-RU" sz="3600" b="1" kern="50" dirty="0">
                <a:solidFill>
                  <a:srgbClr val="0000CC"/>
                </a:solidFill>
                <a:latin typeface="Monotype Corsiva" pitchFamily="66" charset="0"/>
                <a:ea typeface="Times New Roman"/>
              </a:rPr>
              <a:t>взаимодействия образовательной организации с научными, образовательными, социальными институтами </a:t>
            </a:r>
            <a:endParaRPr lang="ru-RU" sz="3600" b="1" dirty="0">
              <a:solidFill>
                <a:srgbClr val="0000CC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151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1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4032448" cy="576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17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6672"/>
            <a:ext cx="3960440" cy="5760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276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договор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4032448" cy="583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17(4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6672"/>
            <a:ext cx="3927594" cy="5832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6417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17(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3960440" cy="5688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17(3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48680"/>
            <a:ext cx="3960440" cy="5688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3848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628800"/>
            <a:ext cx="8424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kern="50" dirty="0" smtClean="0">
                <a:solidFill>
                  <a:srgbClr val="0000CC"/>
                </a:solidFill>
                <a:latin typeface="Monotype Corsiva" pitchFamily="66" charset="0"/>
                <a:ea typeface="Times New Roman"/>
              </a:rPr>
              <a:t>4. Результаты </a:t>
            </a:r>
            <a:r>
              <a:rPr lang="ru-RU" sz="3600" b="1" kern="50" dirty="0">
                <a:solidFill>
                  <a:srgbClr val="0000CC"/>
                </a:solidFill>
                <a:latin typeface="Monotype Corsiva" pitchFamily="66" charset="0"/>
                <a:ea typeface="Times New Roman"/>
              </a:rPr>
              <a:t>личного участия в инновационной (экспериментальной) деятельности</a:t>
            </a:r>
            <a:endParaRPr lang="ru-RU" sz="3600" b="1" dirty="0">
              <a:solidFill>
                <a:srgbClr val="0000CC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021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075240" cy="10129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Представление </a:t>
            </a:r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инновационного педагогического опыта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основ экономического воспитания дошкольников в условиях развивающей среды детского сада»</a:t>
            </a:r>
          </a:p>
          <a:p>
            <a:endParaRPr lang="ru-RU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4C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marL="0" indent="0" algn="ctr">
              <a:buNone/>
            </a:pPr>
            <a: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4C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</a:t>
            </a:r>
            <a:r>
              <a:rPr lang="ru-RU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4C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://www.</a:t>
            </a:r>
            <a:r>
              <a:rPr lang="en-US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4C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ds</a:t>
            </a:r>
            <a: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4C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16</a:t>
            </a:r>
            <a:r>
              <a:rPr lang="en-US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4C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sar@schoolrm.ru</a:t>
            </a:r>
            <a:r>
              <a:rPr lang="en-U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4C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4C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4921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3347864" y="548680"/>
            <a:ext cx="3024336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vospital\Desktop\Аттестация Сухановой Е.Н\К аттестации новое\Изображение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3240360" cy="54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4"/>
          <a:stretch>
            <a:fillRect/>
          </a:stretch>
        </p:blipFill>
        <p:spPr>
          <a:xfrm>
            <a:off x="6372200" y="548680"/>
            <a:ext cx="2625591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6532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vospital\Desktop\Аттестация Сухановой Е.Н\К аттестации новое\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46425" cy="4318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vospital\Desktop\Аттестация Сухановой Е.Н\К аттестации новое\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836712"/>
            <a:ext cx="3096344" cy="4563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vospital\Desktop\Аттестация Сухановой Е.Н\К аттестации новое\4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72816"/>
            <a:ext cx="3203848" cy="4759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772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625070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 descr="C:\Users\vospital\Desktop\Аттестация Сухановой Е.Н\л\л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3816424" cy="561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D:\Distrib\ецензия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773907"/>
            <a:ext cx="3672407" cy="56074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0803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1772816"/>
            <a:ext cx="80648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kern="50" dirty="0" smtClean="0">
                <a:solidFill>
                  <a:srgbClr val="0000CC"/>
                </a:solidFill>
                <a:latin typeface="Monotype Corsiva" pitchFamily="66" charset="0"/>
                <a:ea typeface="Times New Roman"/>
              </a:rPr>
              <a:t>5. Обеспечение </a:t>
            </a:r>
            <a:r>
              <a:rPr lang="ru-RU" sz="3600" b="1" kern="50" dirty="0">
                <a:solidFill>
                  <a:srgbClr val="0000CC"/>
                </a:solidFill>
                <a:latin typeface="Monotype Corsiva" pitchFamily="66" charset="0"/>
                <a:ea typeface="Times New Roman"/>
              </a:rPr>
              <a:t>информационной открытости деятельности образовательной организации</a:t>
            </a:r>
            <a:endParaRPr lang="ru-RU" sz="3600" b="1" dirty="0">
              <a:solidFill>
                <a:srgbClr val="0000CC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694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vospital\Desktop\Аттестация Сухановой Е.Н\К аттестации новое\Изображение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7" y="136842"/>
            <a:ext cx="4797425" cy="65843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8258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2420888"/>
            <a:ext cx="74366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50" dirty="0" smtClean="0">
                <a:solidFill>
                  <a:srgbClr val="0000CC"/>
                </a:solidFill>
                <a:latin typeface="Georgia" panose="02040502050405020303" pitchFamily="18" charset="0"/>
                <a:ea typeface="Times New Roman"/>
              </a:rPr>
              <a:t>6. Наличие </a:t>
            </a:r>
            <a:r>
              <a:rPr lang="ru-RU" sz="2800" b="1" kern="50" dirty="0">
                <a:solidFill>
                  <a:srgbClr val="0000CC"/>
                </a:solidFill>
                <a:latin typeface="Georgia" panose="02040502050405020303" pitchFamily="18" charset="0"/>
                <a:ea typeface="Times New Roman"/>
              </a:rPr>
              <a:t>собственных публикаций</a:t>
            </a:r>
            <a:endParaRPr lang="ru-RU" sz="2800" b="1" dirty="0">
              <a:solidFill>
                <a:srgbClr val="0000CC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0740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нов\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3888432" cy="583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нов\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48680"/>
            <a:ext cx="4096891" cy="5760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0465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статья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7"/>
            <a:ext cx="3960440" cy="5472607"/>
          </a:xfrm>
          <a:prstGeom prst="rect">
            <a:avLst/>
          </a:prstGeom>
          <a:noFill/>
          <a:extLst/>
        </p:spPr>
      </p:pic>
      <p:pic>
        <p:nvPicPr>
          <p:cNvPr id="2" name="Picture 3" descr="C:\Users\vospital\Desktop\Аттестация Сухановой Е.Н\публикац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643536"/>
            <a:ext cx="3960440" cy="552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317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844824"/>
            <a:ext cx="74168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kern="50" dirty="0" smtClean="0">
                <a:solidFill>
                  <a:srgbClr val="0000CC"/>
                </a:solidFill>
                <a:latin typeface="Monotype Corsiva" pitchFamily="66" charset="0"/>
                <a:ea typeface="Times New Roman"/>
              </a:rPr>
              <a:t>7. Наличие </a:t>
            </a:r>
            <a:r>
              <a:rPr lang="ru-RU" sz="3600" b="1" kern="50" dirty="0">
                <a:solidFill>
                  <a:srgbClr val="0000CC"/>
                </a:solidFill>
                <a:latin typeface="Monotype Corsiva" pitchFamily="66" charset="0"/>
                <a:ea typeface="Times New Roman"/>
              </a:rPr>
              <a:t>авторских программ, методических пособий, методических рекомендаций</a:t>
            </a:r>
            <a:endParaRPr lang="ru-RU" sz="3600" b="1" dirty="0">
              <a:solidFill>
                <a:srgbClr val="0000CC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5079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vospital\Desktop\Аттестация Сухановой Е.Н\л\л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4032448" cy="583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vospital\AppData\Local\Temp\Изображение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2"/>
            <a:ext cx="3952875" cy="5760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4233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скри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01" y="157665"/>
            <a:ext cx="8643587" cy="629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8707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764704"/>
            <a:ext cx="81369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kern="50" dirty="0" smtClean="0">
                <a:solidFill>
                  <a:srgbClr val="0000CC"/>
                </a:solidFill>
                <a:latin typeface="Monotype Corsiva" pitchFamily="66" charset="0"/>
                <a:ea typeface="Times New Roman"/>
              </a:rPr>
              <a:t>8. Выступления </a:t>
            </a:r>
            <a:r>
              <a:rPr lang="ru-RU" sz="3200" b="1" kern="50" dirty="0">
                <a:solidFill>
                  <a:srgbClr val="0000CC"/>
                </a:solidFill>
                <a:latin typeface="Monotype Corsiva" pitchFamily="66" charset="0"/>
                <a:ea typeface="Times New Roman"/>
              </a:rPr>
              <a:t>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3200" b="1" dirty="0">
              <a:solidFill>
                <a:srgbClr val="0000CC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3645024"/>
            <a:ext cx="7972452" cy="2357454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2000" b="1" i="1" dirty="0">
              <a:solidFill>
                <a:srgbClr val="1F2CA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478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8" y="116632"/>
            <a:ext cx="3744416" cy="532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692696"/>
            <a:ext cx="3456384" cy="521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0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492896"/>
            <a:ext cx="2671961" cy="445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5018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vospital\Desktop\Аттестация Сухановой Е.Н\К аттестации новое\8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2329"/>
            <a:ext cx="4392295" cy="602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vospital\Pictures\как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2329"/>
            <a:ext cx="3816424" cy="59669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41887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vospital\Desktop\Аттестация Сухановой Е.Н\К аттестации новое\6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3816424" cy="561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vospital\Desktop\Аттестация Сухановой Е.Н\К аттестации новое\1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48680"/>
            <a:ext cx="3760465" cy="5616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12164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vospital\Desktop\Аттестация Сухановой Е.Н\К\к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66675"/>
            <a:ext cx="3133725" cy="4300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vospital\Desktop\Аттестация Сухановой Е.Н\К\к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060848"/>
            <a:ext cx="3240360" cy="4693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россия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3423285" cy="4895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51514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:\Изображение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4039741" cy="5688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vospital\Pictures\ленка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48680"/>
            <a:ext cx="3816424" cy="5688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8227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rabotnik\Desktop\аттестация педагоги\2018-04-05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4" y="404664"/>
            <a:ext cx="4141689" cy="630931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конечная звезда 2"/>
          <p:cNvSpPr/>
          <p:nvPr/>
        </p:nvSpPr>
        <p:spPr>
          <a:xfrm>
            <a:off x="4932040" y="1844824"/>
            <a:ext cx="288032" cy="216024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F:\новое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4663"/>
            <a:ext cx="4176464" cy="63093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1754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vospital\Desktop\Аттестация Сухановой Е.Н\К\к5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692696"/>
            <a:ext cx="3672408" cy="46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vospital\Desktop\Аттестация Сухановой Е.Н\К\к6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980729"/>
            <a:ext cx="3254127" cy="5688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Distrib\саня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" y="548680"/>
            <a:ext cx="3548855" cy="5472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85707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vospital\Desktop\л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104456" cy="6408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vospital\Desktop\л1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032448" cy="6336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7263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istrib\оля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05" y="260648"/>
            <a:ext cx="4032449" cy="628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F:\л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104456" cy="62838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0450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dirty="0" smtClean="0">
                <a:solidFill>
                  <a:srgbClr val="004600"/>
                </a:solidFill>
                <a:latin typeface="Monotype Corsiva" pitchFamily="66" charset="0"/>
              </a:rPr>
              <a:t/>
            </a:r>
            <a:br>
              <a:rPr lang="ru-RU" altLang="ru-RU" dirty="0" smtClean="0">
                <a:solidFill>
                  <a:srgbClr val="004600"/>
                </a:solidFill>
                <a:latin typeface="Monotype Corsiva" pitchFamily="66" charset="0"/>
              </a:rPr>
            </a:br>
            <a:r>
              <a:rPr lang="ru-RU" altLang="ru-RU" dirty="0">
                <a:solidFill>
                  <a:srgbClr val="004600"/>
                </a:solidFill>
                <a:latin typeface="Monotype Corsiva" pitchFamily="66" charset="0"/>
              </a:rPr>
              <a:t/>
            </a:r>
            <a:br>
              <a:rPr lang="ru-RU" altLang="ru-RU" dirty="0">
                <a:solidFill>
                  <a:srgbClr val="004600"/>
                </a:solidFill>
                <a:latin typeface="Monotype Corsiva" pitchFamily="66" charset="0"/>
              </a:rPr>
            </a:br>
            <a:r>
              <a:rPr lang="ru-RU" altLang="ru-RU" dirty="0" smtClean="0">
                <a:solidFill>
                  <a:srgbClr val="004600"/>
                </a:solidFill>
                <a:latin typeface="Monotype Corsiva" pitchFamily="66" charset="0"/>
              </a:rPr>
              <a:t/>
            </a:r>
            <a:br>
              <a:rPr lang="ru-RU" altLang="ru-RU" dirty="0" smtClean="0">
                <a:solidFill>
                  <a:srgbClr val="004600"/>
                </a:solidFill>
                <a:latin typeface="Monotype Corsiva" pitchFamily="66" charset="0"/>
              </a:rPr>
            </a:br>
            <a:r>
              <a:rPr lang="ru-RU" altLang="ru-RU" dirty="0">
                <a:solidFill>
                  <a:srgbClr val="004600"/>
                </a:solidFill>
                <a:latin typeface="Monotype Corsiva" pitchFamily="66" charset="0"/>
              </a:rPr>
              <a:t/>
            </a:r>
            <a:br>
              <a:rPr lang="ru-RU" altLang="ru-RU" dirty="0">
                <a:solidFill>
                  <a:srgbClr val="004600"/>
                </a:solidFill>
                <a:latin typeface="Monotype Corsiva" pitchFamily="66" charset="0"/>
              </a:rPr>
            </a:br>
            <a:r>
              <a:rPr lang="ru-RU" altLang="ru-RU" dirty="0" smtClean="0">
                <a:solidFill>
                  <a:srgbClr val="004600"/>
                </a:solidFill>
                <a:latin typeface="Monotype Corsiva" pitchFamily="66" charset="0"/>
              </a:rPr>
              <a:t/>
            </a:r>
            <a:br>
              <a:rPr lang="ru-RU" altLang="ru-RU" dirty="0" smtClean="0">
                <a:solidFill>
                  <a:srgbClr val="004600"/>
                </a:solidFill>
                <a:latin typeface="Monotype Corsiva" pitchFamily="66" charset="0"/>
              </a:rPr>
            </a:br>
            <a:r>
              <a:rPr lang="en-US" altLang="ru-RU" dirty="0" smtClean="0">
                <a:solidFill>
                  <a:srgbClr val="0000CC"/>
                </a:solidFill>
                <a:latin typeface="Monotype Corsiva" pitchFamily="66" charset="0"/>
              </a:rPr>
              <a:t>1</a:t>
            </a:r>
            <a:r>
              <a:rPr lang="ru-RU" altLang="ru-RU" dirty="0">
                <a:solidFill>
                  <a:srgbClr val="0000CC"/>
                </a:solidFill>
                <a:latin typeface="Monotype Corsiva" pitchFamily="66" charset="0"/>
              </a:rPr>
              <a:t>.Методическое сопровождение материалов деятельности образовательной организации или отдельных педагогов на конференциях, семинарах, конкурсах</a:t>
            </a:r>
            <a:endParaRPr lang="ru-RU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1337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 descr="C:\Users\vospital\Desktop\0028a20cdf46434dc44e5668a678db1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4104456" cy="5904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F:\л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4235574" cy="5904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95526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7"/>
            <a:ext cx="8208912" cy="625070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 descr="C:\Users\vospital\Desktop\Аттестация Сухановой Е.Н\Суханова Е.Н\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4104456" cy="576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 descr="C:\Documents and Settings\1\Рабочий стол\Аттестация Деминой Р.Ф\приказ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49174"/>
            <a:ext cx="4032448" cy="5876169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8180048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589640" cy="56886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 descr="C:\Users\vospital\Desktop\Аттестация Сухановой Е.Н\Суханова Е.Н\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4300855" cy="313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vospital\Desktop\Аттестация Сухановой Е.Н\Суханова Е.Н\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94372"/>
            <a:ext cx="3912553" cy="3130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vospital\Desktop\Аттестация Сухановой Е.Н\Суханова Е.Н\Image (13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664"/>
            <a:ext cx="4248472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vospital\Desktop\Аттестация Сухановой Е.Н\Суханова Е.Н\сертификат 00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057" y="3394372"/>
            <a:ext cx="4190493" cy="31309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82599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700808"/>
            <a:ext cx="74888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kern="50" dirty="0" smtClean="0">
                <a:solidFill>
                  <a:srgbClr val="0000CC"/>
                </a:solidFill>
                <a:latin typeface="Georgia" panose="02040502050405020303" pitchFamily="18" charset="0"/>
                <a:ea typeface="Times New Roman"/>
              </a:rPr>
              <a:t>9. Проведение старшим </a:t>
            </a:r>
            <a:r>
              <a:rPr lang="ru-RU" sz="2800" b="1" kern="50" dirty="0">
                <a:solidFill>
                  <a:srgbClr val="0000CC"/>
                </a:solidFill>
                <a:latin typeface="Georgia" panose="02040502050405020303" pitchFamily="18" charset="0"/>
                <a:ea typeface="Times New Roman"/>
              </a:rPr>
              <a:t>воспитателем открытых занятий, мастер-классов, мероприятий</a:t>
            </a:r>
            <a:endParaRPr lang="ru-RU" sz="2800" b="1" dirty="0">
              <a:solidFill>
                <a:srgbClr val="0000CC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8924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лина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2" y="21742"/>
            <a:ext cx="4676775" cy="64185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33425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9632" y="2204864"/>
            <a:ext cx="73645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kern="50" dirty="0" smtClean="0">
                <a:solidFill>
                  <a:srgbClr val="0000CC"/>
                </a:solidFill>
                <a:latin typeface="Georgia" panose="02040502050405020303" pitchFamily="18" charset="0"/>
                <a:ea typeface="Times New Roman"/>
              </a:rPr>
              <a:t>10. Экспертная </a:t>
            </a:r>
            <a:r>
              <a:rPr lang="ru-RU" sz="3600" b="1" kern="50" dirty="0">
                <a:solidFill>
                  <a:srgbClr val="0000CC"/>
                </a:solidFill>
                <a:latin typeface="Georgia" panose="02040502050405020303" pitchFamily="18" charset="0"/>
                <a:ea typeface="Times New Roman"/>
              </a:rPr>
              <a:t>деятельность</a:t>
            </a:r>
            <a:endParaRPr lang="ru-RU" sz="3600" b="1" dirty="0">
              <a:solidFill>
                <a:srgbClr val="0000CC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7996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556792"/>
            <a:ext cx="84249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kern="50" dirty="0" smtClean="0">
                <a:solidFill>
                  <a:srgbClr val="0000CC"/>
                </a:solidFill>
                <a:latin typeface="Georgia" panose="02040502050405020303" pitchFamily="18" charset="0"/>
                <a:ea typeface="Times New Roman"/>
              </a:rPr>
              <a:t>11. Общественно-педагогическая </a:t>
            </a:r>
            <a:r>
              <a:rPr lang="ru-RU" sz="2800" b="1" kern="50" dirty="0">
                <a:solidFill>
                  <a:srgbClr val="0000CC"/>
                </a:solidFill>
                <a:latin typeface="Georgia" panose="02040502050405020303" pitchFamily="18" charset="0"/>
                <a:ea typeface="Times New Roman"/>
              </a:rPr>
              <a:t>активность: участие в работе педагогических сообществ, комиссиях,  жюри конкурсов</a:t>
            </a:r>
            <a:endParaRPr lang="ru-RU" sz="2800" b="1" dirty="0">
              <a:solidFill>
                <a:srgbClr val="0000CC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2052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:\14(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4664"/>
            <a:ext cx="4104456" cy="5832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76562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3816424" cy="547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182" y="792752"/>
            <a:ext cx="3998281" cy="5444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62599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14(1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3816424" cy="5688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20688"/>
            <a:ext cx="3816424" cy="5688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7364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560263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 descr="C:\Users\vospital\Desktop\Портфолио Куршева Н.В\Image (10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3384376" cy="518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vospital\Desktop\Сканироване\2\Image (2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748858"/>
            <a:ext cx="3590925" cy="4928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Содержимое 3" descr="C:\Documents and Settings\1\Рабочий стол\Паркина Е.В\Сертификат 29 cентябр.jpg"/>
          <p:cNvPicPr>
            <a:picLocks noGr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0152" y="1340768"/>
            <a:ext cx="3067274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5996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916832"/>
            <a:ext cx="792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kern="50" dirty="0" smtClean="0">
                <a:solidFill>
                  <a:srgbClr val="0000CC"/>
                </a:solidFill>
                <a:latin typeface="Georgia" panose="02040502050405020303" pitchFamily="18" charset="0"/>
                <a:ea typeface="Times New Roman"/>
              </a:rPr>
              <a:t>12. Личное </a:t>
            </a:r>
            <a:r>
              <a:rPr lang="ru-RU" sz="3200" b="1" kern="50" dirty="0">
                <a:solidFill>
                  <a:srgbClr val="0000CC"/>
                </a:solidFill>
                <a:latin typeface="Georgia" panose="02040502050405020303" pitchFamily="18" charset="0"/>
                <a:ea typeface="Times New Roman"/>
              </a:rPr>
              <a:t>участие в профессиональных конкурсах</a:t>
            </a:r>
            <a:endParaRPr lang="ru-RU" sz="3200" b="1" dirty="0">
              <a:solidFill>
                <a:srgbClr val="0000CC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5658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ile:///C:/Users/vospital/Desktop/10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76" y="604836"/>
            <a:ext cx="3638968" cy="5648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upload2.schoolrm.ru/resize_cache/495696/c3bed4c46e3bebf9034448fed65e7b8e/iblock/5aa/5aa16d1428eb37b0e42eb7f06f2e6849/085b80a5540d2270093cb675e8ddf99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81" y="604837"/>
            <a:ext cx="4086225" cy="5648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73597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nsportal.ru/sites/default/files/portfolio_photos/2015/08/24/sertifikat_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3672408" cy="5496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vospital\Pictures\7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26537"/>
            <a:ext cx="3672408" cy="5366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15666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2131115"/>
            <a:ext cx="67521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kern="50" dirty="0" smtClean="0">
                <a:solidFill>
                  <a:srgbClr val="0000CC"/>
                </a:solidFill>
                <a:latin typeface="Georgia" panose="02040502050405020303" pitchFamily="18" charset="0"/>
                <a:ea typeface="Times New Roman"/>
              </a:rPr>
              <a:t>13. Награды </a:t>
            </a:r>
            <a:r>
              <a:rPr lang="ru-RU" sz="3600" b="1" kern="50" dirty="0">
                <a:solidFill>
                  <a:srgbClr val="0000CC"/>
                </a:solidFill>
                <a:latin typeface="Georgia" panose="02040502050405020303" pitchFamily="18" charset="0"/>
                <a:ea typeface="Times New Roman"/>
              </a:rPr>
              <a:t>и поощрения </a:t>
            </a:r>
            <a:endParaRPr lang="ru-RU" sz="3600" b="1" dirty="0">
              <a:solidFill>
                <a:srgbClr val="0000CC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1464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Distrib\благ.t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104456" cy="5976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vospital\Desktop\са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4664"/>
            <a:ext cx="3744416" cy="59766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16484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vospital\Desktop\Аттестация Сухановой Е.Н\Суханова Е.Н\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032448" cy="612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C:\Users\vospital\Desktop\к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664"/>
            <a:ext cx="4335221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7517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vospital\Desktop\Аттестация Сухановой Е.Н\Суханова Е.Н\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3816424" cy="561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Для Лены\грамота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27490"/>
            <a:ext cx="3816424" cy="55818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30639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нов\1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5630"/>
            <a:ext cx="3894961" cy="55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vospital\Desktop\2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95630"/>
            <a:ext cx="3672408" cy="54696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30639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C:\Users\vospital\Desktop\благодарность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4664"/>
            <a:ext cx="4320480" cy="5760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780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581865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 descr="C:\Users\vospital\Desktop\Портфолио Балбашовой Е.И\гр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09" y="116632"/>
            <a:ext cx="2811315" cy="374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vospital\Desktop\Портфолио Балбашовой Е.И\грамота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492896"/>
            <a:ext cx="3024336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vospital\Desktop\Портфолио Куршева Н.В\Image (8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26975"/>
            <a:ext cx="3168352" cy="4702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7831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96267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Picture 7" descr="C:\Documents and Settings\1\Рабочий стол\Аттестация Деминой Р.Ф\ти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9" y="836712"/>
            <a:ext cx="2914352" cy="4264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C:\Documents and Settings\1\Рабочий стол\Аттестация Деминой Р.Ф\спи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1" y="1219007"/>
            <a:ext cx="3066976" cy="458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C:\Documents and Settings\Админ\Рабочий стол\скан\межд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773" y="836712"/>
            <a:ext cx="3405227" cy="504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708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Documents and Settings\1\Рабочий стол\Паркина Е.В\Cертификат Учить творчеству.jpg"/>
          <p:cNvPicPr>
            <a:picLocks noGrp="1"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838" y="476672"/>
            <a:ext cx="3573268" cy="5040560"/>
          </a:xfrm>
          <a:prstGeom prst="rect">
            <a:avLst/>
          </a:prstGeom>
          <a:noFill/>
        </p:spPr>
      </p:pic>
      <p:pic>
        <p:nvPicPr>
          <p:cNvPr id="4" name="Picture 2" descr="C:\Users\rabotnik\Desktop\аттестация педагоги\2018-04-05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623584"/>
            <a:ext cx="3306924" cy="5037664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rabotnik\Desktop\аттестация педагоги\2018-04-05\0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7"/>
          <a:stretch/>
        </p:blipFill>
        <p:spPr bwMode="auto">
          <a:xfrm>
            <a:off x="5724128" y="1340768"/>
            <a:ext cx="3347864" cy="4909562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255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596267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 descr="C:\Documents and Settings\1\Рабочий стол\Копия Приказ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81012"/>
            <a:ext cx="4295775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C:\Documents and Settings\1\Рабочий стол\Копия копия приказ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521" y="474662"/>
            <a:ext cx="4133850" cy="59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71716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3349</TotalTime>
  <Words>214</Words>
  <Application>Microsoft Office PowerPoint</Application>
  <PresentationFormat>Экран (4:3)</PresentationFormat>
  <Paragraphs>30</Paragraphs>
  <Slides>58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58</vt:i4>
      </vt:variant>
    </vt:vector>
  </HeadingPairs>
  <TitlesOfParts>
    <vt:vector size="62" baseType="lpstr">
      <vt:lpstr>Тема Office</vt:lpstr>
      <vt:lpstr>7_Тема Office</vt:lpstr>
      <vt:lpstr>8_Тема Office</vt:lpstr>
      <vt:lpstr>9_Тема Office</vt:lpstr>
      <vt:lpstr>Презентация PowerPoint</vt:lpstr>
      <vt:lpstr> Представление инновационного педагогического опыта </vt:lpstr>
      <vt:lpstr>Презентация PowerPoint</vt:lpstr>
      <vt:lpstr>     1.Методическое сопровождение материалов деятельности образовательной организации или отдельных педагогов на конференциях, семинарах, конкурсах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Воспитатель</dc:creator>
  <cp:lastModifiedBy>Старший воспитатель</cp:lastModifiedBy>
  <cp:revision>142</cp:revision>
  <dcterms:created xsi:type="dcterms:W3CDTF">2019-09-13T05:36:24Z</dcterms:created>
  <dcterms:modified xsi:type="dcterms:W3CDTF">2020-09-29T10:52:12Z</dcterms:modified>
</cp:coreProperties>
</file>