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1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32" y="785786"/>
            <a:ext cx="5214974" cy="92869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МДОУ «Детский сад №85 комбинированного вида»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8" y="4500562"/>
            <a:ext cx="4800600" cy="3643338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Образовательный проект 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«Мордовский национально- драматический театр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(вторая младшая группа)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Выполнили: </a:t>
            </a:r>
            <a:r>
              <a:rPr lang="ru-RU" sz="2000" dirty="0" err="1" smtClean="0">
                <a:solidFill>
                  <a:schemeClr val="tx1"/>
                </a:solidFill>
              </a:rPr>
              <a:t>Пырчева</a:t>
            </a:r>
            <a:r>
              <a:rPr lang="ru-RU" sz="2000" dirty="0" smtClean="0">
                <a:solidFill>
                  <a:schemeClr val="tx1"/>
                </a:solidFill>
              </a:rPr>
              <a:t> Е. Е.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Зюзина</a:t>
            </a:r>
            <a:r>
              <a:rPr lang="ru-RU" sz="2000" dirty="0" smtClean="0">
                <a:solidFill>
                  <a:schemeClr val="tx1"/>
                </a:solidFill>
              </a:rPr>
              <a:t> Е. В.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H:\Театр\Новая папка\11962686526704808_f8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22" y="1785918"/>
            <a:ext cx="4429156" cy="2623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28670" y="1285852"/>
          <a:ext cx="5000626" cy="667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866"/>
                <a:gridCol w="371476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Коммуникативные игры: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«Где мы были мы не скажем,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«А что делали, покажем»,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Подвижные игры: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«В волков» -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Верьгизнесэ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Шарагу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варагу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«В петушка»,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«В кругу»,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«В платочки»,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«В слепую старушку».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Речь и речевая деятельность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Беседы на тему: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«Как называется наш город?», «Где работают мама и папа?» «Мой родной город», «Кто работает в детском саду»,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«Беседа о мамах, как зовут, что делают», «Моя мамочка», «Наша дружная семья», «Угадай, кто живет в этом доме?», «Моя улица»,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«Хочу быть сильным, как мой папа».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Художественная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рассказа на тему: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Котя-котенька-коток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Псака-псака-псакине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«Моя любимая игрушка»,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«Что я видел по дороге в детский сад»,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«Мой выходной день с родителями».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рассказов: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«Как собака друга искала»,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«Серебряный зубок»,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«Наказание за жадность»,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00108" y="1000100"/>
          <a:ext cx="5000626" cy="667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1618"/>
                <a:gridCol w="3429008"/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Заучивание наизусть:	</a:t>
                      </a:r>
                      <a:endParaRPr lang="ru-RU" sz="1400" b="1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0" algn="l" rtl="0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«Тьфу -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тьфу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»,	</a:t>
                      </a:r>
                      <a:endParaRPr lang="ru-RU" sz="140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0" algn="l" rtl="0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Псака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»,	</a:t>
                      </a:r>
                      <a:endParaRPr lang="ru-RU" sz="140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0" algn="l" rtl="0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«Сема - Ерема»,	</a:t>
                      </a:r>
                      <a:endParaRPr lang="ru-RU" sz="140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0" algn="l" rtl="0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Любава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»,	</a:t>
                      </a:r>
                      <a:endParaRPr lang="ru-RU" sz="140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0" algn="l" rtl="0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Елкине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»,	</a:t>
                      </a:r>
                      <a:endParaRPr lang="ru-RU" sz="140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0" algn="l" rtl="0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Каляда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каляда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»,	</a:t>
                      </a:r>
                      <a:endParaRPr lang="ru-RU" sz="140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0" algn="l" rtl="0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«Лето, приди к нам»,	</a:t>
                      </a:r>
                      <a:endParaRPr lang="ru-RU" sz="140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0" algn="l" rtl="0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Тундо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весна»,	</a:t>
                      </a:r>
                      <a:endParaRPr lang="ru-RU" sz="140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0" algn="l" rtl="0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«Теле - зима».	</a:t>
                      </a:r>
                      <a:endParaRPr lang="ru-RU" sz="140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Изобразительная деятельность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/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Лепка:</a:t>
                      </a:r>
                    </a:p>
                    <a:p>
                      <a:pPr marR="0" algn="l" rtl="0"/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«Свистулька» - «Птичка» (декоративная), «Курочка» - «</a:t>
                      </a:r>
                      <a:r>
                        <a:rPr lang="ru-RU" sz="14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Саразнэ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«Лошадка» - «</a:t>
                      </a:r>
                      <a:r>
                        <a:rPr lang="ru-RU" sz="14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Алаша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(мастера </a:t>
                      </a:r>
                      <a:r>
                        <a:rPr lang="ru-RU" sz="14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Под.Тавлы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«Чашечка для мишутки» - «</a:t>
                      </a:r>
                      <a:r>
                        <a:rPr lang="ru-RU" sz="14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Овтыне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pPr marR="0" algn="l" rtl="0"/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Аппликация: 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Украшение платочка знакомыми геометрическими фигурами.</a:t>
                      </a:r>
                    </a:p>
                    <a:p>
                      <a:pPr marR="0" algn="l" rtl="0"/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Украшение передника. Красивая салфетка для мишутки.</a:t>
                      </a:r>
                    </a:p>
                    <a:p>
                      <a:pPr marR="0" algn="l" rtl="0"/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Рисование:</a:t>
                      </a:r>
                    </a:p>
                    <a:p>
                      <a:pPr marR="0" algn="l" rtl="0"/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Украшение варежки - декоративное рисование. Салфетка для мамы - декоративное рисование. Украшение кувшина - декоративное рисование. Кисет для папы - декоративное рисование.</a:t>
                      </a:r>
                    </a:p>
                    <a:p>
                      <a:pPr marR="0" algn="l" rtl="0"/>
                      <a:endParaRPr lang="ru-RU" sz="140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Трудовая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«Подарок для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Олдыне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«Обновки для Вани»,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«Поливаем огород, здесь лучок у нас растет».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70" y="1214414"/>
          <a:ext cx="5000660" cy="624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1636"/>
                <a:gridCol w="3429024"/>
              </a:tblGrid>
              <a:tr h="928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Учебная деятельность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Познавательная деятельность: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Экскурсия по Бульвару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Эрьзя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 альбома «Степан Дмитриевич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Эрьзя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Экскурсия на перекресток. Экскурсия на почту.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 изделий народного промысла</a:t>
                      </a: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Социальное развитие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 мордовский национальный театр» (занятие). «Город - село» (занятие). «В гости к бабе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Олде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</a:p>
                    <a:p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«День рождения».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родителями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 на тему: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«Обучение детей мордовскому языку», «Праздник мордовской кухни» (рецепты), «Наш мини музей» (пополнение предметами быта, «Игры моей мамы» (картотека игр),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«Экскурсии в музей прикладного искусства им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С.Д.Эрьзи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«Посещение музыкального драматического театра», «Посещение детского кукольного театра»,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на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тему: «Лучшая поделка из природного материала». Конкурс: «Мамы руки золотые».</a:t>
                      </a:r>
                    </a:p>
                    <a:p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Викторина «Что мы знаем о своем городе».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8" y="928662"/>
          <a:ext cx="4857784" cy="7132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884"/>
                <a:gridCol w="3571900"/>
              </a:tblGrid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Подбор художественной литературы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Хрестоматия к программе «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Валдоня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lvl="0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«Серебряное озеро» (Федор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Атяшкин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lvl="0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Чилисема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(журнал)</a:t>
                      </a:r>
                    </a:p>
                    <a:p>
                      <a:pPr lvl="0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«Серебряные цепочки»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Брышлинский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lvl="0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Резинотехнике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- 35» (Горбунова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JI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2001г. Мордовский университет)</a:t>
                      </a:r>
                    </a:p>
                    <a:p>
                      <a:pPr lvl="0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Ушаковы: Монах и воин (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идательство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Фламина 2006г.)</a:t>
                      </a:r>
                    </a:p>
                    <a:p>
                      <a:pPr lvl="0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Моя Родина - Россия (учебник для малышей)</a:t>
                      </a:r>
                      <a:r>
                        <a:rPr lang="ru-RU" sz="1400" u="none" strike="noStrike" spc="0" dirty="0" smtClean="0">
                          <a:latin typeface="Times New Roman"/>
                          <a:ea typeface="Tahoma"/>
                          <a:cs typeface="Times New Roman"/>
                        </a:rPr>
                        <a:t>«Хвостатый	- </a:t>
                      </a:r>
                      <a:r>
                        <a:rPr lang="ru-RU" sz="1400" u="none" strike="noStrike" spc="0" dirty="0" err="1" smtClean="0">
                          <a:latin typeface="Times New Roman"/>
                          <a:ea typeface="Tahoma"/>
                          <a:cs typeface="Times New Roman"/>
                        </a:rPr>
                        <a:t>хвостунишка</a:t>
                      </a:r>
                      <a:r>
                        <a:rPr lang="ru-RU" sz="1400" u="none" strike="noStrike" spc="0" dirty="0" smtClean="0">
                          <a:latin typeface="Times New Roman"/>
                          <a:ea typeface="Tahoma"/>
                          <a:cs typeface="Times New Roman"/>
                        </a:rPr>
                        <a:t>» (мордовское издательство 1991г. Яков </a:t>
                      </a:r>
                      <a:r>
                        <a:rPr lang="ru-RU" sz="1400" u="none" strike="noStrike" spc="0" dirty="0" err="1" smtClean="0">
                          <a:latin typeface="Times New Roman"/>
                          <a:ea typeface="Tahoma"/>
                          <a:cs typeface="Times New Roman"/>
                        </a:rPr>
                        <a:t>Пинясов</a:t>
                      </a:r>
                      <a:r>
                        <a:rPr lang="ru-RU" sz="1400" u="none" strike="noStrike" spc="0" dirty="0" smtClean="0">
                          <a:latin typeface="Times New Roman"/>
                          <a:ea typeface="Tahoma"/>
                          <a:cs typeface="Times New Roman"/>
                        </a:rPr>
                        <a:t>)«Врозь	хорошо, а вместе лучше» (мордовское книжное издательство 1976г.)«Делу	время - потехе час».</a:t>
                      </a:r>
                      <a:r>
                        <a:rPr lang="ru-RU" sz="1400" dirty="0" err="1" smtClean="0">
                          <a:latin typeface="Times New Roman"/>
                          <a:ea typeface="Tahoma"/>
                        </a:rPr>
                        <a:t>Чудо-чудное</a:t>
                      </a:r>
                      <a:r>
                        <a:rPr lang="ru-RU" sz="1400" dirty="0" smtClean="0">
                          <a:latin typeface="Times New Roman"/>
                          <a:ea typeface="Tahoma"/>
                        </a:rPr>
                        <a:t>, </a:t>
                      </a:r>
                      <a:r>
                        <a:rPr lang="ru-RU" sz="1400" dirty="0" err="1" smtClean="0">
                          <a:latin typeface="Times New Roman"/>
                          <a:ea typeface="Tahoma"/>
                        </a:rPr>
                        <a:t>диво-дивное</a:t>
                      </a:r>
                      <a:r>
                        <a:rPr lang="ru-RU" sz="1400" dirty="0" smtClean="0">
                          <a:latin typeface="Times New Roman"/>
                          <a:ea typeface="Tahoma"/>
                        </a:rPr>
                        <a:t>, (русские народные сказки бытующие в Мордовии).</a:t>
                      </a:r>
                      <a:r>
                        <a:rPr lang="ru-RU" sz="1400" u="none" strike="noStrike" spc="0" dirty="0" smtClean="0">
                          <a:latin typeface="Times New Roman"/>
                          <a:ea typeface="Tahoma"/>
                          <a:cs typeface="Times New Roman"/>
                        </a:rPr>
                        <a:t>Благодарный	медведь (мордовские народные сказки, 1979г.</a:t>
                      </a:r>
                    </a:p>
                    <a:p>
                      <a:pPr lvl="0"/>
                      <a:r>
                        <a:rPr lang="ru-RU" sz="1400" u="none" strike="noStrike" spc="0" dirty="0" smtClean="0">
                          <a:latin typeface="Times New Roman"/>
                          <a:ea typeface="Tahoma"/>
                          <a:cs typeface="Times New Roman"/>
                        </a:rPr>
                        <a:t>Песни	</a:t>
                      </a:r>
                      <a:r>
                        <a:rPr lang="ru-RU" sz="1400" u="none" strike="noStrike" spc="0" dirty="0" err="1" smtClean="0">
                          <a:latin typeface="Times New Roman"/>
                          <a:ea typeface="Tahoma"/>
                          <a:cs typeface="Times New Roman"/>
                        </a:rPr>
                        <a:t>России.</a:t>
                      </a:r>
                      <a:r>
                        <a:rPr lang="ru-RU" sz="1400" dirty="0" err="1" smtClean="0">
                          <a:latin typeface="Times New Roman"/>
                          <a:ea typeface="Tahoma"/>
                        </a:rPr>
                        <a:t>Народные</a:t>
                      </a:r>
                      <a:r>
                        <a:rPr lang="ru-RU" sz="1400" dirty="0" smtClean="0">
                          <a:latin typeface="Times New Roman"/>
                          <a:ea typeface="Tahoma"/>
                        </a:rPr>
                        <a:t> приметы (мордвы, мокши и эрзи)</a:t>
                      </a:r>
                      <a:r>
                        <a:rPr lang="ru-RU" sz="1400" u="none" strike="noStrike" spc="0" dirty="0" smtClean="0">
                          <a:latin typeface="Times New Roman"/>
                          <a:ea typeface="Tahoma"/>
                          <a:cs typeface="Times New Roman"/>
                        </a:rPr>
                        <a:t>«Вам	мои ребятки, сказки и загадки» «</a:t>
                      </a:r>
                      <a:r>
                        <a:rPr lang="ru-RU" sz="1400" u="none" strike="noStrike" spc="0" dirty="0" err="1" smtClean="0">
                          <a:latin typeface="Times New Roman"/>
                          <a:ea typeface="Tahoma"/>
                          <a:cs typeface="Times New Roman"/>
                        </a:rPr>
                        <a:t>Сияжар</a:t>
                      </a:r>
                      <a:r>
                        <a:rPr lang="ru-RU" sz="1400" u="none" strike="noStrike" spc="0" dirty="0" smtClean="0">
                          <a:latin typeface="Times New Roman"/>
                          <a:ea typeface="Tahoma"/>
                          <a:cs typeface="Times New Roman"/>
                        </a:rPr>
                        <a:t>».«Сказание	Мордовского народа» (Валентин </a:t>
                      </a:r>
                      <a:r>
                        <a:rPr lang="ru-RU" sz="1400" u="none" strike="noStrike" spc="0" dirty="0" err="1" smtClean="0">
                          <a:latin typeface="Times New Roman"/>
                          <a:ea typeface="Tahoma"/>
                          <a:cs typeface="Times New Roman"/>
                        </a:rPr>
                        <a:t>Радаев</a:t>
                      </a:r>
                      <a:r>
                        <a:rPr lang="ru-RU" sz="1400" u="none" strike="noStrike" spc="0" dirty="0" smtClean="0">
                          <a:latin typeface="Times New Roman"/>
                          <a:ea typeface="Tahoma"/>
                          <a:cs typeface="Times New Roman"/>
                        </a:rPr>
                        <a:t> 1989г.)</a:t>
                      </a:r>
                    </a:p>
                    <a:p>
                      <a:pPr lvl="0"/>
                      <a:r>
                        <a:rPr lang="ru-RU" sz="1400" u="none" strike="noStrike" spc="0" dirty="0" smtClean="0">
                          <a:latin typeface="Times New Roman"/>
                          <a:ea typeface="Tahoma"/>
                          <a:cs typeface="Times New Roman"/>
                        </a:rPr>
                        <a:t>«Тонь	</a:t>
                      </a:r>
                      <a:r>
                        <a:rPr lang="ru-RU" sz="1400" u="none" strike="noStrike" spc="0" dirty="0" err="1" smtClean="0">
                          <a:latin typeface="Times New Roman"/>
                          <a:ea typeface="Tahoma"/>
                          <a:cs typeface="Times New Roman"/>
                        </a:rPr>
                        <a:t>ды</a:t>
                      </a:r>
                      <a:r>
                        <a:rPr lang="ru-RU" sz="1400" u="none" strike="noStrike" spc="0" dirty="0" smtClean="0">
                          <a:latin typeface="Times New Roman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ru-RU" sz="1400" u="none" strike="noStrike" spc="0" dirty="0" err="1" smtClean="0">
                          <a:latin typeface="Times New Roman"/>
                          <a:ea typeface="Tahoma"/>
                          <a:cs typeface="Times New Roman"/>
                        </a:rPr>
                        <a:t>сонзэ</a:t>
                      </a:r>
                      <a:r>
                        <a:rPr lang="ru-RU" sz="1400" u="none" strike="noStrike" spc="0" dirty="0" smtClean="0">
                          <a:latin typeface="Times New Roman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ru-RU" sz="1400" u="none" strike="noStrike" spc="0" dirty="0" err="1" smtClean="0">
                          <a:latin typeface="Times New Roman"/>
                          <a:ea typeface="Tahoma"/>
                          <a:cs typeface="Times New Roman"/>
                        </a:rPr>
                        <a:t>ялгатнень</a:t>
                      </a:r>
                      <a:r>
                        <a:rPr lang="ru-RU" sz="1400" u="none" strike="noStrike" spc="0" dirty="0" smtClean="0">
                          <a:latin typeface="Times New Roman"/>
                          <a:ea typeface="Tahoma"/>
                          <a:cs typeface="Times New Roman"/>
                        </a:rPr>
                        <a:t> </a:t>
                      </a:r>
                      <a:r>
                        <a:rPr lang="ru-RU" sz="1400" u="none" strike="noStrike" spc="0" dirty="0" err="1" smtClean="0">
                          <a:latin typeface="Times New Roman"/>
                          <a:ea typeface="Tahoma"/>
                          <a:cs typeface="Times New Roman"/>
                        </a:rPr>
                        <a:t>эрямост</a:t>
                      </a:r>
                      <a:r>
                        <a:rPr lang="ru-RU" sz="1400" u="none" strike="noStrike" spc="0" dirty="0" smtClean="0">
                          <a:latin typeface="Times New Roman"/>
                          <a:ea typeface="Tahoma"/>
                          <a:cs typeface="Times New Roman"/>
                        </a:rPr>
                        <a:t>» (</a:t>
                      </a:r>
                      <a:r>
                        <a:rPr lang="ru-RU" sz="1400" u="none" strike="noStrike" spc="0" dirty="0" err="1" smtClean="0">
                          <a:latin typeface="Times New Roman"/>
                          <a:ea typeface="Tahoma"/>
                          <a:cs typeface="Times New Roman"/>
                        </a:rPr>
                        <a:t>Чилисема</a:t>
                      </a:r>
                      <a:r>
                        <a:rPr lang="ru-RU" sz="1400" u="none" strike="noStrike" spc="0" dirty="0" smtClean="0">
                          <a:latin typeface="Times New Roman"/>
                          <a:ea typeface="Tahoma"/>
                          <a:cs typeface="Times New Roman"/>
                        </a:rPr>
                        <a:t> - </a:t>
                      </a:r>
                      <a:r>
                        <a:rPr lang="ru-RU" sz="1400" u="none" strike="noStrike" spc="0" dirty="0" err="1" smtClean="0">
                          <a:latin typeface="Times New Roman"/>
                          <a:ea typeface="Tahoma"/>
                          <a:cs typeface="Times New Roman"/>
                        </a:rPr>
                        <a:t>ендо</a:t>
                      </a:r>
                      <a:r>
                        <a:rPr lang="ru-RU" sz="1400" u="none" strike="noStrike" spc="0" dirty="0" smtClean="0">
                          <a:latin typeface="Times New Roman"/>
                          <a:ea typeface="Tahoma"/>
                          <a:cs typeface="Times New Roman"/>
                        </a:rPr>
                        <a:t>- </a:t>
                      </a:r>
                      <a:r>
                        <a:rPr lang="ru-RU" sz="1400" u="none" strike="noStrike" spc="0" dirty="0" err="1" smtClean="0">
                          <a:latin typeface="Times New Roman"/>
                          <a:ea typeface="Tahoma"/>
                          <a:cs typeface="Times New Roman"/>
                        </a:rPr>
                        <a:t>валдо</a:t>
                      </a:r>
                      <a:r>
                        <a:rPr lang="ru-RU" sz="1400" u="none" strike="noStrike" spc="0" dirty="0" smtClean="0">
                          <a:latin typeface="Times New Roman"/>
                          <a:ea typeface="Tahoma"/>
                          <a:cs typeface="Times New Roman"/>
                        </a:rPr>
                        <a:t>)</a:t>
                      </a:r>
                      <a:endParaRPr lang="ru-RU" sz="140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Музыкальное развитие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+mj-lt"/>
                        <a:buAutoNum type="arabicPeriod"/>
                        <a:tabLst>
                          <a:tab pos="521335" algn="l"/>
                        </a:tabLst>
                      </a:pPr>
                      <a:r>
                        <a:rPr lang="ru-RU" sz="1400" u="none" strike="noStrike" spc="0" dirty="0"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«Капустник» - «</a:t>
                      </a:r>
                      <a:r>
                        <a:rPr lang="ru-RU" sz="1400" u="none" strike="noStrike" spc="0" dirty="0" err="1"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Капстань</a:t>
                      </a:r>
                      <a:r>
                        <a:rPr lang="ru-RU" sz="1400" u="none" strike="noStrike" spc="0" dirty="0"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spc="0" dirty="0" err="1"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чи</a:t>
                      </a:r>
                      <a:r>
                        <a:rPr lang="ru-RU" sz="1400" u="none" strike="noStrike" spc="0" dirty="0"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» (праздник осени)</a:t>
                      </a:r>
                    </a:p>
                    <a:p>
                      <a:pPr marL="34290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+mj-lt"/>
                        <a:buAutoNum type="arabicPeriod"/>
                        <a:tabLst>
                          <a:tab pos="533400" algn="l"/>
                        </a:tabLst>
                      </a:pPr>
                      <a:r>
                        <a:rPr lang="ru-RU" sz="1400" u="none" strike="noStrike" spc="0" dirty="0"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«Од </a:t>
                      </a:r>
                      <a:r>
                        <a:rPr lang="ru-RU" sz="1400" u="none" strike="noStrike" spc="0" dirty="0" err="1"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ие</a:t>
                      </a:r>
                      <a:r>
                        <a:rPr lang="ru-RU" sz="1400" u="none" strike="noStrike" spc="0" dirty="0"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» - «Новый год».</a:t>
                      </a:r>
                    </a:p>
                    <a:p>
                      <a:pPr marL="34290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+mj-lt"/>
                        <a:buAutoNum type="arabicPeriod"/>
                        <a:tabLst>
                          <a:tab pos="530225" algn="l"/>
                        </a:tabLst>
                      </a:pPr>
                      <a:r>
                        <a:rPr lang="ru-RU" sz="1400" u="none" strike="noStrike" spc="0" dirty="0"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Праздник национальной кухни «</a:t>
                      </a:r>
                      <a:r>
                        <a:rPr lang="ru-RU" sz="1400" u="none" strike="noStrike" spc="0" dirty="0" err="1"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Салмат</a:t>
                      </a:r>
                      <a:r>
                        <a:rPr lang="ru-RU" sz="1400" u="none" strike="noStrike" spc="0" dirty="0"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».</a:t>
                      </a:r>
                    </a:p>
                    <a:p>
                      <a:pPr marL="34290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+mj-lt"/>
                        <a:buAutoNum type="arabicPeriod"/>
                        <a:tabLst>
                          <a:tab pos="536575" algn="l"/>
                        </a:tabLst>
                      </a:pPr>
                      <a:r>
                        <a:rPr lang="ru-RU" sz="1400" u="none" strike="noStrike" spc="0" dirty="0"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«</a:t>
                      </a:r>
                      <a:r>
                        <a:rPr lang="ru-RU" sz="1400" u="none" strike="noStrike" spc="0" dirty="0" err="1"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Каляда</a:t>
                      </a:r>
                      <a:r>
                        <a:rPr lang="ru-RU" sz="1400" u="none" strike="noStrike" spc="0" dirty="0"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 - </a:t>
                      </a:r>
                      <a:r>
                        <a:rPr lang="ru-RU" sz="1400" u="none" strike="noStrike" spc="0" dirty="0" err="1"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каляда</a:t>
                      </a:r>
                      <a:r>
                        <a:rPr lang="ru-RU" sz="1400" u="none" strike="noStrike" spc="0" dirty="0"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» «Рождество».</a:t>
                      </a:r>
                    </a:p>
                    <a:p>
                      <a:pPr marL="34290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+mj-lt"/>
                        <a:buAutoNum type="arabicPeriod"/>
                        <a:tabLst>
                          <a:tab pos="530225" algn="l"/>
                        </a:tabLst>
                      </a:pPr>
                      <a:r>
                        <a:rPr lang="ru-RU" sz="1400" u="none" strike="noStrike" spc="0" dirty="0"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«Я в Мордовии живу - песни звонкие пою».</a:t>
                      </a: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70" y="1000099"/>
          <a:ext cx="5000660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8760"/>
                <a:gridCol w="3571900"/>
              </a:tblGrid>
              <a:tr h="107157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Физическое развитие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Развлечение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Соревнование «Три поросенка»</a:t>
                      </a:r>
                    </a:p>
                    <a:p>
                      <a:pPr marR="0" algn="l" rtl="0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Подвижные игры:</a:t>
                      </a:r>
                    </a:p>
                    <a:p>
                      <a:pPr marR="0" algn="l" rtl="0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«В волков» «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Верьгизнесэ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», «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Шарагу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варагу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», «В журавлей», «В петушка», «В ворону», «В кругу», «В платочек», «В слепую старуху»,</a:t>
                      </a:r>
                    </a:p>
                    <a:p>
                      <a:pPr marR="0" algn="l" rtl="0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Хороводные игры:</a:t>
                      </a:r>
                    </a:p>
                    <a:p>
                      <a:pPr marR="0" algn="l" rtl="0"/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«Яки Ваня» -«Ходит Ваня».</a:t>
                      </a:r>
                      <a:endParaRPr lang="ru-RU" sz="1400" b="1" spc="0" smtClean="0"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048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1335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8" y="785786"/>
            <a:ext cx="485778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4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  <a:tab pos="58578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344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  <a:tab pos="585788" algn="l"/>
              </a:tabLst>
            </a:pPr>
            <a:endParaRPr lang="ru-RU" sz="16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344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  <a:tab pos="58578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344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  <a:tab pos="5857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Литература: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1300" algn="l"/>
                <a:tab pos="5857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Валдоня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 (Светлячок)- программа и методические рекомендации.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1300" algn="l"/>
                <a:tab pos="5857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Программа и методические рекомендации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обучениюдетей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мордовским (мокша,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эрьзя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) языкам в дошкольных образовательных учреждениях. Под редакцией А.И.Исайкиной.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1300" algn="l"/>
                <a:tab pos="5857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«Моя страна» - (практическое пособие).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  <a:tab pos="5857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Возрождение национальной культуры и воспитание нравственно- патриотических чувств у дошкольников - Натарова В.И.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32" y="857224"/>
            <a:ext cx="5072098" cy="742955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Ход занятия</a:t>
            </a:r>
          </a:p>
          <a:p>
            <a:pPr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В: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Эйкакшт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миненек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течи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инжеть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В: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Мериде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тенет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шумбра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В: - Дети, у нас сегодня гости, пожелайте им доброго дня! Д: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Шумбратадо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инжеть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Шумбратано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В: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Эйкакшт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дайте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налксетяно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Дети, давайте поиграем?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Проводится мордовская игра «Волшебной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После игры слышится голос из-за двери: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Эйкакшт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эйкакшт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эйкакшт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нас кто-то зовёт - (вносит куклу в национальном костюме).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Воспитатель: Тон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 Ты кто?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К: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Шумбратадо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 ( Дети и гости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Шумбратано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!) Дидактическая игра «Знакомство». Кукла подходит к детям, а дети называют имя,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фамилие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сколько лет, девочка или мальчик. Кукла обращается к девочке :- Тон кие?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Ты кто?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Игра «Знакомство»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В: - А ней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ёвтынк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вейсэ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кинь кода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лемезэ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В: - А теперь вместе скажите, кого как зовут. (Дети говорят) Кукла: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Кодат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эйкакштне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прявейть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2.Какие дети умные!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В: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Эйкакшт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посмотрите какое красиво платье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как вы думаете, где могли ей сшить?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Ответ: - На фабрике мордовские узоры!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В: - Как называется платье на мордовском языке? Д: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Панар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70" y="857225"/>
            <a:ext cx="5000660" cy="75009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рассматривают платье, головной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убор-паця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сапоги-кемть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называют цвета - белый,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якстере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пиже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ожо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сэнь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ашо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красный, зелёный, жёлтый, синий.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может подойти к детям и спросить цвет платья или колготок. Воспитатель: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Эйкакшт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Няка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эта кукла (хоровые и индивидуальные ответы детей).</a:t>
            </a:r>
          </a:p>
          <a:p>
            <a:pPr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Эйкакшт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чуть не позабыла - у меня есть пригласительный билет в музыкальный национальный драматический театр, но я не знаю где театр, и как можно туда попасть.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В:- Давайте Нате поможем.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В:- Где расположен музыкальный национальный драматический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театр?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Д:- Музыкальный национальный драматический театр находится на перекрестке улиц Рабочая и Советская (показывают на плане города). В: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эйкакшт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В: - На каком виде транспорта можно доехать до театра? Дети перечисляют транспорт и выбирают автобус (картинку с автобусом).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В:-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транспорт выбрали, а ней давайте выберем , во что нам одеться.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В:- Какое время года? Д:-Теле! Зима! В:- Почему?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Мекс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 Д:-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ашо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лов. Выпал белый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снег.Якшамо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холодно. Кто-то из детей выбирает картинки и прикрепляет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фланепеграф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времени года.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В:- Ну, а ней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адядо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лангов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 Ну а теперь в дорогу! В:- А вот и наш автобус, Саша шофёр, а мы пассажиры. Чтобы нам было веселее, послушаем мордовское радио.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Песня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Сезяка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(Поют дети)</a:t>
            </a:r>
          </a:p>
          <a:p>
            <a:pPr lvl="1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Потешка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«Тьфу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тьфу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(Дети рассказывают)</a:t>
            </a:r>
          </a:p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Прибаутка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Любава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70" y="1000100"/>
            <a:ext cx="5000660" cy="7500990"/>
          </a:xfrm>
        </p:spPr>
        <p:txBody>
          <a:bodyPr>
            <a:noAutofit/>
          </a:bodyPr>
          <a:lstStyle/>
          <a:p>
            <a:pPr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Псака-кошечка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потешка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Водитель: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Пачкодинек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доехали!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подходят к ширме, воспитатель обращает внимание на афишу и говорит детям.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В:- Если вы назовёте героев на эрзянском языке, то сумеете отгадать название представления: дети перечисляют. Медведь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овто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Нумоло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заяц,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Верьгиз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волк,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Ватракш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лягушка,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Гуй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уж,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Чеерь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мышь, Киска - собака,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Ломань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человек.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В:- Ну как называется представление? Д:- Кода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кискась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ялга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вешнесь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 (Как собака друга искала?) Дети подходят к стульчикам, надевают маски и драматизируют сказку по ролям, воспитатель читает текст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эрзянском языке, киска обращается тоже на эрзянском: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Драматизация сказки по ролям.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Умоконь-умок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эрясь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вирсэ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киска.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Сизесь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скамонзо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эрямс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арсесь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муемс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эстянзо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ялга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истямо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ялга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кидеяк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аволь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пеле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вирьга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каршозонзо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нумоло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Киска: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Шумбрат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нумоло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Нумоло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Шумбрат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киска!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Киска: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Нумоло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нумоло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давай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ладямо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вейсэ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эрямо!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Нумоло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Давай.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вирьга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весь,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удомо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мадсть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Вакскаст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чеерне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чии,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кискась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маризе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онгомо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Нумоло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Киска,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верьгиз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сэвсамизь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Киска: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Аволь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вадря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ялгась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молян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верьгиз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муян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Нумоло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Азё.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киска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вирьга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каршозонзо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верьгиз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Киска: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Шумбрат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верьгиз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Верьгиз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Шумбрат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киска!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Киска: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Верьгиз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верьгиз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давай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ладямо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вейсэ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эрямо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Верьгиз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Давай.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70" y="857223"/>
            <a:ext cx="5000660" cy="75009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вирьга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весь,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удомо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мадсть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удомо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Вакскаст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ватракш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тёкие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киска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маризе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онгомо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Верьгиз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Киска,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овто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лепштясамизь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Киска: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Аволь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вадря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ялгась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молян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овто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муян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Верьгиз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Азё.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киска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вирьга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каршозонзо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овто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Киска: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Шумбрат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овто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Овто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Шумбрат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киска!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Киска: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Овто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овто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давай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ладямо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вейсэ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эрямо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Овто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Давай.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вирьга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весь,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удома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мадсть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Вакскаст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гуй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кискась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маризе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кода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онгомо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Овто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Киска,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ломань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марятанзо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кеденек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ваткасы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Киска: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Аволь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вадря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ялгась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(качает головой),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молян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ломань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муян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Овто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Азё,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ломань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мук.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вирьга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кавто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каршозонзо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ломань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Киска: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Ломань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ломань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давай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ладямо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вейсэ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эрямо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Ломань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Давай,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ладямо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вейсэ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эрямо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вирьга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пачкодсть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ломанень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кудоньтень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Ломань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роботы, киска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вансты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Ломань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тейсь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кискантень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Киска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онги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(лает).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Ломань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сёвны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ярцамо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кисканень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максы,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прявушка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киска,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прявушка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так в конце спрашивает воспитатель: Кто стал верным другом для собаки? Дети:-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Ломань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В:- А почему? Ответы детей.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В:- А какие пословицы знаете о дружбе? Д:- «Человек без друзей, что дерево без корней». Д:- «Старый друг, лучше новых двух». Д:- «Нет милее дружка, чем родная матушка» и мн.другое.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эйкакш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тоже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муинь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эстянь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вадря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ялгат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тоже нашла себе хороших друзей, верных, только вот мне пора возвращаться в свою деревню.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32" y="785786"/>
            <a:ext cx="5072098" cy="75009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  <a:p>
            <a:pPr marL="0" indent="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настоящее время растет интерес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осмыслению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укреплению и активной пропаганде национальных культурных традиций, воплощенных в самобытных жанрах фольклора, семейно-бытовых обычаях, обрядах.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Проблема приобщения детей дошкольного возраста к национальной культуре, народным традициям неоднократно рассматривалась учеными и практиками. Предметом изучения были вопросы, связанные с ролью народной культуры и народных традиций в становлении личности дошкольника, обсуждалось соответствующее содержание, условия, методы ознакомления детей с народными традициями с учетом возрастных и индивидуальных особенностей. В ряде психолого-педагогических исследований подтверждалось, что приобщение детей к народной культуре обеспечивает связь поколений, способствует всестороннему, гармоничному развитию личности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Сегодня актуальным остается приобщение дошкольников к истории и культуре родного края, посредством языкового восприятия в условиях дошкольного образования через развитие сознательного и уважительного отношения к прошлому, к национальной культуре, традициям, к родному языку.</a:t>
            </a:r>
          </a:p>
          <a:p>
            <a:pPr marL="0" indent="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70" y="857225"/>
            <a:ext cx="5000660" cy="7429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В:- Ну и нам пора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эйкакшонь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кудов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(в детский сад).</a:t>
            </a:r>
          </a:p>
          <a:p>
            <a:pPr lv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Давайте повторим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эйкакшонь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кудов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 Садятся в автобус, едут под мордовскую мелодию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Умарина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Экакшт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вастомазонок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 Дети: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Вастомазонок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В: -Ребята, о чем мы говорили сегодня на нашем занятии? Д:- Ответы.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В: -На этом наше занятие закончилось. Вы мне тоже очень понравились. Давайте скажем нашим гостям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Вастомазонок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pic>
        <p:nvPicPr>
          <p:cNvPr id="2050" name="Picture 2" descr="H:\Театр\Новая папка\4WmXShm_eL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46" y="1142976"/>
            <a:ext cx="3905277" cy="2928958"/>
          </a:xfrm>
          <a:prstGeom prst="rect">
            <a:avLst/>
          </a:prstGeom>
          <a:noFill/>
        </p:spPr>
      </p:pic>
      <p:pic>
        <p:nvPicPr>
          <p:cNvPr id="2052" name="Picture 4" descr="H:\Театр\Новая папка\dZWnBYZAX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74" y="4357686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pic>
        <p:nvPicPr>
          <p:cNvPr id="3074" name="Picture 2" descr="H:\Театр\Новая папка\qg4JemaGWl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8" y="1000100"/>
            <a:ext cx="2250297" cy="3000396"/>
          </a:xfrm>
          <a:prstGeom prst="rect">
            <a:avLst/>
          </a:prstGeom>
          <a:noFill/>
        </p:spPr>
      </p:pic>
      <p:pic>
        <p:nvPicPr>
          <p:cNvPr id="3075" name="Picture 3" descr="H:\Театр\Новая папка\VTxPqku4F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8" y="4643438"/>
            <a:ext cx="2286016" cy="3490885"/>
          </a:xfrm>
          <a:prstGeom prst="rect">
            <a:avLst/>
          </a:prstGeom>
          <a:noFill/>
        </p:spPr>
      </p:pic>
      <p:pic>
        <p:nvPicPr>
          <p:cNvPr id="3076" name="Picture 4" descr="H:\Театр\Новая папка\vg5H7IVa0Q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0" y="2786050"/>
            <a:ext cx="2711046" cy="3614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pic>
        <p:nvPicPr>
          <p:cNvPr id="4098" name="Picture 2" descr="H:\Театр\Новая папка\7yRZPutLi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71546" y="1000100"/>
            <a:ext cx="1963329" cy="2617771"/>
          </a:xfrm>
          <a:prstGeom prst="rect">
            <a:avLst/>
          </a:prstGeom>
          <a:noFill/>
        </p:spPr>
      </p:pic>
      <p:pic>
        <p:nvPicPr>
          <p:cNvPr id="4099" name="Picture 3" descr="H:\Театр\Новая папка\aoRyYOJwXX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6" y="1071538"/>
            <a:ext cx="2601511" cy="3468681"/>
          </a:xfrm>
          <a:prstGeom prst="rect">
            <a:avLst/>
          </a:prstGeom>
          <a:noFill/>
        </p:spPr>
      </p:pic>
      <p:pic>
        <p:nvPicPr>
          <p:cNvPr id="4100" name="Picture 4" descr="H:\Театр\Новая папка\ThXkd1hnl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32" y="4357686"/>
            <a:ext cx="2411033" cy="3214710"/>
          </a:xfrm>
          <a:prstGeom prst="rect">
            <a:avLst/>
          </a:prstGeom>
          <a:noFill/>
        </p:spPr>
      </p:pic>
      <p:pic>
        <p:nvPicPr>
          <p:cNvPr id="4101" name="Picture 5" descr="H:\Театр\Новая папка\aRB56sXR-x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4857752"/>
            <a:ext cx="2412167" cy="3224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pic>
        <p:nvPicPr>
          <p:cNvPr id="5122" name="Picture 2" descr="H:\Театр\Новая папка\SiH-YDNf1j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85" y="1000100"/>
            <a:ext cx="2786082" cy="2089561"/>
          </a:xfrm>
          <a:prstGeom prst="rect">
            <a:avLst/>
          </a:prstGeom>
          <a:noFill/>
        </p:spPr>
      </p:pic>
      <p:pic>
        <p:nvPicPr>
          <p:cNvPr id="5123" name="Picture 3" descr="H:\Театр\Новая папка\u0os6TQEh2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2" y="2357422"/>
            <a:ext cx="2500330" cy="3333774"/>
          </a:xfrm>
          <a:prstGeom prst="rect">
            <a:avLst/>
          </a:prstGeom>
          <a:noFill/>
        </p:spPr>
      </p:pic>
      <p:pic>
        <p:nvPicPr>
          <p:cNvPr id="5124" name="Picture 4" descr="H:\Театр\Новая папка\QLY5R7tp_w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22" y="5572132"/>
            <a:ext cx="3232150" cy="2424113"/>
          </a:xfrm>
          <a:prstGeom prst="rect">
            <a:avLst/>
          </a:prstGeom>
          <a:noFill/>
        </p:spPr>
      </p:pic>
      <p:pic>
        <p:nvPicPr>
          <p:cNvPr id="5125" name="Picture 5" descr="H:\Театр\Новая папка\Iqvv-PpEay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46" y="3286117"/>
            <a:ext cx="2476517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2664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70" y="857224"/>
            <a:ext cx="5000660" cy="7429552"/>
          </a:xfrm>
        </p:spPr>
        <p:txBody>
          <a:bodyPr>
            <a:normAutofit/>
          </a:bodyPr>
          <a:lstStyle/>
          <a:p>
            <a:pPr marL="0" indent="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Правильно организованное воспитание и процесс усвоения ребенком опыта общественной жизни, сформированное условие для активного познания дошкольниками окружающей его действительности имеют решающее значение в становлении основ личности.</a:t>
            </a:r>
          </a:p>
          <a:p>
            <a:pPr marL="0" indent="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как воспитатели детского сада, на протяжении многих лет ведем работу по приобщению дошкольников к национальной культуре, воспитании любви к малой родине, знакомлю детей с историей, культурой, языкам мордовского народа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Практика показывает, что, общаясь в социуме, у детей рано проявляется интерес к людям разных национальностей, их внешности, языку, манере одеваться, питаться, обустраивать быт. Предполагается, что благодаря обращению к особенностям национальной культуры и быта, дети осознают свою принадлежность к культурно - природной среде, понимают меру своей ответственности за её сохранение и приумножение.</a:t>
            </a:r>
          </a:p>
          <a:p>
            <a:pPr marL="0" indent="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каждом городе есть свои особенности исторического развития, специфические черты культуры и природы, составляющие тот феномен, который формирует в каждом человеке интерес и привязанность к родному краю, его патриотические чувства.</a:t>
            </a:r>
          </a:p>
          <a:p>
            <a:pPr marL="0" indent="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8" y="785786"/>
            <a:ext cx="5000660" cy="7429552"/>
          </a:xfrm>
        </p:spPr>
        <p:txBody>
          <a:bodyPr>
            <a:normAutofit/>
          </a:bodyPr>
          <a:lstStyle/>
          <a:p>
            <a:pPr marL="0" indent="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Практика показывает, что, общаясь в социуме, у детей рано проявляется интерес к людям разных национальностей, их внешности, языку, манере одеваться, питаться, обустраивать быт. Предполагается, что благодаря обращению к особенностям национальной культуры и быта, дети осознают свою принадлежность к культурно - природной среде, понимают меру своей ответственности за её сохранение и приумножение.</a:t>
            </a:r>
          </a:p>
          <a:p>
            <a:pPr marL="0" indent="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каждом городе есть свои особенности исторического развития, специфические черты культуры и природы, составляющие тот феномен, который формирует в каждом человеке интерес и привязанность к родному краю, его патриотические чувства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marL="0" lvl="0" indent="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старшего дошкольного возраста;</a:t>
            </a:r>
          </a:p>
          <a:p>
            <a:pPr marL="0" lvl="0" indent="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воспитатели группы; </a:t>
            </a:r>
          </a:p>
          <a:p>
            <a:pPr marL="0" lvl="0" indent="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родители воспитанников; </a:t>
            </a:r>
          </a:p>
          <a:p>
            <a:pPr marL="0" lvl="0" indent="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руководитель; </a:t>
            </a:r>
          </a:p>
          <a:p>
            <a:pPr marL="0" lvl="0" indent="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инструктор по физическому развитию.</a:t>
            </a:r>
          </a:p>
          <a:p>
            <a:pPr marL="0" indent="34290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marL="0" indent="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познавательный интерес к родному Городу, к мордовскому языку, национальной культуре, быту.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70" y="928661"/>
            <a:ext cx="5000660" cy="7358115"/>
          </a:xfrm>
        </p:spPr>
        <p:txBody>
          <a:bodyPr>
            <a:normAutofit/>
          </a:bodyPr>
          <a:lstStyle/>
          <a:p>
            <a:pPr marL="0" indent="34290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 marL="0" indent="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Воспитывать у ребенка любовь и привязанность к своей семье, городу, республике, стране.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Воспитывать патриотические чувства к культурному наследию России и Мордовии.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Развивать интерес к русской и мордовской истории, культуре, через изучение родного языка.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Формировать навыки речевого общения на родном языке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Долгосрочный.</a:t>
            </a:r>
          </a:p>
          <a:p>
            <a:pPr marL="0" indent="45720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Период реализации: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01.09.2020г. по 01.09.2021г.</a:t>
            </a:r>
          </a:p>
          <a:p>
            <a:pPr marL="0" indent="45720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процесс патриотического и духовно-нравственного воспитания. </a:t>
            </a:r>
          </a:p>
          <a:p>
            <a:pPr marL="0" indent="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70" y="857224"/>
            <a:ext cx="5000660" cy="7429552"/>
          </a:xfrm>
        </p:spPr>
        <p:txBody>
          <a:bodyPr>
            <a:noAutofit/>
          </a:bodyPr>
          <a:lstStyle/>
          <a:p>
            <a:pPr indent="34290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Теоретические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основы:</a:t>
            </a:r>
          </a:p>
          <a:p>
            <a:pPr indent="342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Современные исследователи: М. И. Богомолова, Т. Ф.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Бабынина,Н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П. Овсянникова считают, что национальная культура, является «оригинальным носителем неповторимых особых качеств нации». Любая национальная культура представляет собой совокупность взаимосвязанных элементов: -национальный язык; -национальное искусство (музыка, литература, искусство); -национальные традиции (мифология, религия, история народа).</a:t>
            </a:r>
          </a:p>
          <a:p>
            <a:pPr indent="342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Наличие теоретической базы выражается: в активном использовании методических разработок известных авторов, которые реализуются на основе введения современных технологий и методик воспитания и обучения дошкольников в данном направлении, выявлении мониторинга усвоения знаний и умений дошкольников, создании условий для максимального развития творческого потенциала воспитанников.</a:t>
            </a:r>
          </a:p>
          <a:p>
            <a:pPr marL="0" indent="34290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Новизна проекта: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интеграция природоведческих и социальных знаний формируют целостный взгляд на природу, общество, место человека в них, причем происходит это во взаимосвязи с изучением красоты родной природы, ее экологических особенностей, истории родного края и истории своей семьи. Все это предполагает расширение кругозора, развитие познавательных способностей воспитанников.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70" y="785786"/>
            <a:ext cx="5000660" cy="7500989"/>
          </a:xfrm>
        </p:spPr>
        <p:txBody>
          <a:bodyPr>
            <a:normAutofit/>
          </a:bodyPr>
          <a:lstStyle/>
          <a:p>
            <a:pPr marL="0" indent="34290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Гипотеза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повысится внимание родителей и детей к национальным культурным традициям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проявится интерес со стороны детей к книгам Мордовских народных сказок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Ожидаемые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</a:p>
          <a:p>
            <a:pPr marL="0" lv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 детей: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приобщение к национальной истории и культуре посредством ознакомления с мордовским театром;</a:t>
            </a:r>
          </a:p>
          <a:p>
            <a:pPr marL="0" lv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 родителей: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создании системы семейного воспитания по приобщению к народной культуре мордвы;</a:t>
            </a:r>
          </a:p>
          <a:p>
            <a:pPr marL="0" lv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 педагогов: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умение привить детям чувство гордости и ответственности к культурному прошлому России и Мордовии, осознанно понимать и принимать историю своего наследия.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Продукты проекта:</a:t>
            </a:r>
          </a:p>
          <a:p>
            <a:pPr marL="0" lv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обновление и пополнение речевой предметно - развивающей среды;</a:t>
            </a:r>
          </a:p>
          <a:p>
            <a:pPr marL="0" lv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выставка.</a:t>
            </a:r>
          </a:p>
          <a:p>
            <a:pPr marL="0" lvl="0" indent="342900">
              <a:lnSpc>
                <a:spcPct val="120000"/>
              </a:lnSpc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4290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1.Информационно-накопительный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42900" algn="just">
              <a:lnSpc>
                <a:spcPct val="120000"/>
              </a:lnSpc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изучение интереса детей для определения целей проекта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20000"/>
              </a:lnSpc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сбор и анализ литературы для взрослых и детей.</a:t>
            </a:r>
          </a:p>
          <a:p>
            <a:pPr marL="0" indent="342900">
              <a:lnSpc>
                <a:spcPct val="120000"/>
              </a:lnSpc>
              <a:spcAft>
                <a:spcPts val="600"/>
              </a:spcAft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70" y="928661"/>
            <a:ext cx="5000660" cy="7239557"/>
          </a:xfrm>
        </p:spPr>
        <p:txBody>
          <a:bodyPr>
            <a:normAutofit/>
          </a:bodyPr>
          <a:lstStyle/>
          <a:p>
            <a:pPr marL="0" lvl="0" indent="342900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2.Разработка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 проекта: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Aft>
                <a:spcPts val="6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подбор методической, научно-популярной и художественной литературы, иллюстративного материала по данной теме;</a:t>
            </a:r>
          </a:p>
          <a:p>
            <a:pPr marL="0" indent="342900">
              <a:lnSpc>
                <a:spcPct val="120000"/>
              </a:lnSpc>
              <a:spcAft>
                <a:spcPts val="6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разработка познавательных видов деятельности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(беседы, оформление детских работ, рассматривание иллюстраций, картины)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42900">
              <a:lnSpc>
                <a:spcPct val="120000"/>
              </a:lnSpc>
              <a:spcAft>
                <a:spcPts val="6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планирование игровых видов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Aft>
                <a:spcPts val="6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взаимодействие с семьёй.</a:t>
            </a:r>
          </a:p>
          <a:p>
            <a:pPr marL="0" lvl="0" indent="342900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3. Выполнение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 проекта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342900">
              <a:lnSpc>
                <a:spcPct val="120000"/>
              </a:lnSpc>
              <a:spcAft>
                <a:spcPts val="600"/>
              </a:spcAft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7"/>
            <a:ext cx="6858000" cy="9126643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28670" y="928662"/>
          <a:ext cx="5000626" cy="7223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7304"/>
                <a:gridCol w="3643322"/>
              </a:tblGrid>
              <a:tr h="293123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 деятельности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05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Игровая деятельность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Сюжетно-ролевые игры: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«Автобус»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Ардома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пельсэ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«Детский сад»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Эйдень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кудо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«Салон красоты»,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«Дымок»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Качамне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«Театр» «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Ванома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тарка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«Мы переходим улицу»,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«Экскурсия в музей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им.С.Д.Эрьзи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«Музыка для кукол»,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«Кукольный театр»,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«Столовая».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игры: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«Угадай-ка» (достопримечательности города),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«Отгадай название игрушки»,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«Приветствия»,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«Назови себя»,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«Знакомство»,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«Скажем по-мордовски»,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«Собери узор»,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«Поймай мяч»,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«Угадай цвет»,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«Стой, палочка, остановись»,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«Знакомство»,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«Скажи как я»,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«Назови животных по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эрзянски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Строительные игры: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«Театр для зверюшек»,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«Мост через речку Инсар»,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«Кукольный театр».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4406</TotalTime>
  <Words>2727</Words>
  <PresentationFormat>Экран (4:3)</PresentationFormat>
  <Paragraphs>251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МДОУ «Детский сад №85 комбинированного вида»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№85 комбинированного вида»</dc:title>
  <dc:creator>Женя</dc:creator>
  <cp:lastModifiedBy>ст.воспитатель</cp:lastModifiedBy>
  <cp:revision>49</cp:revision>
  <dcterms:created xsi:type="dcterms:W3CDTF">2021-01-22T11:12:05Z</dcterms:created>
  <dcterms:modified xsi:type="dcterms:W3CDTF">2021-02-02T10:43:02Z</dcterms:modified>
</cp:coreProperties>
</file>