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59" r:id="rId4"/>
    <p:sldId id="260" r:id="rId5"/>
    <p:sldId id="261" r:id="rId6"/>
    <p:sldId id="293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0" r:id="rId23"/>
    <p:sldId id="281" r:id="rId24"/>
    <p:sldId id="282" r:id="rId25"/>
    <p:sldId id="285" r:id="rId26"/>
    <p:sldId id="283" r:id="rId27"/>
    <p:sldId id="284" r:id="rId28"/>
    <p:sldId id="286" r:id="rId29"/>
    <p:sldId id="287" r:id="rId30"/>
    <p:sldId id="288" r:id="rId31"/>
    <p:sldId id="289" r:id="rId32"/>
    <p:sldId id="290" r:id="rId33"/>
    <p:sldId id="291" r:id="rId34"/>
    <p:sldId id="292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6589D-46C2-4134-9F5E-A2EFC7EEDB31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614F-E061-42E1-A7A7-B60251DC3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6589D-46C2-4134-9F5E-A2EFC7EEDB31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614F-E061-42E1-A7A7-B60251DC3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6589D-46C2-4134-9F5E-A2EFC7EEDB31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614F-E061-42E1-A7A7-B60251DC3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6589D-46C2-4134-9F5E-A2EFC7EEDB31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614F-E061-42E1-A7A7-B60251DC3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6589D-46C2-4134-9F5E-A2EFC7EEDB31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614F-E061-42E1-A7A7-B60251DC3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6589D-46C2-4134-9F5E-A2EFC7EEDB31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614F-E061-42E1-A7A7-B60251DC3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6589D-46C2-4134-9F5E-A2EFC7EEDB31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614F-E061-42E1-A7A7-B60251DC3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6589D-46C2-4134-9F5E-A2EFC7EEDB31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614F-E061-42E1-A7A7-B60251DC3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6589D-46C2-4134-9F5E-A2EFC7EEDB31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614F-E061-42E1-A7A7-B60251DC3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6589D-46C2-4134-9F5E-A2EFC7EEDB31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614F-E061-42E1-A7A7-B60251DC3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6589D-46C2-4134-9F5E-A2EFC7EEDB31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614F-E061-42E1-A7A7-B60251DC3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6589D-46C2-4134-9F5E-A2EFC7EEDB31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1614F-E061-42E1-A7A7-B60251DC3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am.ru/users/1271203" TargetMode="External"/><Relationship Id="rId2" Type="http://schemas.openxmlformats.org/officeDocument/2006/relationships/hyperlink" Target="https://ds20sar.schoolrm.ru/sveden/employees/9991/304686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3399">
                <a:alpha val="0"/>
              </a:srgbClr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1474500"/>
            <a:ext cx="5893256" cy="5383500"/>
          </a:xfrm>
        </p:spPr>
        <p:txBody>
          <a:bodyPr>
            <a:normAutofit fontScale="90000"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ru-RU" altLang="ru-RU" sz="1800" dirty="0"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altLang="ru-RU" sz="1800" dirty="0" smtClean="0"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                 </a:t>
            </a:r>
            <a:r>
              <a:rPr lang="ru-RU" altLang="ru-RU" sz="22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Министерство образования РМ</a:t>
            </a:r>
            <a:br>
              <a:rPr lang="ru-RU" altLang="ru-RU" sz="22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altLang="ru-RU" sz="22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altLang="ru-RU" sz="22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altLang="ru-RU" sz="22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        Портфолио </a:t>
            </a:r>
            <a:br>
              <a:rPr lang="ru-RU" altLang="ru-RU" sz="22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altLang="ru-RU" sz="22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            Аброськиной Елены Николаевны</a:t>
            </a:r>
            <a:br>
              <a:rPr lang="ru-RU" altLang="ru-RU" sz="22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altLang="ru-RU" sz="1800" dirty="0" smtClean="0"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altLang="ru-RU" sz="1800" dirty="0" smtClean="0"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altLang="ru-RU" sz="1600" kern="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воспитателя  Муниципального  дошкольного образовательного учр</a:t>
            </a: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еждение </a:t>
            </a:r>
            <a:r>
              <a:rPr lang="ru-RU" altLang="ru-RU" sz="1600" kern="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«Детский </a:t>
            </a:r>
            <a:r>
              <a:rPr lang="ru-RU" altLang="ru-RU" sz="1600" kern="0" dirty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сад № </a:t>
            </a:r>
            <a:r>
              <a:rPr lang="ru-RU" altLang="ru-RU" sz="1600" kern="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20 комбинированного вида</a:t>
            </a:r>
            <a:r>
              <a:rPr lang="ru-RU" altLang="ru-RU" sz="1600" kern="0" dirty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» </a:t>
            </a:r>
            <a:r>
              <a:rPr lang="ru-RU" altLang="ru-RU" sz="1600" kern="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br>
              <a:rPr lang="ru-RU" altLang="ru-RU" sz="1600" kern="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altLang="ru-RU" sz="1600" kern="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г.о</a:t>
            </a:r>
            <a:r>
              <a:rPr lang="ru-RU" altLang="ru-RU" sz="1600" kern="0" dirty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lang="ru-RU" altLang="ru-RU" sz="1600" kern="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Саранск</a:t>
            </a:r>
            <a:r>
              <a:rPr lang="ru-RU" altLang="ru-RU" sz="1600" b="0" kern="0" dirty="0" smtClean="0">
                <a:solidFill>
                  <a:sysClr val="windowText" lastClr="000000"/>
                </a:solidFill>
                <a:effectLst/>
                <a:ea typeface="+mn-ea"/>
                <a:cs typeface="+mn-cs"/>
              </a:rPr>
              <a:t/>
            </a:r>
            <a:br>
              <a:rPr lang="ru-RU" altLang="ru-RU" sz="1600" b="0" kern="0" dirty="0" smtClean="0">
                <a:solidFill>
                  <a:sysClr val="windowText" lastClr="000000"/>
                </a:solidFill>
                <a:effectLst/>
                <a:ea typeface="+mn-ea"/>
                <a:cs typeface="+mn-cs"/>
              </a:rPr>
            </a:br>
            <a:r>
              <a:rPr lang="ru-RU" altLang="ru-RU" sz="1800" b="0" kern="0" dirty="0">
                <a:solidFill>
                  <a:sysClr val="windowText" lastClr="000000"/>
                </a:solidFill>
                <a:effectLst/>
                <a:ea typeface="+mn-ea"/>
                <a:cs typeface="+mn-cs"/>
              </a:rPr>
              <a:t/>
            </a:r>
            <a:br>
              <a:rPr lang="ru-RU" altLang="ru-RU" sz="1800" b="0" kern="0" dirty="0">
                <a:solidFill>
                  <a:sysClr val="windowText" lastClr="000000"/>
                </a:solidFill>
                <a:effectLst/>
                <a:ea typeface="+mn-ea"/>
                <a:cs typeface="+mn-cs"/>
              </a:rPr>
            </a:br>
            <a:r>
              <a:rPr lang="ru-RU" sz="1400" dirty="0" smtClean="0"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+mn-cs"/>
              </a:rPr>
              <a:t>Дата </a:t>
            </a:r>
            <a:r>
              <a:rPr lang="ru-RU" sz="1400" dirty="0"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+mn-cs"/>
              </a:rPr>
              <a:t>рождения</a:t>
            </a:r>
            <a:r>
              <a:rPr lang="ru-RU" sz="1400" dirty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+mn-cs"/>
              </a:rPr>
              <a:t>: </a:t>
            </a:r>
            <a:r>
              <a:rPr lang="ru-RU" sz="14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15</a:t>
            </a:r>
            <a:r>
              <a:rPr lang="ru-RU" sz="14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+mn-cs"/>
              </a:rPr>
              <a:t>.01.1981г</a:t>
            </a:r>
            <a:r>
              <a:rPr lang="ru-RU" sz="1400" dirty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+mn-cs"/>
              </a:rPr>
              <a:t>.</a:t>
            </a:r>
            <a:br>
              <a:rPr lang="ru-RU" sz="1400" dirty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+mn-cs"/>
              </a:rPr>
            </a:br>
            <a:r>
              <a:rPr lang="ru-RU" sz="1400" dirty="0"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+mn-cs"/>
              </a:rPr>
              <a:t>Профессиональное образование</a:t>
            </a:r>
            <a:r>
              <a:rPr lang="ru-RU" sz="1400" dirty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+mn-cs"/>
              </a:rPr>
              <a:t>: </a:t>
            </a:r>
            <a:r>
              <a:rPr lang="ru-RU" sz="14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+mn-cs"/>
              </a:rPr>
              <a:t>высшее ,  ГОУВПО «Мордовский государственный университет </a:t>
            </a:r>
            <a:r>
              <a:rPr lang="ru-RU" sz="1400" dirty="0" smtClean="0">
                <a:solidFill>
                  <a:srgbClr val="002060"/>
                </a:solidFill>
                <a:effectLst/>
                <a:latin typeface="Times New Roman" pitchFamily="18" charset="0"/>
              </a:rPr>
              <a:t>им</a:t>
            </a:r>
            <a:r>
              <a:rPr lang="ru-RU" sz="1400" dirty="0">
                <a:solidFill>
                  <a:srgbClr val="002060"/>
                </a:solidFill>
                <a:effectLst/>
                <a:latin typeface="Times New Roman" pitchFamily="18" charset="0"/>
              </a:rPr>
              <a:t>. </a:t>
            </a:r>
            <a:r>
              <a:rPr lang="ru-RU" sz="1400" dirty="0" smtClean="0">
                <a:solidFill>
                  <a:srgbClr val="002060"/>
                </a:solidFill>
                <a:effectLst/>
                <a:latin typeface="Times New Roman" pitchFamily="18" charset="0"/>
              </a:rPr>
              <a:t>Н.П.Огарева»,  квалификация  «Учитель биологии»,  специальность «</a:t>
            </a:r>
            <a:r>
              <a:rPr lang="ru-RU" sz="14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Биология», </a:t>
            </a:r>
            <a:r>
              <a:rPr lang="ru-RU" sz="1400" dirty="0" smtClean="0">
                <a:solidFill>
                  <a:srgbClr val="002060"/>
                </a:solidFill>
                <a:effectLst/>
                <a:latin typeface="Times New Roman" pitchFamily="18" charset="0"/>
              </a:rPr>
              <a:t> диплом  ВСГ 3101638 от 01.07.2009 г.</a:t>
            </a:r>
            <a:r>
              <a:rPr lang="ru-RU" sz="1400" dirty="0">
                <a:solidFill>
                  <a:srgbClr val="002060"/>
                </a:solidFill>
                <a:effectLst/>
                <a:latin typeface="Times New Roman" pitchFamily="18" charset="0"/>
              </a:rPr>
              <a:t/>
            </a:r>
            <a:br>
              <a:rPr lang="ru-RU" sz="1400" dirty="0">
                <a:solidFill>
                  <a:srgbClr val="002060"/>
                </a:solidFill>
                <a:effectLst/>
                <a:latin typeface="Times New Roman" pitchFamily="18" charset="0"/>
              </a:rPr>
            </a:br>
            <a:r>
              <a:rPr lang="ru-RU" sz="1400" dirty="0" smtClean="0">
                <a:solidFill>
                  <a:srgbClr val="C00000"/>
                </a:solidFill>
                <a:effectLst/>
                <a:latin typeface="Times New Roman" pitchFamily="18" charset="0"/>
              </a:rPr>
              <a:t>Профессиональная переподготовка: 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</a:rPr>
              <a:t>ФГБОУВО «Мордовский  государственный педагогический институт имени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</a:rPr>
              <a:t>М.Е.Евсевьева</a:t>
            </a:r>
            <a:r>
              <a:rPr lang="ru-RU" sz="1400" smtClean="0">
                <a:solidFill>
                  <a:srgbClr val="002060"/>
                </a:solidFill>
                <a:latin typeface="Times New Roman" pitchFamily="18" charset="0"/>
              </a:rPr>
              <a:t>», п</a:t>
            </a:r>
            <a:r>
              <a:rPr lang="ru-RU" sz="1400" smtClean="0">
                <a:solidFill>
                  <a:srgbClr val="002060"/>
                </a:solidFill>
                <a:effectLst/>
                <a:latin typeface="Times New Roman" pitchFamily="18" charset="0"/>
              </a:rPr>
              <a:t>о </a:t>
            </a:r>
            <a:r>
              <a:rPr lang="ru-RU" sz="1400" dirty="0" smtClean="0">
                <a:solidFill>
                  <a:srgbClr val="002060"/>
                </a:solidFill>
                <a:effectLst/>
                <a:latin typeface="Times New Roman" pitchFamily="18" charset="0"/>
              </a:rPr>
              <a:t>программе «Технологии дошкольного образования»</a:t>
            </a:r>
            <a:r>
              <a:rPr lang="ru-RU" sz="1400" dirty="0" smtClean="0"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+mn-cs"/>
              </a:rPr>
              <a:t/>
            </a:r>
            <a:br>
              <a:rPr lang="ru-RU" sz="1400" dirty="0" smtClean="0"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+mn-cs"/>
              </a:rPr>
            </a:br>
            <a:r>
              <a:rPr lang="ru-RU" sz="1400" dirty="0" smtClean="0"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+mn-cs"/>
              </a:rPr>
              <a:t>Специальность</a:t>
            </a:r>
            <a:r>
              <a:rPr lang="ru-RU" sz="1400" dirty="0"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+mn-cs"/>
              </a:rPr>
              <a:t>: </a:t>
            </a:r>
            <a:r>
              <a:rPr lang="ru-RU" sz="14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+mn-cs"/>
              </a:rPr>
              <a:t>«Воспитатель» </a:t>
            </a:r>
            <a:r>
              <a:rPr lang="ru-RU" sz="1400" dirty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+mn-cs"/>
              </a:rPr>
              <a:t/>
            </a:r>
            <a:br>
              <a:rPr lang="ru-RU" sz="1400" dirty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+mn-cs"/>
              </a:rPr>
            </a:br>
            <a:r>
              <a:rPr lang="ru-RU" sz="1400" dirty="0"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+mn-cs"/>
              </a:rPr>
              <a:t>Диплом:</a:t>
            </a:r>
            <a:r>
              <a:rPr lang="ru-RU" sz="1400" dirty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+mn-cs"/>
              </a:rPr>
              <a:t> регистрационный номер </a:t>
            </a:r>
            <a:r>
              <a:rPr lang="ru-RU" sz="14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+mn-cs"/>
              </a:rPr>
              <a:t>312</a:t>
            </a:r>
            <a:r>
              <a:rPr lang="ru-RU" sz="1400" dirty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+mn-cs"/>
              </a:rPr>
              <a:t/>
            </a:r>
            <a:br>
              <a:rPr lang="ru-RU" sz="1400" dirty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+mn-cs"/>
              </a:rPr>
            </a:br>
            <a:r>
              <a:rPr lang="ru-RU" sz="1400" dirty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+mn-cs"/>
              </a:rPr>
              <a:t>дата выдачи </a:t>
            </a:r>
            <a:r>
              <a:rPr lang="ru-RU" sz="14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+mn-cs"/>
              </a:rPr>
              <a:t>26 сентября 2016г</a:t>
            </a:r>
            <a:r>
              <a:rPr lang="ru-RU" sz="1400" dirty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+mn-cs"/>
              </a:rPr>
              <a:t>.</a:t>
            </a:r>
            <a:br>
              <a:rPr lang="ru-RU" sz="1400" dirty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+mn-cs"/>
              </a:rPr>
            </a:br>
            <a:r>
              <a:rPr lang="ru-RU" sz="1400" dirty="0"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+mn-cs"/>
              </a:rPr>
              <a:t>Стаж педагогической работы </a:t>
            </a:r>
            <a:r>
              <a:rPr lang="ru-RU" sz="1400" dirty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+mn-cs"/>
              </a:rPr>
              <a:t>(по специальности):  </a:t>
            </a:r>
            <a:r>
              <a:rPr lang="ru-RU" sz="14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+mn-cs"/>
              </a:rPr>
              <a:t>7 лет</a:t>
            </a:r>
            <a:r>
              <a:rPr lang="ru-RU" sz="1400" dirty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+mn-cs"/>
              </a:rPr>
              <a:t/>
            </a:r>
            <a:br>
              <a:rPr lang="ru-RU" sz="1400" dirty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+mn-cs"/>
              </a:rPr>
            </a:br>
            <a:r>
              <a:rPr lang="ru-RU" sz="1400" dirty="0"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+mn-cs"/>
              </a:rPr>
              <a:t>Общий трудовой стаж: </a:t>
            </a:r>
            <a:r>
              <a:rPr lang="ru-RU" sz="14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+mn-cs"/>
              </a:rPr>
              <a:t>23 года</a:t>
            </a:r>
            <a:r>
              <a:rPr lang="ru-RU" sz="1400" dirty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+mn-cs"/>
              </a:rPr>
              <a:t/>
            </a:r>
            <a:br>
              <a:rPr lang="ru-RU" sz="1400" dirty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+mn-cs"/>
              </a:rPr>
            </a:br>
            <a:r>
              <a:rPr lang="ru-RU" sz="1400" dirty="0"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+mn-cs"/>
              </a:rPr>
              <a:t>Наличие квалификационной категории:</a:t>
            </a:r>
            <a:r>
              <a:rPr lang="en-US" sz="1400" dirty="0"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+mn-cs"/>
              </a:rPr>
              <a:t>СЗД</a:t>
            </a:r>
            <a:r>
              <a:rPr lang="ru-RU" sz="1400" dirty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+mn-cs"/>
              </a:rPr>
              <a:t/>
            </a:r>
            <a:br>
              <a:rPr lang="ru-RU" sz="1400" dirty="0"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+mn-cs"/>
              </a:rPr>
            </a:br>
            <a:r>
              <a:rPr lang="ru-RU" altLang="ru-RU" sz="2800" dirty="0"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altLang="ru-RU" sz="2800" dirty="0"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altLang="ru-RU" sz="2800" dirty="0" smtClean="0"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altLang="ru-RU" sz="2800" dirty="0" smtClean="0"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altLang="ru-RU" sz="2800" dirty="0"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altLang="ru-RU" sz="2800" dirty="0"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altLang="ru-RU" sz="2800" dirty="0" smtClean="0"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altLang="ru-RU" sz="2800" dirty="0" smtClean="0"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1026" name="Picture 2" descr="C:\Users\Пользователь\Downloads\DJlj3AbRxiI.jpg"/>
          <p:cNvPicPr>
            <a:picLocks noChangeAspect="1" noChangeArrowheads="1"/>
          </p:cNvPicPr>
          <p:nvPr/>
        </p:nvPicPr>
        <p:blipFill>
          <a:blip r:embed="rId2"/>
          <a:srcRect t="2127" r="16705"/>
          <a:stretch>
            <a:fillRect/>
          </a:stretch>
        </p:blipFill>
        <p:spPr bwMode="auto">
          <a:xfrm rot="1122253">
            <a:off x="5491633" y="2383238"/>
            <a:ext cx="3304240" cy="4051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9023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5966666" cy="36004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Наличие публикаций.    Российский уровень.</a:t>
            </a:r>
            <a:r>
              <a:rPr lang="ru-RU" sz="1600" kern="0" dirty="0">
                <a:solidFill>
                  <a:sysClr val="windowText" lastClr="000000"/>
                </a:solidFill>
              </a:rPr>
              <a:t/>
            </a:r>
            <a:br>
              <a:rPr lang="ru-RU" sz="1600" kern="0" dirty="0">
                <a:solidFill>
                  <a:sysClr val="windowText" lastClr="000000"/>
                </a:solidFill>
              </a:rPr>
            </a:br>
            <a:endParaRPr lang="ru-RU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7020" t="21484" r="62116" b="24805"/>
          <a:stretch>
            <a:fillRect/>
          </a:stretch>
        </p:blipFill>
        <p:spPr bwMode="auto">
          <a:xfrm>
            <a:off x="214282" y="571480"/>
            <a:ext cx="4286280" cy="6203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 l="11017" t="27539" r="54941" b="9961"/>
          <a:stretch>
            <a:fillRect/>
          </a:stretch>
        </p:blipFill>
        <p:spPr bwMode="auto">
          <a:xfrm>
            <a:off x="4214810" y="785794"/>
            <a:ext cx="4775184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90061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3195" y="44624"/>
            <a:ext cx="5966666" cy="864096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16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4.   Результаты участия воспитанников в конкурсах, выставках, турнирах, соревнованиях, акциях, </a:t>
            </a:r>
            <a:r>
              <a:rPr lang="ru-RU" sz="16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фестивалях</a:t>
            </a:r>
            <a:r>
              <a:rPr lang="ru-RU" sz="1600" b="0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</a:rPr>
              <a:t/>
            </a:r>
            <a:br>
              <a:rPr lang="ru-RU" sz="1600" b="0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</a:rPr>
            </a:br>
            <a:endParaRPr lang="ru-RU" sz="1600" dirty="0"/>
          </a:p>
        </p:txBody>
      </p:sp>
      <p:pic>
        <p:nvPicPr>
          <p:cNvPr id="1026" name="Picture 2" descr="C:\Users\Пользователь\Desktop\Desktop\грамоты\сканер\CCI12112019_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2918"/>
            <a:ext cx="3286116" cy="4687047"/>
          </a:xfrm>
          <a:prstGeom prst="rect">
            <a:avLst/>
          </a:prstGeom>
          <a:noFill/>
        </p:spPr>
      </p:pic>
      <p:pic>
        <p:nvPicPr>
          <p:cNvPr id="1032" name="Picture 8" descr="C:\Users\Пользователь\Desktop\Desktop\грамоты\уже распечатаны\октябрь 2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1428735"/>
            <a:ext cx="3500462" cy="4948049"/>
          </a:xfrm>
          <a:prstGeom prst="rect">
            <a:avLst/>
          </a:prstGeom>
          <a:noFill/>
        </p:spPr>
      </p:pic>
      <p:pic>
        <p:nvPicPr>
          <p:cNvPr id="7" name="Picture 3" descr="C:\Users\Пользователь\Desktop\Desktop\грамоты\июль 20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52" y="2000240"/>
            <a:ext cx="3286148" cy="46437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5517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Пользователь\Desktop\Desktop\грамоты\20230907_1516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2143116"/>
            <a:ext cx="3143240" cy="449778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3195" y="188640"/>
            <a:ext cx="5966666" cy="720080"/>
          </a:xfrm>
        </p:spPr>
        <p:txBody>
          <a:bodyPr>
            <a:normAutofit fontScale="90000"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z="1600" dirty="0" smtClean="0"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4. Результаты </a:t>
            </a:r>
            <a:r>
              <a:rPr lang="ru-RU" sz="1600" dirty="0"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участия воспитанников </a:t>
            </a:r>
            <a:br>
              <a:rPr lang="ru-RU" sz="1600" dirty="0"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600" dirty="0"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муниципальном уровне</a:t>
            </a:r>
            <a:r>
              <a:rPr lang="ru-RU" sz="1600" b="0" dirty="0">
                <a:solidFill>
                  <a:prstClr val="black"/>
                </a:solidFill>
                <a:effectLst/>
                <a:ea typeface="+mn-ea"/>
                <a:cs typeface="+mn-cs"/>
              </a:rPr>
              <a:t/>
            </a:r>
            <a:br>
              <a:rPr lang="ru-RU" sz="1600" b="0" dirty="0">
                <a:solidFill>
                  <a:prstClr val="black"/>
                </a:solidFill>
                <a:effectLst/>
                <a:ea typeface="+mn-ea"/>
                <a:cs typeface="+mn-cs"/>
              </a:rPr>
            </a:br>
            <a:endParaRPr lang="ru-RU" sz="1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45719" cy="835460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2052" name="Picture 4" descr="C:\Users\Пользователь\Desktop\Desktop\грамоты\гарибян зим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214422"/>
            <a:ext cx="3261348" cy="4651719"/>
          </a:xfrm>
          <a:prstGeom prst="rect">
            <a:avLst/>
          </a:prstGeom>
          <a:noFill/>
        </p:spPr>
      </p:pic>
      <p:pic>
        <p:nvPicPr>
          <p:cNvPr id="2050" name="Picture 2" descr="C:\Users\Пользователь\Desktop\Desktop\грамоты\сканер\CCI180120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00042"/>
            <a:ext cx="3318667" cy="47336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8325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3195" y="188640"/>
            <a:ext cx="5966666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4.Результаты </a:t>
            </a:r>
            <a:r>
              <a:rPr lang="ru-RU" sz="1600" dirty="0"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участия воспитанников на республиканском уровне</a:t>
            </a:r>
            <a:endParaRPr lang="ru-RU" sz="1600" dirty="0"/>
          </a:p>
        </p:txBody>
      </p:sp>
      <p:pic>
        <p:nvPicPr>
          <p:cNvPr id="6146" name="Picture 2" descr="C:\Users\Пользователь\Desktop\Desktop\грамоты\май 20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9" y="904374"/>
            <a:ext cx="4071966" cy="5763107"/>
          </a:xfrm>
          <a:prstGeom prst="rect">
            <a:avLst/>
          </a:prstGeom>
          <a:noFill/>
        </p:spPr>
      </p:pic>
      <p:pic>
        <p:nvPicPr>
          <p:cNvPr id="6147" name="Picture 3" descr="C:\Users\Пользователь\Desktop\Desktop\грамоты\июнь2022.jpg"/>
          <p:cNvPicPr>
            <a:picLocks noChangeAspect="1" noChangeArrowheads="1"/>
          </p:cNvPicPr>
          <p:nvPr/>
        </p:nvPicPr>
        <p:blipFill>
          <a:blip r:embed="rId3"/>
          <a:srcRect l="7938" t="3969" r="7395" b="9710"/>
          <a:stretch>
            <a:fillRect/>
          </a:stretch>
        </p:blipFill>
        <p:spPr bwMode="auto">
          <a:xfrm>
            <a:off x="4714876" y="914158"/>
            <a:ext cx="4214842" cy="57295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679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033195" y="188639"/>
            <a:ext cx="5966666" cy="788851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16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пособий.</a:t>
            </a:r>
            <a:br>
              <a:rPr lang="ru-RU" sz="16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pic>
        <p:nvPicPr>
          <p:cNvPr id="1026" name="Picture 2" descr="C:\Users\Пользователь\Desktop\Desktop\документы для детского сада\кружок\рецензия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1000108"/>
            <a:ext cx="4030382" cy="5697790"/>
          </a:xfrm>
          <a:prstGeom prst="rect">
            <a:avLst/>
          </a:prstGeom>
          <a:noFill/>
        </p:spPr>
      </p:pic>
      <p:pic>
        <p:nvPicPr>
          <p:cNvPr id="4098" name="Picture 2" descr="CCI200920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279" y="1142984"/>
            <a:ext cx="3829102" cy="546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3350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3195" y="260648"/>
            <a:ext cx="5966666" cy="792088"/>
          </a:xfrm>
        </p:spPr>
        <p:txBody>
          <a:bodyPr>
            <a:normAutofit fontScale="90000"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z="1600" b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6. Выступление на заседаниях методических советов, научно практических конференциях, педагогических чтениях, семинарах, секциях, форумах, радиопередачах.</a:t>
            </a:r>
            <a:r>
              <a:rPr lang="ru-RU" sz="1600" b="0" dirty="0">
                <a:solidFill>
                  <a:prstClr val="black"/>
                </a:solidFill>
                <a:effectLst/>
                <a:latin typeface="Calibri"/>
                <a:ea typeface="+mn-ea"/>
                <a:cs typeface="+mn-cs"/>
              </a:rPr>
              <a:t/>
            </a:r>
            <a:br>
              <a:rPr lang="ru-RU" sz="1600" b="0" dirty="0">
                <a:solidFill>
                  <a:prstClr val="black"/>
                </a:solidFill>
                <a:effectLst/>
                <a:latin typeface="Calibri"/>
                <a:ea typeface="+mn-ea"/>
                <a:cs typeface="+mn-cs"/>
              </a:rPr>
            </a:br>
            <a:endParaRPr lang="ru-RU" sz="1600" dirty="0"/>
          </a:p>
        </p:txBody>
      </p:sp>
      <p:pic>
        <p:nvPicPr>
          <p:cNvPr id="2050" name="Picture 2" descr="C:\Users\Пользователь\Pictures\ControlCenter4\Scan\CCI11092023_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928670"/>
            <a:ext cx="4047166" cy="57725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7401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3195" y="188640"/>
            <a:ext cx="5966666" cy="288032"/>
          </a:xfrm>
        </p:spPr>
        <p:txBody>
          <a:bodyPr>
            <a:normAutofit fontScale="90000"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z="1600" b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7. Проведение открытых занятий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14691" t="21931" r="50049" b="2844"/>
          <a:stretch>
            <a:fillRect/>
          </a:stretch>
        </p:blipFill>
        <p:spPr bwMode="auto">
          <a:xfrm>
            <a:off x="4763923" y="857232"/>
            <a:ext cx="4094357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C:\Users\Пользователь\Pictures\ControlCenter4\Scan\CCI11092023_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642918"/>
            <a:ext cx="4118604" cy="5874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8710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3195" y="332656"/>
            <a:ext cx="5966666" cy="1080120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z="1800" b="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8. Экспертная деятельность</a:t>
            </a:r>
            <a:br>
              <a:rPr lang="ru-RU" sz="1800" b="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5156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42984"/>
            <a:ext cx="4286280" cy="504056"/>
          </a:xfrm>
        </p:spPr>
        <p:txBody>
          <a:bodyPr>
            <a:normAutofit fontScale="90000"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z="1600" b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9. Общественно- педагогическая активность педагога: участие в комиссиях, </a:t>
            </a:r>
            <a:r>
              <a:rPr lang="ru-RU" sz="1600" b="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педагогических </a:t>
            </a:r>
            <a:r>
              <a:rPr lang="ru-RU" sz="1600" b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сообществах, в жюри конкурсов.</a:t>
            </a:r>
            <a:endParaRPr lang="ru-RU" altLang="en-US" sz="1600" b="0" dirty="0">
              <a:solidFill>
                <a:prstClr val="black"/>
              </a:solidFill>
              <a:effectLst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C:\Users\Пользователь\Pictures\ControlCenter4\Scan\CCI11092023_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8761" y="214290"/>
            <a:ext cx="4728081" cy="62865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3864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3195" y="260648"/>
            <a:ext cx="5966666" cy="504056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1600" b="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9.Общественно- </a:t>
            </a:r>
            <a:r>
              <a:rPr lang="ru-RU" sz="1600" b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педагогическая активность педагога: участие в комиссиях, педагогических сообществах, в жюри конкурсов.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 l="13213" t="21679" r="60432" b="10937"/>
          <a:stretch>
            <a:fillRect/>
          </a:stretch>
        </p:blipFill>
        <p:spPr bwMode="auto">
          <a:xfrm>
            <a:off x="0" y="714356"/>
            <a:ext cx="2643238" cy="3799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 l="2821"/>
          <a:stretch>
            <a:fillRect/>
          </a:stretch>
        </p:blipFill>
        <p:spPr bwMode="auto">
          <a:xfrm>
            <a:off x="6712786" y="3301698"/>
            <a:ext cx="2431214" cy="355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 l="13726" t="22549" r="61017" b="12109"/>
          <a:stretch>
            <a:fillRect/>
          </a:stretch>
        </p:blipFill>
        <p:spPr bwMode="auto">
          <a:xfrm>
            <a:off x="2071670" y="2701586"/>
            <a:ext cx="2857520" cy="415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/>
          <a:srcRect l="12079" t="23437" r="63214" b="14062"/>
          <a:stretch>
            <a:fillRect/>
          </a:stretch>
        </p:blipFill>
        <p:spPr bwMode="auto">
          <a:xfrm>
            <a:off x="4286248" y="785794"/>
            <a:ext cx="246124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54483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560840" cy="1368152"/>
          </a:xfrm>
        </p:spPr>
        <p:txBody>
          <a:bodyPr/>
          <a:lstStyle/>
          <a:p>
            <a:pPr marL="0" lvl="0" indent="0" algn="ctr">
              <a:buNone/>
            </a:pPr>
            <a:r>
              <a:rPr lang="ru-RU" sz="16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Представление педагогического опыта </a:t>
            </a:r>
            <a:br>
              <a:rPr lang="ru-RU" sz="16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педагогического работника</a:t>
            </a:r>
            <a:r>
              <a:rPr lang="ru-RU" sz="16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16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b="0" kern="0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Тема опыта:</a:t>
            </a:r>
            <a:r>
              <a:rPr lang="ru-RU" sz="1400" kern="0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0" kern="0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</a:t>
            </a:r>
            <a:r>
              <a:rPr lang="ru-RU" sz="1400" dirty="0" smtClean="0"/>
              <a:t>Развитие речевых компетенций с использованием ТРИЗ-технологий</a:t>
            </a:r>
            <a:r>
              <a:rPr lang="ru-RU" sz="1400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».</a:t>
            </a:r>
            <a:r>
              <a:rPr lang="ru-RU" sz="14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4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1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57290" y="1285860"/>
            <a:ext cx="7464892" cy="654912"/>
          </a:xfrm>
        </p:spPr>
        <p:txBody>
          <a:bodyPr>
            <a:normAutofit/>
          </a:bodyPr>
          <a:lstStyle/>
          <a:p>
            <a:pPr algn="ctr"/>
            <a:r>
              <a:rPr lang="ru-RU" sz="1400" u="sng" dirty="0" smtClean="0">
                <a:hlinkClick r:id="rId2"/>
              </a:rPr>
              <a:t>https</a:t>
            </a:r>
            <a:r>
              <a:rPr lang="ru-RU" sz="1400" u="sng" dirty="0">
                <a:hlinkClick r:id="rId2"/>
              </a:rPr>
              <a:t>://</a:t>
            </a:r>
            <a:r>
              <a:rPr lang="ru-RU" sz="1400" u="sng" dirty="0" smtClean="0">
                <a:hlinkClick r:id="rId2"/>
              </a:rPr>
              <a:t>ds20s</a:t>
            </a:r>
            <a:endParaRPr lang="ru-RU" sz="1400" u="sng" dirty="0">
              <a:hlinkClick r:id="rId2"/>
            </a:endParaRPr>
          </a:p>
          <a:p>
            <a:pPr algn="ctr"/>
            <a:r>
              <a:rPr lang="ru-RU" sz="1400" u="sng" dirty="0" smtClean="0">
                <a:hlinkClick r:id="rId2"/>
              </a:rPr>
              <a:t>      </a:t>
            </a:r>
            <a:r>
              <a:rPr lang="ru-RU" sz="1400" dirty="0" smtClean="0">
                <a:hlinkClick r:id="rId3" tooltip="Елена Аброськина"/>
              </a:rPr>
              <a:t>http://www.maam.ru/users/1271203</a:t>
            </a:r>
            <a:endParaRPr lang="ru-RU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l="7686" t="21484" r="51684" b="11133"/>
          <a:stretch>
            <a:fillRect/>
          </a:stretch>
        </p:blipFill>
        <p:spPr bwMode="auto">
          <a:xfrm>
            <a:off x="1071538" y="1978769"/>
            <a:ext cx="7215238" cy="469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67934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3195" y="332656"/>
            <a:ext cx="5966666" cy="72008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1600" b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9.Общественно- педагогическая активность педагога: участие в комиссиях, педагогических сообществах, в жюри конкурсов.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 l="12115" t="36328" r="59334" b="25586"/>
          <a:stretch>
            <a:fillRect/>
          </a:stretch>
        </p:blipFill>
        <p:spPr bwMode="auto">
          <a:xfrm>
            <a:off x="5143504" y="1000108"/>
            <a:ext cx="3714776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/>
          <a:srcRect l="4941" t="28321" r="51135" b="17969"/>
          <a:stretch>
            <a:fillRect/>
          </a:stretch>
        </p:blipFill>
        <p:spPr bwMode="auto">
          <a:xfrm>
            <a:off x="357158" y="3857628"/>
            <a:ext cx="4000496" cy="2750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/>
          <a:srcRect l="4429" t="27539" r="51647" b="16797"/>
          <a:stretch>
            <a:fillRect/>
          </a:stretch>
        </p:blipFill>
        <p:spPr bwMode="auto">
          <a:xfrm>
            <a:off x="4929190" y="3929066"/>
            <a:ext cx="3809992" cy="2714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5"/>
          <a:srcRect l="3843" t="28321" r="51684" b="16992"/>
          <a:stretch>
            <a:fillRect/>
          </a:stretch>
        </p:blipFill>
        <p:spPr bwMode="auto">
          <a:xfrm>
            <a:off x="571472" y="1071546"/>
            <a:ext cx="4143404" cy="2630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13566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3195" y="260648"/>
            <a:ext cx="5966666" cy="792088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1600" b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9.Общественно- педагогическая активность педагога: участие в комиссиях, педагогических сообществах, в жюри конкурсов.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 l="6588" t="23437" r="65410" b="9179"/>
          <a:stretch>
            <a:fillRect/>
          </a:stretch>
        </p:blipFill>
        <p:spPr bwMode="auto">
          <a:xfrm>
            <a:off x="6556702" y="1000108"/>
            <a:ext cx="2587298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/>
          <a:srcRect l="13177" t="21484" r="59919" b="11133"/>
          <a:stretch>
            <a:fillRect/>
          </a:stretch>
        </p:blipFill>
        <p:spPr bwMode="auto">
          <a:xfrm>
            <a:off x="0" y="960187"/>
            <a:ext cx="2714612" cy="3897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 l="13177" t="21484" r="59919" b="11133"/>
          <a:stretch>
            <a:fillRect/>
          </a:stretch>
        </p:blipFill>
        <p:spPr bwMode="auto">
          <a:xfrm>
            <a:off x="2285984" y="1857364"/>
            <a:ext cx="258729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286124"/>
            <a:ext cx="2500330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74151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3195" y="332656"/>
            <a:ext cx="5966666" cy="1080120"/>
          </a:xfrm>
        </p:spPr>
        <p:txBody>
          <a:bodyPr>
            <a:normAutofit fontScale="90000"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ru-RU" sz="1800" b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10. Позитивные результаты работы с воспитанниками.</a:t>
            </a:r>
            <a:r>
              <a:rPr lang="ru-RU" sz="1800" b="0" dirty="0">
                <a:solidFill>
                  <a:prstClr val="black"/>
                </a:solidFill>
                <a:effectLst/>
                <a:latin typeface="Calibri"/>
                <a:ea typeface="+mn-ea"/>
                <a:cs typeface="+mn-cs"/>
              </a:rPr>
              <a:t/>
            </a:r>
            <a:br>
              <a:rPr lang="ru-RU" sz="1800" b="0" dirty="0">
                <a:solidFill>
                  <a:prstClr val="black"/>
                </a:solidFill>
                <a:effectLst/>
                <a:latin typeface="Calibri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3074" name="Picture 2" descr="C:\Users\Пользователь\Pictures\ControlCenter4\Scan\CCI10092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00108"/>
            <a:ext cx="3975728" cy="5670651"/>
          </a:xfrm>
          <a:prstGeom prst="rect">
            <a:avLst/>
          </a:prstGeom>
          <a:noFill/>
        </p:spPr>
      </p:pic>
      <p:pic>
        <p:nvPicPr>
          <p:cNvPr id="3075" name="Picture 3" descr="C:\Users\Пользователь\Pictures\ControlCenter4\Scan\CCI10092023_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000108"/>
            <a:ext cx="3956764" cy="56436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58121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ользователь\Pictures\ControlCenter4\Scan\CCI11092023_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571480"/>
            <a:ext cx="4261480" cy="6078225"/>
          </a:xfrm>
          <a:prstGeom prst="rect">
            <a:avLst/>
          </a:prstGeom>
          <a:noFill/>
        </p:spPr>
      </p:pic>
      <p:pic>
        <p:nvPicPr>
          <p:cNvPr id="5123" name="Picture 3" descr="C:\Users\Пользователь\Pictures\ControlCenter4\Scan\CCI11092023_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42918"/>
            <a:ext cx="4157106" cy="59293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824207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3195" y="188640"/>
            <a:ext cx="5966666" cy="1080120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z="1800" b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11. Качество взаимодействия с родителями.</a:t>
            </a:r>
            <a:r>
              <a:rPr lang="ru-RU" sz="1800" b="0" dirty="0">
                <a:solidFill>
                  <a:prstClr val="black"/>
                </a:solidFill>
                <a:effectLst/>
                <a:latin typeface="Calibri"/>
                <a:ea typeface="+mn-ea"/>
                <a:cs typeface="+mn-cs"/>
              </a:rPr>
              <a:t/>
            </a:r>
            <a:br>
              <a:rPr lang="ru-RU" sz="1800" b="0" dirty="0">
                <a:solidFill>
                  <a:prstClr val="black"/>
                </a:solidFill>
                <a:effectLst/>
                <a:latin typeface="Calibri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6146" name="Picture 2" descr="C:\Users\Пользователь\Pictures\ControlCenter4\Scan\CCI11092023_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71480"/>
            <a:ext cx="4257260" cy="6072206"/>
          </a:xfrm>
          <a:prstGeom prst="rect">
            <a:avLst/>
          </a:prstGeom>
          <a:noFill/>
        </p:spPr>
      </p:pic>
      <p:pic>
        <p:nvPicPr>
          <p:cNvPr id="6147" name="Picture 3" descr="C:\Users\Пользователь\Pictures\ControlCenter4\Scan\CCI11092023_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642918"/>
            <a:ext cx="4214842" cy="60117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004019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Пользователь\Pictures\ControlCenter4\Scan\CCI11092023_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235345"/>
            <a:ext cx="4475794" cy="63839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620882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214290"/>
            <a:ext cx="4929222" cy="1008112"/>
          </a:xfrm>
        </p:spPr>
        <p:txBody>
          <a:bodyPr>
            <a:normAutofit fontScale="90000"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z="1800" b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12. Работа с детьми из социально-неблагополучных семей.</a:t>
            </a:r>
            <a:r>
              <a:rPr lang="ru-RU" sz="1800" b="0" dirty="0">
                <a:solidFill>
                  <a:prstClr val="black"/>
                </a:solidFill>
                <a:effectLst/>
                <a:latin typeface="Calibri"/>
                <a:ea typeface="+mn-ea"/>
                <a:cs typeface="+mn-cs"/>
              </a:rPr>
              <a:t/>
            </a:r>
            <a:br>
              <a:rPr lang="ru-RU" sz="1800" b="0" dirty="0">
                <a:solidFill>
                  <a:prstClr val="black"/>
                </a:solidFill>
                <a:effectLst/>
                <a:latin typeface="Calibri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 l="44510" t="10937" r="23645" b="8984"/>
          <a:stretch>
            <a:fillRect/>
          </a:stretch>
        </p:blipFill>
        <p:spPr bwMode="auto">
          <a:xfrm>
            <a:off x="428596" y="1000108"/>
            <a:ext cx="3857652" cy="5453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/>
          <a:srcRect l="37884" t="13672" r="22584" b="8203"/>
          <a:stretch>
            <a:fillRect/>
          </a:stretch>
        </p:blipFill>
        <p:spPr bwMode="auto">
          <a:xfrm>
            <a:off x="4514818" y="1000108"/>
            <a:ext cx="3914834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9036345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3195" y="548680"/>
            <a:ext cx="5966666" cy="1080120"/>
          </a:xfrm>
        </p:spPr>
        <p:txBody>
          <a:bodyPr>
            <a:normAutofit fontScale="90000"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z="1800" b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13. Участие педагога в профессиональных конкурсах.</a:t>
            </a:r>
            <a:r>
              <a:rPr lang="ru-RU" sz="1800" b="0" dirty="0">
                <a:solidFill>
                  <a:prstClr val="black"/>
                </a:solidFill>
                <a:effectLst/>
                <a:latin typeface="Calibri"/>
                <a:ea typeface="+mn-ea"/>
                <a:cs typeface="+mn-cs"/>
              </a:rPr>
              <a:t/>
            </a:r>
            <a:br>
              <a:rPr lang="ru-RU" sz="1800" b="0" dirty="0">
                <a:solidFill>
                  <a:prstClr val="black"/>
                </a:solidFill>
                <a:effectLst/>
                <a:latin typeface="Calibri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92" t="3700" r="5097" b="1520"/>
          <a:stretch>
            <a:fillRect/>
          </a:stretch>
        </p:blipFill>
        <p:spPr bwMode="auto">
          <a:xfrm>
            <a:off x="251520" y="1093960"/>
            <a:ext cx="3960440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C:\Users\Пользователь\Pictures\ControlCenter4\Scan\CCI11092023_0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214422"/>
            <a:ext cx="3832852" cy="54668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774939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3195" y="332656"/>
            <a:ext cx="5966666" cy="1224136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1800" b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конкурсах.</a:t>
            </a:r>
            <a:r>
              <a:rPr lang="ru-RU" sz="1800" b="0" dirty="0">
                <a:solidFill>
                  <a:prstClr val="black"/>
                </a:solidFill>
                <a:effectLst/>
                <a:latin typeface="Calibri"/>
              </a:rPr>
              <a:t/>
            </a:r>
            <a:br>
              <a:rPr lang="ru-RU" sz="1800" b="0" dirty="0">
                <a:solidFill>
                  <a:prstClr val="black"/>
                </a:solidFill>
                <a:effectLst/>
                <a:latin typeface="Calibri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3" descr="F:\АТТЕСТАЦИЯ КОНДРАКОВА Е.И\13 участие педагога\0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683568" y="980728"/>
            <a:ext cx="3947160" cy="5184576"/>
          </a:xfrm>
          <a:prstGeom prst="rect">
            <a:avLst/>
          </a:prstGeom>
          <a:noFill/>
        </p:spPr>
      </p:pic>
      <p:pic>
        <p:nvPicPr>
          <p:cNvPr id="10242" name="Picture 2" descr="C:\Users\Пользователь\Pictures\ControlCenter4\Scan\CCI11092023_0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8326" y="1071546"/>
            <a:ext cx="3856592" cy="55007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501773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3195" y="332656"/>
            <a:ext cx="5966666" cy="108012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1800" b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конкурсах.</a:t>
            </a:r>
            <a:r>
              <a:rPr lang="ru-RU" sz="1800" b="0" dirty="0">
                <a:solidFill>
                  <a:prstClr val="black"/>
                </a:solidFill>
                <a:effectLst/>
                <a:latin typeface="Calibri"/>
              </a:rPr>
              <a:t/>
            </a:r>
            <a:br>
              <a:rPr lang="ru-RU" sz="1800" b="0" dirty="0">
                <a:solidFill>
                  <a:prstClr val="black"/>
                </a:solidFill>
                <a:effectLst/>
                <a:latin typeface="Calibri"/>
              </a:rPr>
            </a:br>
            <a:endParaRPr lang="ru-RU" dirty="0"/>
          </a:p>
        </p:txBody>
      </p:sp>
      <p:pic>
        <p:nvPicPr>
          <p:cNvPr id="5" name="Picture 2" descr="F:\к аттестации сканы\пп 0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1071546"/>
            <a:ext cx="4116705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Пользователь\Pictures\ControlCenter4\Scan\CCI11092023_0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071546"/>
            <a:ext cx="3904290" cy="55687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90343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3195" y="116632"/>
            <a:ext cx="5966666" cy="648072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16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1.Участие в инновационной (экспериментальной ) деятельности.</a:t>
            </a:r>
            <a:br>
              <a:rPr lang="ru-RU" sz="16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5759" t="5671" r="4953" b="8349"/>
          <a:stretch>
            <a:fillRect/>
          </a:stretch>
        </p:blipFill>
        <p:spPr bwMode="auto">
          <a:xfrm>
            <a:off x="4366446" y="714356"/>
            <a:ext cx="4777554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001 (2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05" t="2036" r="9020" b="22906"/>
          <a:stretch>
            <a:fillRect/>
          </a:stretch>
        </p:blipFill>
        <p:spPr bwMode="auto">
          <a:xfrm>
            <a:off x="214282" y="928670"/>
            <a:ext cx="4071966" cy="542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303417"/>
            <a:ext cx="2476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03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3195" y="332656"/>
            <a:ext cx="5966666" cy="108012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1800" b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конкурсах.</a:t>
            </a:r>
            <a:r>
              <a:rPr lang="ru-RU" sz="1800" b="0" dirty="0">
                <a:solidFill>
                  <a:prstClr val="black"/>
                </a:solidFill>
                <a:effectLst/>
                <a:latin typeface="Calibri"/>
              </a:rPr>
              <a:t/>
            </a:r>
            <a:br>
              <a:rPr lang="ru-RU" sz="1800" b="0" dirty="0">
                <a:solidFill>
                  <a:prstClr val="black"/>
                </a:solidFill>
                <a:effectLst/>
                <a:latin typeface="Calibri"/>
              </a:rPr>
            </a:br>
            <a:endParaRPr lang="ru-RU" dirty="0"/>
          </a:p>
        </p:txBody>
      </p:sp>
      <p:pic>
        <p:nvPicPr>
          <p:cNvPr id="5" name="Рисунок 4" descr="C:\Users\Данила\Desktop\для садика 2 часть\диплом национальный костюм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1071546"/>
            <a:ext cx="4320480" cy="5472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/>
          <a:srcRect l="43924" t="11719" r="23133" b="6250"/>
          <a:stretch>
            <a:fillRect/>
          </a:stretch>
        </p:blipFill>
        <p:spPr bwMode="auto">
          <a:xfrm>
            <a:off x="5072066" y="1214422"/>
            <a:ext cx="3776006" cy="52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2023126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3195" y="332656"/>
            <a:ext cx="5966666" cy="504056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1800" b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конкурсах</a:t>
            </a:r>
            <a:endParaRPr lang="ru-RU" dirty="0"/>
          </a:p>
        </p:txBody>
      </p:sp>
      <p:pic>
        <p:nvPicPr>
          <p:cNvPr id="5122" name="Picture 2" descr="C:\Users\Пользователь\Desktop\Desktop\грамоты\август воспитатель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7992" y="2071678"/>
            <a:ext cx="3236008" cy="4575540"/>
          </a:xfrm>
          <a:prstGeom prst="rect">
            <a:avLst/>
          </a:prstGeom>
          <a:noFill/>
        </p:spPr>
      </p:pic>
      <p:pic>
        <p:nvPicPr>
          <p:cNvPr id="5123" name="Picture 3" descr="C:\Users\Пользователь\Desktop\Desktop\грамоты\июль 2020 воспитатель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2918"/>
            <a:ext cx="3286148" cy="4646436"/>
          </a:xfrm>
          <a:prstGeom prst="rect">
            <a:avLst/>
          </a:prstGeom>
          <a:noFill/>
        </p:spPr>
      </p:pic>
      <p:pic>
        <p:nvPicPr>
          <p:cNvPr id="5124" name="Picture 4" descr="C:\Users\Пользователь\Desktop\Desktop\грамоты\уже распечатаны\февраль,20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1428736"/>
            <a:ext cx="3209573" cy="4540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7036445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3195" y="404664"/>
            <a:ext cx="5966666" cy="288032"/>
          </a:xfrm>
        </p:spPr>
        <p:txBody>
          <a:bodyPr>
            <a:normAutofit fontScale="90000"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z="1600" b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14. Награды и поощрения.</a:t>
            </a:r>
            <a:r>
              <a:rPr lang="ru-RU" sz="1600" b="0" dirty="0">
                <a:solidFill>
                  <a:prstClr val="black"/>
                </a:solidFill>
                <a:effectLst/>
                <a:latin typeface="Calibri"/>
                <a:ea typeface="+mn-ea"/>
                <a:cs typeface="+mn-cs"/>
              </a:rPr>
              <a:t/>
            </a:r>
            <a:br>
              <a:rPr lang="ru-RU" sz="1600" b="0" dirty="0">
                <a:solidFill>
                  <a:prstClr val="black"/>
                </a:solidFill>
                <a:effectLst/>
                <a:latin typeface="Calibri"/>
                <a:ea typeface="+mn-ea"/>
                <a:cs typeface="+mn-cs"/>
              </a:rPr>
            </a:br>
            <a:endParaRPr lang="ru-RU" sz="1600" dirty="0"/>
          </a:p>
        </p:txBody>
      </p:sp>
      <p:pic>
        <p:nvPicPr>
          <p:cNvPr id="6146" name="Picture 2" descr="C:\Users\Пользователь\Desktop\Desktop\грамоты\Благодарность проекта infourok.ru №ЛО75213503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000108"/>
            <a:ext cx="3571900" cy="5054969"/>
          </a:xfrm>
          <a:prstGeom prst="rect">
            <a:avLst/>
          </a:prstGeom>
          <a:noFill/>
        </p:spPr>
      </p:pic>
      <p:pic>
        <p:nvPicPr>
          <p:cNvPr id="6147" name="Picture 3" descr="C:\Users\Пользователь\Desktop\Desktop\грамоты\сканер\CCI16022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285860"/>
            <a:ext cx="3214710" cy="4585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731278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3195" y="332656"/>
            <a:ext cx="5966666" cy="504056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altLang="en-US" sz="2400" b="0" dirty="0">
                <a:solidFill>
                  <a:srgbClr val="C00000"/>
                </a:solidFill>
                <a:effectLst/>
                <a:latin typeface="Calibri"/>
                <a:ea typeface="+mn-ea"/>
                <a:cs typeface="+mn-cs"/>
              </a:rPr>
              <a:t>Приложение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57290" y="1484784"/>
            <a:ext cx="7286676" cy="3658728"/>
          </a:xfrm>
        </p:spPr>
        <p:txBody>
          <a:bodyPr>
            <a:normAutofit/>
          </a:bodyPr>
          <a:lstStyle/>
          <a:p>
            <a:pPr algn="ctr"/>
            <a:r>
              <a:rPr lang="ru-RU" sz="3400" dirty="0"/>
              <a:t>Организованная образовательная </a:t>
            </a:r>
            <a:r>
              <a:rPr lang="ru-RU" sz="3400" dirty="0" smtClean="0"/>
              <a:t>деятельность </a:t>
            </a:r>
            <a:r>
              <a:rPr lang="ru-RU" sz="3400" dirty="0"/>
              <a:t>по </a:t>
            </a:r>
            <a:r>
              <a:rPr lang="ru-RU" sz="3400" dirty="0" smtClean="0"/>
              <a:t>речевому развитию с элементами ТРИЗ</a:t>
            </a:r>
          </a:p>
          <a:p>
            <a:pPr algn="ctr"/>
            <a:r>
              <a:rPr lang="ru-RU" sz="3200" dirty="0" smtClean="0"/>
              <a:t> «Спасите заколдованную принцессу»»</a:t>
            </a:r>
          </a:p>
          <a:p>
            <a:pPr algn="ctr"/>
            <a:endParaRPr lang="ru-RU" dirty="0" smtClean="0"/>
          </a:p>
          <a:p>
            <a:pPr algn="ctr"/>
            <a:r>
              <a:rPr lang="ru-RU" sz="4500" dirty="0" smtClean="0"/>
              <a:t>https://youtu.be/Jv6J5-2_abg</a:t>
            </a:r>
            <a:endParaRPr lang="ru-RU" sz="4500" b="1" dirty="0" smtClean="0"/>
          </a:p>
          <a:p>
            <a:pPr algn="ctr"/>
            <a:endParaRPr lang="ru-RU" sz="3800" dirty="0"/>
          </a:p>
        </p:txBody>
      </p:sp>
    </p:spTree>
    <p:extLst>
      <p:ext uri="{BB962C8B-B14F-4D97-AF65-F5344CB8AC3E}">
        <p14:creationId xmlns:p14="http://schemas.microsoft.com/office/powerpoint/2010/main" xmlns="" val="7328860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3195" y="1772816"/>
            <a:ext cx="5966666" cy="1656184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z="3600" b="0" i="1" dirty="0">
                <a:solidFill>
                  <a:srgbClr val="C00000"/>
                </a:solidFill>
                <a:effectLst/>
                <a:latin typeface="Calibri"/>
                <a:ea typeface="+mn-ea"/>
                <a:cs typeface="+mn-cs"/>
              </a:rPr>
              <a:t>Спасибо за внимание!</a:t>
            </a:r>
            <a:br>
              <a:rPr lang="ru-RU" sz="3600" b="0" i="1" dirty="0">
                <a:solidFill>
                  <a:srgbClr val="C00000"/>
                </a:solidFill>
                <a:effectLst/>
                <a:latin typeface="Calibri"/>
                <a:ea typeface="+mn-ea"/>
                <a:cs typeface="+mn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17664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404664"/>
            <a:ext cx="5966666" cy="288032"/>
          </a:xfrm>
        </p:spPr>
        <p:txBody>
          <a:bodyPr>
            <a:normAutofit fontScale="90000"/>
          </a:bodyPr>
          <a:lstStyle/>
          <a:p>
            <a:pPr marL="0" lvl="0" indent="0" algn="ctr">
              <a:buNone/>
            </a:pP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участия на уровне образовательной организации.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3726" t="23437" r="63214" b="17969"/>
          <a:stretch>
            <a:fillRect/>
          </a:stretch>
        </p:blipFill>
        <p:spPr bwMode="auto">
          <a:xfrm>
            <a:off x="4929190" y="928670"/>
            <a:ext cx="4000528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Пользователь\Pictures\ControlCenter4\Scan\CCI11092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928670"/>
            <a:ext cx="3975728" cy="56706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3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Пользователь\Desktop\Desktop\подготовительная гр\фото\20201117_135252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642918"/>
            <a:ext cx="4077018" cy="6215082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36786" t="27344" r="36310" b="8202"/>
          <a:stretch>
            <a:fillRect/>
          </a:stretch>
        </p:blipFill>
        <p:spPr bwMode="auto">
          <a:xfrm>
            <a:off x="285720" y="556901"/>
            <a:ext cx="4572032" cy="6158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3195" y="188640"/>
            <a:ext cx="5635149" cy="432048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инновационной (экспериментальной ) деятельности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234252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6512511" cy="1361088"/>
          </a:xfrm>
        </p:spPr>
        <p:txBody>
          <a:bodyPr/>
          <a:lstStyle/>
          <a:p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 ) деятельности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3177" t="21484" r="61018" b="11133"/>
          <a:stretch>
            <a:fillRect/>
          </a:stretch>
        </p:blipFill>
        <p:spPr bwMode="auto">
          <a:xfrm>
            <a:off x="214282" y="1071522"/>
            <a:ext cx="3941514" cy="557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35139" t="17578" r="36859" b="11133"/>
          <a:stretch>
            <a:fillRect/>
          </a:stretch>
        </p:blipFill>
        <p:spPr bwMode="auto">
          <a:xfrm>
            <a:off x="4572000" y="979097"/>
            <a:ext cx="3857652" cy="552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31894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63688" y="332657"/>
            <a:ext cx="5970494" cy="810328"/>
          </a:xfrm>
        </p:spPr>
        <p:txBody>
          <a:bodyPr/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Наставничество.</a:t>
            </a:r>
            <a:br>
              <a:rPr lang="ru-RU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kern="0" dirty="0">
              <a:solidFill>
                <a:sysClr val="windowText" lastClr="000000"/>
              </a:solidFill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/>
          <a:srcRect l="43375" t="10742" r="23133" b="6250"/>
          <a:stretch>
            <a:fillRect/>
          </a:stretch>
        </p:blipFill>
        <p:spPr bwMode="auto">
          <a:xfrm>
            <a:off x="500034" y="1000108"/>
            <a:ext cx="3786214" cy="5275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3"/>
          <a:srcRect l="43411" t="12890" r="22548" b="6054"/>
          <a:stretch>
            <a:fillRect/>
          </a:stretch>
        </p:blipFill>
        <p:spPr bwMode="auto">
          <a:xfrm>
            <a:off x="4697662" y="1071546"/>
            <a:ext cx="3895523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26193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3195" y="188640"/>
            <a:ext cx="5966666" cy="936104"/>
          </a:xfrm>
        </p:spPr>
        <p:txBody>
          <a:bodyPr/>
          <a:lstStyle/>
          <a:p>
            <a:pPr marL="0" indent="0" algn="ctr">
              <a:buNone/>
            </a:pPr>
            <a:r>
              <a:rPr lang="ru-RU" sz="16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3. Наличие публикаций.</a:t>
            </a:r>
            <a:br>
              <a:rPr lang="ru-RU" sz="16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Материалы, прошедшие экспертизу на сайтах, порталах сети Интернет.</a:t>
            </a:r>
            <a:endParaRPr lang="ru-RU" sz="1600" dirty="0"/>
          </a:p>
        </p:txBody>
      </p:sp>
      <p:pic>
        <p:nvPicPr>
          <p:cNvPr id="3074" name="Picture 2" descr="C:\Users\Пользователь\Desktop\Desktop\грамоты\май воспит2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285860"/>
            <a:ext cx="3685719" cy="5209308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 l="34041" t="7813" r="34114" b="13086"/>
          <a:stretch>
            <a:fillRect/>
          </a:stretch>
        </p:blipFill>
        <p:spPr bwMode="auto">
          <a:xfrm>
            <a:off x="4857752" y="956998"/>
            <a:ext cx="4071966" cy="568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74439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60648"/>
            <a:ext cx="5966666" cy="288032"/>
          </a:xfrm>
        </p:spPr>
        <p:txBody>
          <a:bodyPr>
            <a:normAutofit fontScale="90000"/>
          </a:bodyPr>
          <a:lstStyle/>
          <a:p>
            <a:pPr marL="0" lvl="0" indent="0" algn="ctr">
              <a:buNone/>
            </a:pP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Наличие публикаций.    Российский уровень.</a:t>
            </a:r>
            <a:endParaRPr lang="ru-RU" sz="1600" b="0" kern="0" dirty="0">
              <a:solidFill>
                <a:sysClr val="windowText" lastClr="000000"/>
              </a:solidFill>
              <a:effectLst/>
            </a:endParaRPr>
          </a:p>
        </p:txBody>
      </p:sp>
      <p:pic>
        <p:nvPicPr>
          <p:cNvPr id="4098" name="Picture 2" descr="C:\Users\Пользователь\Desktop\Desktop\грамоты\март 2023 печать в сбоник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714356"/>
            <a:ext cx="8286808" cy="58584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7868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1370</TotalTime>
  <Words>297</Words>
  <Application>Microsoft Office PowerPoint</Application>
  <PresentationFormat>Экран (4:3)</PresentationFormat>
  <Paragraphs>39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                   Министерство образования РМ           Портфолио               Аброськиной Елены Николаевны  воспитателя  Муниципального  дошкольного образовательного учреждение «Детский сад № 20 комбинированного вида»    г.о. Саранск  Дата рождения: 15.01.1981г. Профессиональное образование: высшее ,  ГОУВПО «Мордовский государственный университет им. Н.П.Огарева»,  квалификация  «Учитель биологии»,  специальность «Биология»,  диплом  ВСГ 3101638 от 01.07.2009 г. Профессиональная переподготовка:  ФГБОУВО «Мордовский  государственный педагогический институт имени М.Е.Евсевьева», по программе «Технологии дошкольного образования» Специальность: «Воспитатель»  Диплом: регистрационный номер 312 дата выдачи 26 сентября 2016г. Стаж педагогической работы (по специальности):  7 лет Общий трудовой стаж: 23 года Наличие квалификационной категории: СЗД     </vt:lpstr>
      <vt:lpstr>Представление педагогического опыта  педагогического работника.  Тема опыта:   «Развитие речевых компетенций с использованием ТРИЗ-технологий». </vt:lpstr>
      <vt:lpstr>1.Участие в инновационной (экспериментальной ) деятельности. </vt:lpstr>
      <vt:lpstr>Результат участия на уровне образовательной организации.</vt:lpstr>
      <vt:lpstr>Участие в инновационной (экспериментальной ) деятельности</vt:lpstr>
      <vt:lpstr>Участие в инновационной (экспериментальной ) деятельности</vt:lpstr>
      <vt:lpstr>Слайд 7</vt:lpstr>
      <vt:lpstr>3. Наличие публикаций. Материалы, прошедшие экспертизу на сайтах, порталах сети Интернет.</vt:lpstr>
      <vt:lpstr>3. Наличие публикаций.    Российский уровень.</vt:lpstr>
      <vt:lpstr>3. Наличие публикаций.    Российский уровень. </vt:lpstr>
      <vt:lpstr>4.   Результаты участия воспитанников в конкурсах, выставках, турнирах, соревнованиях, акциях, фестивалях </vt:lpstr>
      <vt:lpstr> 4. Результаты участия воспитанников  муниципальном уровне </vt:lpstr>
      <vt:lpstr>4.Результаты участия воспитанников на республиканском уровне</vt:lpstr>
      <vt:lpstr>5. Наличие авторских программ, методических пособий.  </vt:lpstr>
      <vt:lpstr>6. Выступление на заседаниях методических советов, научно практических конференциях, педагогических чтениях, семинарах, секциях, форумах, радиопередачах. </vt:lpstr>
      <vt:lpstr>7. Проведение открытых занятий</vt:lpstr>
      <vt:lpstr>8. Экспертная деятельность </vt:lpstr>
      <vt:lpstr>9. Общественно- педагогическая активность педагога: участие в комиссиях, педагогических сообществах, в жюри конкурсов.</vt:lpstr>
      <vt:lpstr>9.Общественно- педагогическая активность педагога: участие в комиссиях, педагогических сообществах, в жюри конкурсов.</vt:lpstr>
      <vt:lpstr>9.Общественно- педагогическая активность педагога: участие в комиссиях, педагогических сообществах, в жюри конкурсов.</vt:lpstr>
      <vt:lpstr>9.Общественно- педагогическая активность педагога: участие в комиссиях, педагогических сообществах, в жюри конкурсов.</vt:lpstr>
      <vt:lpstr>10. Позитивные результаты работы с воспитанниками. </vt:lpstr>
      <vt:lpstr>Слайд 23</vt:lpstr>
      <vt:lpstr>11. Качество взаимодействия с родителями. </vt:lpstr>
      <vt:lpstr>Слайд 25</vt:lpstr>
      <vt:lpstr>12. Работа с детьми из социально-неблагополучных семей. </vt:lpstr>
      <vt:lpstr>13. Участие педагога в профессиональных конкурсах. </vt:lpstr>
      <vt:lpstr>13. Участие педагога в профессиональных конкурсах. </vt:lpstr>
      <vt:lpstr>13. Участие педагога в профессиональных конкурсах. </vt:lpstr>
      <vt:lpstr>13. Участие педагога в профессиональных конкурсах. </vt:lpstr>
      <vt:lpstr>13. Участие педагога в профессиональных конкурсах</vt:lpstr>
      <vt:lpstr>14. Награды и поощрения. </vt:lpstr>
      <vt:lpstr>Приложение</vt:lpstr>
      <vt:lpstr>Спасибо за внимание!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Данила</dc:creator>
  <cp:lastModifiedBy>Пользователь</cp:lastModifiedBy>
  <cp:revision>84</cp:revision>
  <dcterms:created xsi:type="dcterms:W3CDTF">2022-11-08T17:56:57Z</dcterms:created>
  <dcterms:modified xsi:type="dcterms:W3CDTF">2023-10-09T09:56:01Z</dcterms:modified>
</cp:coreProperties>
</file>