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90" r:id="rId5"/>
    <p:sldId id="260" r:id="rId6"/>
    <p:sldId id="296" r:id="rId7"/>
    <p:sldId id="32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97" r:id="rId18"/>
    <p:sldId id="295" r:id="rId19"/>
    <p:sldId id="277" r:id="rId20"/>
    <p:sldId id="279" r:id="rId21"/>
    <p:sldId id="298" r:id="rId22"/>
    <p:sldId id="280" r:id="rId23"/>
    <p:sldId id="281" r:id="rId24"/>
    <p:sldId id="311" r:id="rId25"/>
    <p:sldId id="318" r:id="rId26"/>
    <p:sldId id="299" r:id="rId27"/>
    <p:sldId id="310" r:id="rId28"/>
    <p:sldId id="300" r:id="rId29"/>
    <p:sldId id="319" r:id="rId30"/>
    <p:sldId id="320" r:id="rId31"/>
    <p:sldId id="313" r:id="rId32"/>
    <p:sldId id="326" r:id="rId33"/>
    <p:sldId id="323" r:id="rId34"/>
    <p:sldId id="324" r:id="rId35"/>
    <p:sldId id="327" r:id="rId36"/>
    <p:sldId id="286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990099"/>
    <a:srgbClr val="FF3399"/>
    <a:srgbClr val="C2C6E0"/>
    <a:srgbClr val="364896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5755" autoAdjust="0"/>
  </p:normalViewPr>
  <p:slideViewPr>
    <p:cSldViewPr>
      <p:cViewPr varScale="1">
        <p:scale>
          <a:sx n="77" d="100"/>
          <a:sy n="77" d="100"/>
        </p:scale>
        <p:origin x="-52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5FC5-6D99-49F7-83D2-A5E6C7EAB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C24B-614A-4553-8AC4-FE4486F5A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A905-70F2-4ECB-8F1C-53D3E4EC3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6F2BB-A204-4CB0-9E3A-5E9AD640C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6F5B-7742-459C-8BAA-584191A00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75229-7CE1-4EBD-9C66-A727B16AC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DA974-8409-494E-89EA-A8A5D9D7E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44855-645C-4E62-9CAD-13CEAF27D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8F8B2-F64F-4F57-A548-DAB8CB731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AD4F2-881E-4BA0-918B-FA07ED45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75132-0F9A-4F25-8CC0-47D896B1E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AC479-1C8F-4494-A753-38A14E153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F383D-4FB6-4552-B83E-4B2979993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9C8B4F-5679-4119-BD89-FA9AFCD21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63" r:id="rId12"/>
    <p:sldLayoutId id="214748365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350"/>
            <a:ext cx="7772400" cy="15128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№ 20 комбинированного вида»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г.о.Саранск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2133600"/>
            <a:ext cx="6985000" cy="4464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МЕТОДИЧЕСКАЯ СЛУЖБА</a:t>
            </a:r>
          </a:p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(из опыта работы)</a:t>
            </a:r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algn="r" eaLnBrk="1" hangingPunct="1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Подготовила: Шлычкова Ольга Васильевна</a:t>
            </a:r>
          </a:p>
          <a:p>
            <a:pPr algn="r" eaLnBrk="1" hangingPunct="1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тарший воспитатель </a:t>
            </a:r>
          </a:p>
          <a:p>
            <a:pPr algn="r" eaLnBrk="1" hangingPunct="1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</a:p>
          <a:p>
            <a:pPr eaLnBrk="1" hangingPunct="1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Саранск, 2013 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этап(2006-2008гг.)</a:t>
            </a:r>
            <a:br>
              <a:rPr lang="ru-RU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Аналитико - организационный</a:t>
            </a:r>
            <a:endParaRPr lang="en-US" sz="3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7587" name="Group 3"/>
          <p:cNvGrpSpPr>
            <a:grpSpLocks/>
          </p:cNvGrpSpPr>
          <p:nvPr/>
        </p:nvGrpSpPr>
        <p:grpSpPr bwMode="auto">
          <a:xfrm>
            <a:off x="539750" y="1831975"/>
            <a:ext cx="1871663" cy="4035425"/>
            <a:chOff x="720" y="1296"/>
            <a:chExt cx="1367" cy="2542"/>
          </a:xfrm>
        </p:grpSpPr>
        <p:sp>
          <p:nvSpPr>
            <p:cNvPr id="24622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23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24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25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26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27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4628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24631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4632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4633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4634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4635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24629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24630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Создание методической службы для проведения и координации работы проекта.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602" name="Group 18"/>
          <p:cNvGrpSpPr>
            <a:grpSpLocks/>
          </p:cNvGrpSpPr>
          <p:nvPr/>
        </p:nvGrpSpPr>
        <p:grpSpPr bwMode="auto">
          <a:xfrm>
            <a:off x="2633663" y="1779588"/>
            <a:ext cx="1866900" cy="4035425"/>
            <a:chOff x="2208" y="1296"/>
            <a:chExt cx="1365" cy="2542"/>
          </a:xfrm>
        </p:grpSpPr>
        <p:sp>
          <p:nvSpPr>
            <p:cNvPr id="24609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10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11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12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13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4614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4615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4616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4617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4618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24619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86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Мониторинг воспитательно-образовательного процесса по теме проекта.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20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21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7616" name="Group 32"/>
          <p:cNvGrpSpPr>
            <a:grpSpLocks/>
          </p:cNvGrpSpPr>
          <p:nvPr/>
        </p:nvGrpSpPr>
        <p:grpSpPr bwMode="auto">
          <a:xfrm>
            <a:off x="4643438" y="1758950"/>
            <a:ext cx="2016125" cy="4035425"/>
            <a:chOff x="3692" y="1296"/>
            <a:chExt cx="1367" cy="2542"/>
          </a:xfrm>
        </p:grpSpPr>
        <p:sp>
          <p:nvSpPr>
            <p:cNvPr id="24595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6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7" name="AutoShape 35"/>
            <p:cNvSpPr>
              <a:spLocks noChangeArrowheads="1"/>
            </p:cNvSpPr>
            <p:nvPr/>
          </p:nvSpPr>
          <p:spPr bwMode="gray">
            <a:xfrm>
              <a:off x="3692" y="2781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8" name="AutoShape 36"/>
            <p:cNvSpPr>
              <a:spLocks noChangeArrowheads="1"/>
            </p:cNvSpPr>
            <p:nvPr/>
          </p:nvSpPr>
          <p:spPr bwMode="gray">
            <a:xfrm>
              <a:off x="3711" y="1520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4599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24604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4605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4606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4607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4608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24600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24601" name="Text Box 44"/>
            <p:cNvSpPr txBox="1">
              <a:spLocks noChangeArrowheads="1"/>
            </p:cNvSpPr>
            <p:nvPr/>
          </p:nvSpPr>
          <p:spPr bwMode="gray">
            <a:xfrm>
              <a:off x="3744" y="1714"/>
              <a:ext cx="125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Формирование и разработка методической базы.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2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03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7" name="Group 18"/>
          <p:cNvGrpSpPr>
            <a:grpSpLocks/>
          </p:cNvGrpSpPr>
          <p:nvPr/>
        </p:nvGrpSpPr>
        <p:grpSpPr bwMode="auto">
          <a:xfrm>
            <a:off x="6804025" y="1739900"/>
            <a:ext cx="1944688" cy="4035425"/>
            <a:chOff x="2208" y="1296"/>
            <a:chExt cx="1365" cy="2542"/>
          </a:xfrm>
        </p:grpSpPr>
        <p:sp>
          <p:nvSpPr>
            <p:cNvPr id="24582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83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84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85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86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4587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4588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4589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4590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4591" name="Text Box 28"/>
            <p:cNvSpPr txBox="1">
              <a:spLocks noChangeArrowheads="1"/>
            </p:cNvSpPr>
            <p:nvPr/>
          </p:nvSpPr>
          <p:spPr bwMode="gray">
            <a:xfrm>
              <a:off x="2751" y="1354"/>
              <a:ext cx="25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24592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Обогащение предметно-развивающей среды.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3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4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Предметно – развивающая среда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8275" y="808038"/>
            <a:ext cx="3262313" cy="19907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836613"/>
            <a:ext cx="25908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925" y="1566863"/>
            <a:ext cx="32400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2208213"/>
            <a:ext cx="288131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4113" y="2708275"/>
            <a:ext cx="3240087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38788" y="1639888"/>
            <a:ext cx="3132137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21288" y="2314575"/>
            <a:ext cx="3455987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10125" y="2760663"/>
            <a:ext cx="36480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73363" y="3881438"/>
            <a:ext cx="3311525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3200" smtClean="0">
                <a:solidFill>
                  <a:schemeClr val="tx1"/>
                </a:solidFill>
              </a:rPr>
              <a:t>II</a:t>
            </a:r>
            <a:r>
              <a:rPr lang="ru-RU" sz="3200" smtClean="0">
                <a:solidFill>
                  <a:schemeClr val="tx1"/>
                </a:solidFill>
              </a:rPr>
              <a:t> этап (2008-2010 гг.)</a:t>
            </a:r>
            <a:br>
              <a:rPr lang="ru-RU" sz="3200" smtClean="0">
                <a:solidFill>
                  <a:schemeClr val="tx1"/>
                </a:solidFill>
              </a:rPr>
            </a:br>
            <a:r>
              <a:rPr lang="ru-RU" sz="3200" smtClean="0">
                <a:solidFill>
                  <a:schemeClr val="tx1"/>
                </a:solidFill>
              </a:rPr>
              <a:t>Практический</a:t>
            </a:r>
          </a:p>
        </p:txBody>
      </p:sp>
      <p:sp>
        <p:nvSpPr>
          <p:cNvPr id="26626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99745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ru-RU" sz="2000" smtClean="0"/>
              <a:t>               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Создание творческой лаборатории.</a:t>
            </a:r>
          </a:p>
          <a:p>
            <a:pPr marL="457200" indent="-457200" eaLnBrk="1" hangingPunct="1">
              <a:buFont typeface="Wingdings" pitchFamily="2" charset="2"/>
              <a:buChar char="ü"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 Апробация разработанной системы.</a:t>
            </a:r>
          </a:p>
          <a:p>
            <a:pPr marL="457200" indent="-457200" eaLnBrk="1" hangingPunct="1">
              <a:buFont typeface="Wingdings" pitchFamily="2" charset="2"/>
              <a:buChar char="ü"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  Инструктивно-коррекционная работа с педагогами, проводившими  апробацию.</a:t>
            </a:r>
          </a:p>
          <a:p>
            <a:pPr marL="457200" indent="-457200" eaLnBrk="1" hangingPunct="1">
              <a:buFont typeface="Wingdings" pitchFamily="2" charset="2"/>
              <a:buNone/>
            </a:pP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buFont typeface="Wingdings" pitchFamily="2" charset="2"/>
              <a:buChar char="v"/>
            </a:pP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buFontTx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662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57650"/>
            <a:ext cx="360045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57650"/>
            <a:ext cx="3756025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06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tx1"/>
                </a:solidFill>
              </a:rPr>
              <a:t>Использование проектного метода в инновационной деятельности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27650" name="Group 3"/>
          <p:cNvGrpSpPr>
            <a:grpSpLocks/>
          </p:cNvGrpSpPr>
          <p:nvPr/>
        </p:nvGrpSpPr>
        <p:grpSpPr bwMode="auto">
          <a:xfrm>
            <a:off x="115888" y="908050"/>
            <a:ext cx="8856662" cy="5397500"/>
            <a:chOff x="480" y="1296"/>
            <a:chExt cx="4608" cy="2352"/>
          </a:xfrm>
        </p:grpSpPr>
        <p:sp>
          <p:nvSpPr>
            <p:cNvPr id="71684" name="Freeform 4"/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30196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b="1" dirty="0"/>
            </a:p>
          </p:txBody>
        </p:sp>
        <p:sp>
          <p:nvSpPr>
            <p:cNvPr id="27676" name="Oval 5"/>
            <p:cNvSpPr>
              <a:spLocks noChangeArrowheads="1"/>
            </p:cNvSpPr>
            <p:nvPr/>
          </p:nvSpPr>
          <p:spPr bwMode="gray">
            <a:xfrm rot="-1543677">
              <a:off x="2784" y="168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77" name="Oval 6"/>
            <p:cNvSpPr>
              <a:spLocks noChangeArrowheads="1"/>
            </p:cNvSpPr>
            <p:nvPr/>
          </p:nvSpPr>
          <p:spPr bwMode="gray">
            <a:xfrm rot="-1543677">
              <a:off x="4416" y="182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78" name="Oval 7"/>
            <p:cNvSpPr>
              <a:spLocks noChangeArrowheads="1"/>
            </p:cNvSpPr>
            <p:nvPr/>
          </p:nvSpPr>
          <p:spPr bwMode="gray">
            <a:xfrm rot="-1543677">
              <a:off x="1872" y="3456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79" name="Oval 8"/>
            <p:cNvSpPr>
              <a:spLocks noChangeArrowheads="1"/>
            </p:cNvSpPr>
            <p:nvPr/>
          </p:nvSpPr>
          <p:spPr bwMode="gray">
            <a:xfrm rot="-1543677">
              <a:off x="3456" y="310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80" name="Oval 9"/>
            <p:cNvSpPr>
              <a:spLocks noChangeArrowheads="1"/>
            </p:cNvSpPr>
            <p:nvPr/>
          </p:nvSpPr>
          <p:spPr bwMode="gray">
            <a:xfrm rot="-1543677">
              <a:off x="1344" y="254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90" name="Oval 10"/>
            <p:cNvSpPr>
              <a:spLocks noChangeArrowheads="1"/>
            </p:cNvSpPr>
            <p:nvPr/>
          </p:nvSpPr>
          <p:spPr bwMode="gray">
            <a:xfrm>
              <a:off x="2278" y="1296"/>
              <a:ext cx="849" cy="69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682" name="Oval 11"/>
            <p:cNvSpPr>
              <a:spLocks noChangeArrowheads="1"/>
            </p:cNvSpPr>
            <p:nvPr/>
          </p:nvSpPr>
          <p:spPr bwMode="gray">
            <a:xfrm>
              <a:off x="1312" y="1650"/>
              <a:ext cx="848" cy="694"/>
            </a:xfrm>
            <a:prstGeom prst="ellipse">
              <a:avLst/>
            </a:prstGeom>
            <a:gradFill rotWithShape="1">
              <a:gsLst>
                <a:gs pos="0">
                  <a:srgbClr val="006A96"/>
                </a:gs>
                <a:gs pos="50000">
                  <a:srgbClr val="009AD9"/>
                </a:gs>
                <a:gs pos="100000">
                  <a:srgbClr val="00B8FF"/>
                </a:gs>
              </a:gsLst>
              <a:lin ang="162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/>
                <a:t>История </a:t>
              </a:r>
            </a:p>
            <a:p>
              <a:pPr algn="ctr"/>
              <a:r>
                <a:rPr lang="ru-RU"/>
                <a:t>Образования</a:t>
              </a:r>
            </a:p>
            <a:p>
              <a:pPr algn="ctr"/>
              <a:r>
                <a:rPr lang="ru-RU"/>
                <a:t>Саранска</a:t>
              </a:r>
            </a:p>
          </p:txBody>
        </p:sp>
        <p:sp>
          <p:nvSpPr>
            <p:cNvPr id="71692" name="Oval 12"/>
            <p:cNvSpPr>
              <a:spLocks noChangeArrowheads="1"/>
            </p:cNvSpPr>
            <p:nvPr/>
          </p:nvSpPr>
          <p:spPr bwMode="gray">
            <a:xfrm>
              <a:off x="674" y="2243"/>
              <a:ext cx="839" cy="69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1693" name="Oval 13"/>
            <p:cNvSpPr>
              <a:spLocks noChangeArrowheads="1"/>
            </p:cNvSpPr>
            <p:nvPr/>
          </p:nvSpPr>
          <p:spPr bwMode="gray">
            <a:xfrm>
              <a:off x="3513" y="2624"/>
              <a:ext cx="881" cy="694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3432" y="1302"/>
              <a:ext cx="863" cy="69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 b="1"/>
            </a:p>
          </p:txBody>
        </p:sp>
        <p:sp>
          <p:nvSpPr>
            <p:cNvPr id="27686" name="Text Box 15"/>
            <p:cNvSpPr txBox="1">
              <a:spLocks noChangeArrowheads="1"/>
            </p:cNvSpPr>
            <p:nvPr/>
          </p:nvSpPr>
          <p:spPr bwMode="gray">
            <a:xfrm>
              <a:off x="1127" y="2375"/>
              <a:ext cx="45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bg1"/>
                  </a:solidFill>
                  <a:latin typeface="Verdana" pitchFamily="34" charset="0"/>
                </a:rPr>
                <a:t>Text</a:t>
              </a:r>
            </a:p>
          </p:txBody>
        </p:sp>
        <p:sp>
          <p:nvSpPr>
            <p:cNvPr id="27687" name="Text Box 16"/>
            <p:cNvSpPr txBox="1">
              <a:spLocks noChangeArrowheads="1"/>
            </p:cNvSpPr>
            <p:nvPr/>
          </p:nvSpPr>
          <p:spPr bwMode="gray">
            <a:xfrm>
              <a:off x="2578" y="1545"/>
              <a:ext cx="45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bg1"/>
                  </a:solidFill>
                  <a:latin typeface="Verdana" pitchFamily="34" charset="0"/>
                </a:rPr>
                <a:t>Text</a:t>
              </a:r>
            </a:p>
          </p:txBody>
        </p:sp>
        <p:sp>
          <p:nvSpPr>
            <p:cNvPr id="27688" name="Text Box 18"/>
            <p:cNvSpPr txBox="1">
              <a:spLocks noChangeArrowheads="1"/>
            </p:cNvSpPr>
            <p:nvPr/>
          </p:nvSpPr>
          <p:spPr bwMode="gray">
            <a:xfrm>
              <a:off x="3219" y="2956"/>
              <a:ext cx="45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bg1"/>
                  </a:solidFill>
                  <a:latin typeface="Verdana" pitchFamily="34" charset="0"/>
                </a:rPr>
                <a:t>Text</a:t>
              </a:r>
            </a:p>
          </p:txBody>
        </p:sp>
        <p:sp>
          <p:nvSpPr>
            <p:cNvPr id="27689" name="Text Box 19"/>
            <p:cNvSpPr txBox="1">
              <a:spLocks noChangeArrowheads="1"/>
            </p:cNvSpPr>
            <p:nvPr/>
          </p:nvSpPr>
          <p:spPr bwMode="gray">
            <a:xfrm>
              <a:off x="1638" y="3295"/>
              <a:ext cx="45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bg1"/>
                  </a:solidFill>
                  <a:latin typeface="Verdana" pitchFamily="34" charset="0"/>
                </a:rPr>
                <a:t>Text</a:t>
              </a:r>
            </a:p>
          </p:txBody>
        </p:sp>
        <p:sp>
          <p:nvSpPr>
            <p:cNvPr id="27690" name="Text Box 23"/>
            <p:cNvSpPr txBox="1">
              <a:spLocks noChangeArrowheads="1"/>
            </p:cNvSpPr>
            <p:nvPr/>
          </p:nvSpPr>
          <p:spPr bwMode="gray">
            <a:xfrm>
              <a:off x="480" y="1296"/>
              <a:ext cx="1296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ru-RU">
                  <a:latin typeface="Verdana" pitchFamily="34" charset="0"/>
                </a:rPr>
                <a:t>Подпроекты</a:t>
              </a:r>
              <a:endParaRPr lang="en-US">
                <a:latin typeface="Verdana" pitchFamily="34" charset="0"/>
              </a:endParaRPr>
            </a:p>
          </p:txBody>
        </p:sp>
        <p:sp>
          <p:nvSpPr>
            <p:cNvPr id="24" name="Oval 13"/>
            <p:cNvSpPr>
              <a:spLocks noChangeArrowheads="1"/>
            </p:cNvSpPr>
            <p:nvPr/>
          </p:nvSpPr>
          <p:spPr bwMode="gray">
            <a:xfrm>
              <a:off x="4050" y="1911"/>
              <a:ext cx="869" cy="694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gray">
            <a:xfrm>
              <a:off x="1158" y="2938"/>
              <a:ext cx="839" cy="69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dirty="0"/>
                <a:t>Знаменитые</a:t>
              </a:r>
            </a:p>
            <a:p>
              <a:pPr algn="ctr">
                <a:defRPr/>
              </a:pPr>
              <a:r>
                <a:rPr lang="ru-RU" dirty="0"/>
                <a:t>люди</a:t>
              </a:r>
            </a:p>
            <a:p>
              <a:pPr algn="ctr">
                <a:defRPr/>
              </a:pPr>
              <a:r>
                <a:rPr lang="ru-RU" dirty="0"/>
                <a:t>Мордовии</a:t>
              </a:r>
            </a:p>
          </p:txBody>
        </p:sp>
      </p:grp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476250" y="892175"/>
            <a:ext cx="8483600" cy="5413375"/>
            <a:chOff x="674" y="1289"/>
            <a:chExt cx="4414" cy="2359"/>
          </a:xfrm>
        </p:grpSpPr>
        <p:sp>
          <p:nvSpPr>
            <p:cNvPr id="28" name="Freeform 4"/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30196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b="1" dirty="0"/>
            </a:p>
          </p:txBody>
        </p:sp>
        <p:sp>
          <p:nvSpPr>
            <p:cNvPr id="27663" name="Oval 5"/>
            <p:cNvSpPr>
              <a:spLocks noChangeArrowheads="1"/>
            </p:cNvSpPr>
            <p:nvPr/>
          </p:nvSpPr>
          <p:spPr bwMode="gray">
            <a:xfrm rot="-1543677">
              <a:off x="2784" y="168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4" name="Oval 6"/>
            <p:cNvSpPr>
              <a:spLocks noChangeArrowheads="1"/>
            </p:cNvSpPr>
            <p:nvPr/>
          </p:nvSpPr>
          <p:spPr bwMode="gray">
            <a:xfrm rot="-1543677">
              <a:off x="4416" y="182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5" name="Oval 7"/>
            <p:cNvSpPr>
              <a:spLocks noChangeArrowheads="1"/>
            </p:cNvSpPr>
            <p:nvPr/>
          </p:nvSpPr>
          <p:spPr bwMode="gray">
            <a:xfrm rot="-1543677">
              <a:off x="1872" y="3456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6" name="Oval 8"/>
            <p:cNvSpPr>
              <a:spLocks noChangeArrowheads="1"/>
            </p:cNvSpPr>
            <p:nvPr/>
          </p:nvSpPr>
          <p:spPr bwMode="gray">
            <a:xfrm rot="-1543677">
              <a:off x="3456" y="310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7" name="Oval 9"/>
            <p:cNvSpPr>
              <a:spLocks noChangeArrowheads="1"/>
            </p:cNvSpPr>
            <p:nvPr/>
          </p:nvSpPr>
          <p:spPr bwMode="gray">
            <a:xfrm rot="-1543677">
              <a:off x="1327" y="2533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8" name="Oval 10"/>
            <p:cNvSpPr>
              <a:spLocks noChangeArrowheads="1"/>
            </p:cNvSpPr>
            <p:nvPr/>
          </p:nvSpPr>
          <p:spPr bwMode="gray">
            <a:xfrm>
              <a:off x="2278" y="1296"/>
              <a:ext cx="849" cy="694"/>
            </a:xfrm>
            <a:prstGeom prst="ellipse">
              <a:avLst/>
            </a:prstGeom>
            <a:gradFill rotWithShape="1">
              <a:gsLst>
                <a:gs pos="0">
                  <a:srgbClr val="8CADEA"/>
                </a:gs>
                <a:gs pos="50000">
                  <a:srgbClr val="BACCF0"/>
                </a:gs>
                <a:gs pos="100000">
                  <a:srgbClr val="DEE6F7"/>
                </a:gs>
              </a:gsLst>
              <a:lin ang="162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6" name="Oval 12"/>
            <p:cNvSpPr>
              <a:spLocks noChangeArrowheads="1"/>
            </p:cNvSpPr>
            <p:nvPr/>
          </p:nvSpPr>
          <p:spPr bwMode="gray">
            <a:xfrm>
              <a:off x="674" y="2243"/>
              <a:ext cx="839" cy="69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dirty="0"/>
                <a:t>Архитектура</a:t>
              </a:r>
            </a:p>
            <a:p>
              <a:pPr algn="ctr">
                <a:defRPr/>
              </a:pPr>
              <a:r>
                <a:rPr lang="ru-RU" dirty="0"/>
                <a:t>родного</a:t>
              </a:r>
            </a:p>
            <a:p>
              <a:pPr algn="ctr">
                <a:defRPr/>
              </a:pPr>
              <a:r>
                <a:rPr lang="ru-RU" dirty="0"/>
                <a:t>города</a:t>
              </a:r>
            </a:p>
          </p:txBody>
        </p:sp>
        <p:sp>
          <p:nvSpPr>
            <p:cNvPr id="37" name="Oval 13"/>
            <p:cNvSpPr>
              <a:spLocks noChangeArrowheads="1"/>
            </p:cNvSpPr>
            <p:nvPr/>
          </p:nvSpPr>
          <p:spPr bwMode="gray">
            <a:xfrm>
              <a:off x="3513" y="2624"/>
              <a:ext cx="881" cy="69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dirty="0"/>
                <a:t>Музыкальная</a:t>
              </a:r>
            </a:p>
            <a:p>
              <a:pPr algn="ctr">
                <a:defRPr/>
              </a:pPr>
              <a:r>
                <a:rPr lang="ru-RU" dirty="0"/>
                <a:t> культура</a:t>
              </a:r>
            </a:p>
            <a:p>
              <a:pPr algn="ctr">
                <a:defRPr/>
              </a:pPr>
              <a:r>
                <a:rPr lang="ru-RU" dirty="0"/>
                <a:t>Мордовии</a:t>
              </a:r>
            </a:p>
          </p:txBody>
        </p:sp>
        <p:sp>
          <p:nvSpPr>
            <p:cNvPr id="27671" name="Oval 14"/>
            <p:cNvSpPr>
              <a:spLocks noChangeArrowheads="1"/>
            </p:cNvSpPr>
            <p:nvPr/>
          </p:nvSpPr>
          <p:spPr bwMode="gray">
            <a:xfrm>
              <a:off x="3432" y="1289"/>
              <a:ext cx="863" cy="695"/>
            </a:xfrm>
            <a:prstGeom prst="ellipse">
              <a:avLst/>
            </a:prstGeom>
            <a:gradFill rotWithShape="1">
              <a:gsLst>
                <a:gs pos="0">
                  <a:srgbClr val="9E1057"/>
                </a:gs>
                <a:gs pos="50000">
                  <a:srgbClr val="E31C80"/>
                </a:gs>
                <a:gs pos="100000">
                  <a:srgbClr val="FF249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/>
                <a:t>«</a:t>
              </a:r>
              <a:r>
                <a:rPr lang="ru-RU"/>
                <a:t>Саранск – </a:t>
              </a:r>
            </a:p>
            <a:p>
              <a:pPr algn="ctr"/>
              <a:r>
                <a:rPr lang="ru-RU"/>
                <a:t>Театральный»</a:t>
              </a:r>
            </a:p>
          </p:txBody>
        </p:sp>
        <p:sp>
          <p:nvSpPr>
            <p:cNvPr id="27672" name="Text Box 16"/>
            <p:cNvSpPr txBox="1">
              <a:spLocks noChangeArrowheads="1"/>
            </p:cNvSpPr>
            <p:nvPr/>
          </p:nvSpPr>
          <p:spPr bwMode="gray">
            <a:xfrm>
              <a:off x="2363" y="1438"/>
              <a:ext cx="635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1200">
                  <a:latin typeface="Verdana" pitchFamily="34" charset="0"/>
                </a:rPr>
                <a:t>Мини-музей «Националь-ные костюмы Мордвы»</a:t>
              </a:r>
              <a:endParaRPr lang="en-US" sz="1200">
                <a:latin typeface="Verdana" pitchFamily="34" charset="0"/>
              </a:endParaRPr>
            </a:p>
          </p:txBody>
        </p:sp>
        <p:sp>
          <p:nvSpPr>
            <p:cNvPr id="27673" name="Oval 13"/>
            <p:cNvSpPr>
              <a:spLocks noChangeArrowheads="1"/>
            </p:cNvSpPr>
            <p:nvPr/>
          </p:nvSpPr>
          <p:spPr bwMode="gray">
            <a:xfrm>
              <a:off x="4050" y="1911"/>
              <a:ext cx="869" cy="694"/>
            </a:xfrm>
            <a:prstGeom prst="ellipse">
              <a:avLst/>
            </a:prstGeom>
            <a:gradFill rotWithShape="1">
              <a:gsLst>
                <a:gs pos="0">
                  <a:srgbClr val="7F1400"/>
                </a:gs>
                <a:gs pos="50000">
                  <a:srgbClr val="B82300"/>
                </a:gs>
                <a:gs pos="100000">
                  <a:srgbClr val="DB2B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/>
                <a:t>«Саранск – </a:t>
              </a:r>
            </a:p>
            <a:p>
              <a:pPr algn="ctr"/>
              <a:r>
                <a:rPr lang="ru-RU"/>
                <a:t>Спортивный»</a:t>
              </a:r>
            </a:p>
          </p:txBody>
        </p:sp>
        <p:sp>
          <p:nvSpPr>
            <p:cNvPr id="27674" name="Oval 12"/>
            <p:cNvSpPr>
              <a:spLocks noChangeArrowheads="1"/>
            </p:cNvSpPr>
            <p:nvPr/>
          </p:nvSpPr>
          <p:spPr bwMode="gray">
            <a:xfrm>
              <a:off x="2391" y="2121"/>
              <a:ext cx="839" cy="694"/>
            </a:xfrm>
            <a:prstGeom prst="ellipse">
              <a:avLst/>
            </a:prstGeom>
            <a:solidFill>
              <a:srgbClr val="9900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sp>
        <p:nvSpPr>
          <p:cNvPr id="27652" name="Oval 13"/>
          <p:cNvSpPr>
            <a:spLocks noChangeArrowheads="1"/>
          </p:cNvSpPr>
          <p:nvPr/>
        </p:nvSpPr>
        <p:spPr bwMode="gray">
          <a:xfrm>
            <a:off x="4052888" y="4684713"/>
            <a:ext cx="1692275" cy="1592262"/>
          </a:xfrm>
          <a:prstGeom prst="ellipse">
            <a:avLst/>
          </a:prstGeom>
          <a:gradFill rotWithShape="1">
            <a:gsLst>
              <a:gs pos="0">
                <a:srgbClr val="537E25"/>
              </a:gs>
              <a:gs pos="50000">
                <a:srgbClr val="7AB73A"/>
              </a:gs>
              <a:gs pos="100000">
                <a:srgbClr val="92DA4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Декоративно-</a:t>
            </a:r>
          </a:p>
          <a:p>
            <a:pPr algn="ctr"/>
            <a:r>
              <a:rPr lang="ru-RU"/>
              <a:t>Прикладное</a:t>
            </a:r>
          </a:p>
          <a:p>
            <a:pPr algn="ctr"/>
            <a:r>
              <a:rPr lang="ru-RU"/>
              <a:t>Искусство</a:t>
            </a:r>
          </a:p>
          <a:p>
            <a:pPr algn="ctr"/>
            <a:r>
              <a:rPr lang="ru-RU"/>
              <a:t>Мордвы</a:t>
            </a:r>
          </a:p>
        </p:txBody>
      </p:sp>
      <p:sp>
        <p:nvSpPr>
          <p:cNvPr id="27653" name="Прямоугольник 1"/>
          <p:cNvSpPr>
            <a:spLocks noChangeArrowheads="1"/>
          </p:cNvSpPr>
          <p:nvPr/>
        </p:nvSpPr>
        <p:spPr bwMode="auto">
          <a:xfrm>
            <a:off x="2286000" y="2828925"/>
            <a:ext cx="4572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/>
          </a:p>
          <a:p>
            <a:pPr algn="ctr"/>
            <a:r>
              <a:rPr lang="ru-RU"/>
              <a:t>«Знакомим</a:t>
            </a:r>
          </a:p>
          <a:p>
            <a:pPr algn="ctr"/>
            <a:r>
              <a:rPr lang="ru-RU"/>
              <a:t> дошкольников</a:t>
            </a:r>
          </a:p>
          <a:p>
            <a:pPr algn="ctr"/>
            <a:r>
              <a:rPr lang="ru-RU"/>
              <a:t>с родным</a:t>
            </a:r>
          </a:p>
          <a:p>
            <a:pPr algn="ctr"/>
            <a:r>
              <a:rPr lang="ru-RU"/>
              <a:t>городом»</a:t>
            </a:r>
          </a:p>
        </p:txBody>
      </p:sp>
      <p:cxnSp>
        <p:nvCxnSpPr>
          <p:cNvPr id="4" name="Прямая со стрелкой 3"/>
          <p:cNvCxnSpPr>
            <a:endCxn id="71690" idx="4"/>
          </p:cNvCxnSpPr>
          <p:nvPr/>
        </p:nvCxnSpPr>
        <p:spPr>
          <a:xfrm flipV="1">
            <a:off x="4387850" y="2501900"/>
            <a:ext cx="0" cy="32702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endCxn id="27671" idx="3"/>
          </p:cNvCxnSpPr>
          <p:nvPr/>
        </p:nvCxnSpPr>
        <p:spPr>
          <a:xfrm flipV="1">
            <a:off x="5203825" y="2254250"/>
            <a:ext cx="815975" cy="8620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5381625" y="3384550"/>
            <a:ext cx="1692275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381625" y="3967163"/>
            <a:ext cx="703263" cy="33972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27674" idx="4"/>
          </p:cNvCxnSpPr>
          <p:nvPr/>
        </p:nvCxnSpPr>
        <p:spPr>
          <a:xfrm>
            <a:off x="4581525" y="4394200"/>
            <a:ext cx="0" cy="32385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25" idx="7"/>
          </p:cNvCxnSpPr>
          <p:nvPr/>
        </p:nvCxnSpPr>
        <p:spPr>
          <a:xfrm flipH="1">
            <a:off x="2795588" y="4149725"/>
            <a:ext cx="1257300" cy="76041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101850" y="3736975"/>
            <a:ext cx="1673225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3344863" y="2801938"/>
            <a:ext cx="579437" cy="314325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7600" t="12445" r="11600" b="7378"/>
          <a:stretch>
            <a:fillRect/>
          </a:stretch>
        </p:blipFill>
        <p:spPr bwMode="auto">
          <a:xfrm>
            <a:off x="179388" y="188913"/>
            <a:ext cx="3487737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9734" t="8534" r="7866" b="7910"/>
          <a:stretch>
            <a:fillRect/>
          </a:stretch>
        </p:blipFill>
        <p:spPr bwMode="auto">
          <a:xfrm>
            <a:off x="179388" y="1485900"/>
            <a:ext cx="3487737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10535" t="15645" r="7066" b="1868"/>
          <a:stretch>
            <a:fillRect/>
          </a:stretch>
        </p:blipFill>
        <p:spPr bwMode="auto">
          <a:xfrm>
            <a:off x="179388" y="3357563"/>
            <a:ext cx="3468687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l="6534" t="6934" r="9065" b="8444"/>
          <a:stretch>
            <a:fillRect/>
          </a:stretch>
        </p:blipFill>
        <p:spPr bwMode="auto">
          <a:xfrm>
            <a:off x="1924050" y="152400"/>
            <a:ext cx="3549650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 l="9866" t="6223" r="5600" b="9334"/>
          <a:stretch>
            <a:fillRect/>
          </a:stretch>
        </p:blipFill>
        <p:spPr bwMode="auto">
          <a:xfrm>
            <a:off x="1933575" y="1489075"/>
            <a:ext cx="35591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 l="7066" t="8000" r="5334" b="4178"/>
          <a:stretch>
            <a:fillRect/>
          </a:stretch>
        </p:blipFill>
        <p:spPr bwMode="auto">
          <a:xfrm>
            <a:off x="1946275" y="321945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rcRect l="7466" t="7289" r="10666" b="8446"/>
          <a:stretch>
            <a:fillRect/>
          </a:stretch>
        </p:blipFill>
        <p:spPr bwMode="auto">
          <a:xfrm>
            <a:off x="4067175" y="187325"/>
            <a:ext cx="3386138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rcRect l="5333" t="4977" r="3600" b="3822"/>
          <a:stretch>
            <a:fillRect/>
          </a:stretch>
        </p:blipFill>
        <p:spPr bwMode="auto">
          <a:xfrm>
            <a:off x="3995738" y="1485900"/>
            <a:ext cx="3457575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rcRect l="5333" t="6755" r="4668" b="4176"/>
          <a:stretch>
            <a:fillRect/>
          </a:stretch>
        </p:blipFill>
        <p:spPr bwMode="auto">
          <a:xfrm>
            <a:off x="3995738" y="3219450"/>
            <a:ext cx="345757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rcRect l="8534" t="5334" r="6799" b="8446"/>
          <a:stretch>
            <a:fillRect/>
          </a:stretch>
        </p:blipFill>
        <p:spPr bwMode="auto">
          <a:xfrm>
            <a:off x="5886450" y="187325"/>
            <a:ext cx="3132138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rcRect l="7867" t="6577" r="4134" b="6133"/>
          <a:stretch>
            <a:fillRect/>
          </a:stretch>
        </p:blipFill>
        <p:spPr bwMode="auto">
          <a:xfrm>
            <a:off x="5886450" y="1506538"/>
            <a:ext cx="31321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rcRect l="7550" t="6673" r="5649" b="4794"/>
          <a:stretch>
            <a:fillRect/>
          </a:stretch>
        </p:blipFill>
        <p:spPr bwMode="auto">
          <a:xfrm>
            <a:off x="5886450" y="3317875"/>
            <a:ext cx="319722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 (2010-2011 гг.)</a:t>
            </a:r>
            <a:br>
              <a:rPr lang="ru-RU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Обобщающий</a:t>
            </a:r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256212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ru-RU" sz="2200" smtClean="0"/>
          </a:p>
          <a:p>
            <a:pPr eaLnBrk="1" hangingPunct="1">
              <a:buFont typeface="Wingdings" pitchFamily="2" charset="2"/>
              <a:buChar char="Ø"/>
            </a:pPr>
            <a:endParaRPr lang="ru-RU" sz="2200" smtClean="0"/>
          </a:p>
          <a:p>
            <a:pPr eaLnBrk="1" hangingPunct="1">
              <a:buFont typeface="Wingdings" pitchFamily="2" charset="2"/>
              <a:buChar char="Ø"/>
            </a:pPr>
            <a:r>
              <a:rPr lang="ru-RU" sz="2200" smtClean="0"/>
              <a:t>Обобщение и систематизация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200" smtClean="0"/>
              <a:t>     накопленного опыта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200" smtClean="0"/>
              <a:t>     по проектной деятельности.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200" smtClean="0"/>
              <a:t>Издание методического пособия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200" smtClean="0"/>
              <a:t>по ознакомлению дошкольников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200" smtClean="0"/>
              <a:t>с городом Саранском.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200" smtClean="0"/>
              <a:t>Презентация методического </a:t>
            </a:r>
          </a:p>
          <a:p>
            <a:pPr eaLnBrk="1" hangingPunct="1">
              <a:buFontTx/>
              <a:buNone/>
            </a:pPr>
            <a:r>
              <a:rPr lang="ru-RU" sz="2200" smtClean="0"/>
              <a:t>     пособия.</a:t>
            </a:r>
          </a:p>
          <a:p>
            <a:pPr eaLnBrk="1" hangingPunct="1">
              <a:buFontTx/>
              <a:buNone/>
            </a:pPr>
            <a:endParaRPr lang="ru-RU" sz="2400" smtClean="0"/>
          </a:p>
          <a:p>
            <a:pPr eaLnBrk="1" hangingPunct="1">
              <a:buFontTx/>
              <a:buNone/>
            </a:pPr>
            <a:r>
              <a:rPr lang="ru-RU" sz="2400" smtClean="0"/>
              <a:t>                </a:t>
            </a:r>
          </a:p>
        </p:txBody>
      </p:sp>
      <p:pic>
        <p:nvPicPr>
          <p:cNvPr id="29699" name="Рисунок 3"/>
          <p:cNvPicPr>
            <a:picLocks noChangeAspect="1"/>
          </p:cNvPicPr>
          <p:nvPr/>
        </p:nvPicPr>
        <p:blipFill>
          <a:blip r:embed="rId2"/>
          <a:srcRect l="8089" t="2216" r="3069" b="2927"/>
          <a:stretch>
            <a:fillRect/>
          </a:stretch>
        </p:blipFill>
        <p:spPr bwMode="auto">
          <a:xfrm>
            <a:off x="5364163" y="1773238"/>
            <a:ext cx="33416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методической работы с кадрами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2851150" y="2049463"/>
            <a:ext cx="3195638" cy="2546350"/>
            <a:chOff x="1872" y="1903"/>
            <a:chExt cx="2014" cy="1615"/>
          </a:xfrm>
        </p:grpSpPr>
        <p:sp>
          <p:nvSpPr>
            <p:cNvPr id="46084" name="AutoShape 4"/>
            <p:cNvSpPr>
              <a:spLocks noChangeArrowheads="1"/>
            </p:cNvSpPr>
            <p:nvPr/>
          </p:nvSpPr>
          <p:spPr bwMode="gray">
            <a:xfrm rot="16200000" flipH="1">
              <a:off x="1820" y="2524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085" name="AutoShape 5"/>
            <p:cNvSpPr>
              <a:spLocks noChangeArrowheads="1"/>
            </p:cNvSpPr>
            <p:nvPr/>
          </p:nvSpPr>
          <p:spPr bwMode="gray">
            <a:xfrm rot="5400000" flipH="1">
              <a:off x="3628" y="2490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40" name="Oval 7"/>
            <p:cNvSpPr>
              <a:spLocks noChangeArrowheads="1"/>
            </p:cNvSpPr>
            <p:nvPr/>
          </p:nvSpPr>
          <p:spPr bwMode="gray">
            <a:xfrm>
              <a:off x="2078" y="1903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41" name="Oval 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089" name="Oval 9"/>
            <p:cNvSpPr>
              <a:spLocks noChangeArrowheads="1"/>
            </p:cNvSpPr>
            <p:nvPr/>
          </p:nvSpPr>
          <p:spPr bwMode="gray">
            <a:xfrm>
              <a:off x="2254" y="2343"/>
              <a:ext cx="1247" cy="5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ru-RU" dirty="0"/>
                <a:t>Формы работы</a:t>
              </a:r>
            </a:p>
          </p:txBody>
        </p:sp>
      </p:grpSp>
      <p:sp>
        <p:nvSpPr>
          <p:cNvPr id="30723" name="AutoShape 13"/>
          <p:cNvSpPr>
            <a:spLocks noChangeArrowheads="1"/>
          </p:cNvSpPr>
          <p:nvPr/>
        </p:nvSpPr>
        <p:spPr bwMode="gray">
          <a:xfrm>
            <a:off x="823913" y="3846513"/>
            <a:ext cx="1828800" cy="609600"/>
          </a:xfrm>
          <a:prstGeom prst="can">
            <a:avLst>
              <a:gd name="adj" fmla="val 25000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Стажёрская</a:t>
            </a:r>
          </a:p>
          <a:p>
            <a:pPr algn="ctr"/>
            <a:r>
              <a:rPr lang="ru-RU"/>
              <a:t>площадка</a:t>
            </a:r>
          </a:p>
        </p:txBody>
      </p:sp>
      <p:sp>
        <p:nvSpPr>
          <p:cNvPr id="30724" name="AutoShape 14"/>
          <p:cNvSpPr>
            <a:spLocks noChangeArrowheads="1"/>
          </p:cNvSpPr>
          <p:nvPr/>
        </p:nvSpPr>
        <p:spPr bwMode="gray">
          <a:xfrm>
            <a:off x="855663" y="3144838"/>
            <a:ext cx="1828800" cy="609600"/>
          </a:xfrm>
          <a:prstGeom prst="can">
            <a:avLst>
              <a:gd name="adj" fmla="val 25000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Школа молодого</a:t>
            </a:r>
          </a:p>
          <a:p>
            <a:pPr algn="ctr"/>
            <a:r>
              <a:rPr lang="ru-RU"/>
              <a:t>воспитателя</a:t>
            </a:r>
          </a:p>
        </p:txBody>
      </p:sp>
      <p:sp>
        <p:nvSpPr>
          <p:cNvPr id="30725" name="AutoShape 15"/>
          <p:cNvSpPr>
            <a:spLocks noChangeArrowheads="1"/>
          </p:cNvSpPr>
          <p:nvPr/>
        </p:nvSpPr>
        <p:spPr bwMode="gray">
          <a:xfrm>
            <a:off x="838200" y="2438400"/>
            <a:ext cx="1828800" cy="609600"/>
          </a:xfrm>
          <a:prstGeom prst="can">
            <a:avLst>
              <a:gd name="adj" fmla="val 25000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26" name="AutoShape 16"/>
          <p:cNvSpPr>
            <a:spLocks noChangeArrowheads="1"/>
          </p:cNvSpPr>
          <p:nvPr/>
        </p:nvSpPr>
        <p:spPr bwMode="gray">
          <a:xfrm>
            <a:off x="6378575" y="3846513"/>
            <a:ext cx="2063750" cy="609600"/>
          </a:xfrm>
          <a:prstGeom prst="can">
            <a:avLst>
              <a:gd name="adj" fmla="val 25000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Творческое</a:t>
            </a:r>
          </a:p>
          <a:p>
            <a:pPr algn="ctr"/>
            <a:r>
              <a:rPr lang="ru-RU"/>
              <a:t>портфолио</a:t>
            </a:r>
          </a:p>
        </p:txBody>
      </p:sp>
      <p:sp>
        <p:nvSpPr>
          <p:cNvPr id="30727" name="AutoShape 17"/>
          <p:cNvSpPr>
            <a:spLocks noChangeArrowheads="1"/>
          </p:cNvSpPr>
          <p:nvPr/>
        </p:nvSpPr>
        <p:spPr bwMode="gray">
          <a:xfrm>
            <a:off x="6353175" y="3132138"/>
            <a:ext cx="2035175" cy="609600"/>
          </a:xfrm>
          <a:prstGeom prst="can">
            <a:avLst>
              <a:gd name="adj" fmla="val 25000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Литературная</a:t>
            </a:r>
          </a:p>
          <a:p>
            <a:pPr algn="ctr"/>
            <a:r>
              <a:rPr lang="ru-RU"/>
              <a:t>газета</a:t>
            </a:r>
          </a:p>
        </p:txBody>
      </p:sp>
      <p:sp>
        <p:nvSpPr>
          <p:cNvPr id="30728" name="AutoShape 18"/>
          <p:cNvSpPr>
            <a:spLocks noChangeArrowheads="1"/>
          </p:cNvSpPr>
          <p:nvPr/>
        </p:nvSpPr>
        <p:spPr bwMode="gray">
          <a:xfrm>
            <a:off x="6324600" y="2438400"/>
            <a:ext cx="2063750" cy="609600"/>
          </a:xfrm>
          <a:prstGeom prst="can">
            <a:avLst>
              <a:gd name="adj" fmla="val 25000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ru-RU"/>
              <a:t>Взаимопосещения</a:t>
            </a:r>
          </a:p>
        </p:txBody>
      </p:sp>
      <p:sp>
        <p:nvSpPr>
          <p:cNvPr id="30729" name="Text Box 21"/>
          <p:cNvSpPr txBox="1">
            <a:spLocks noChangeArrowheads="1"/>
          </p:cNvSpPr>
          <p:nvPr/>
        </p:nvSpPr>
        <p:spPr bwMode="gray">
          <a:xfrm>
            <a:off x="869950" y="2438400"/>
            <a:ext cx="1828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/>
              <a:t>Тематический</a:t>
            </a:r>
          </a:p>
          <a:p>
            <a:pPr algn="ctr" eaLnBrk="0" hangingPunct="0"/>
            <a:r>
              <a:rPr lang="ru-RU"/>
              <a:t>клуб</a:t>
            </a:r>
          </a:p>
          <a:p>
            <a:pPr algn="ctr" eaLnBrk="0" hangingPunct="0"/>
            <a:endParaRPr lang="en-US">
              <a:solidFill>
                <a:schemeClr val="bg1"/>
              </a:solidFill>
            </a:endParaRPr>
          </a:p>
        </p:txBody>
      </p:sp>
      <p:sp>
        <p:nvSpPr>
          <p:cNvPr id="30730" name="AutoShape 15"/>
          <p:cNvSpPr>
            <a:spLocks noChangeArrowheads="1"/>
          </p:cNvSpPr>
          <p:nvPr/>
        </p:nvSpPr>
        <p:spPr bwMode="gray">
          <a:xfrm>
            <a:off x="838200" y="1806575"/>
            <a:ext cx="1828800" cy="609600"/>
          </a:xfrm>
          <a:prstGeom prst="can">
            <a:avLst>
              <a:gd name="adj" fmla="val 25000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Педагогический</a:t>
            </a:r>
          </a:p>
          <a:p>
            <a:pPr algn="ctr"/>
            <a:r>
              <a:rPr lang="ru-RU"/>
              <a:t>совет</a:t>
            </a:r>
          </a:p>
        </p:txBody>
      </p:sp>
      <p:sp>
        <p:nvSpPr>
          <p:cNvPr id="30731" name="AutoShape 15"/>
          <p:cNvSpPr>
            <a:spLocks noChangeArrowheads="1"/>
          </p:cNvSpPr>
          <p:nvPr/>
        </p:nvSpPr>
        <p:spPr bwMode="gray">
          <a:xfrm>
            <a:off x="823913" y="4537075"/>
            <a:ext cx="1828800" cy="609600"/>
          </a:xfrm>
          <a:prstGeom prst="can">
            <a:avLst>
              <a:gd name="adj" fmla="val 25000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ru-RU"/>
              <a:t>Мастер-класс</a:t>
            </a:r>
          </a:p>
        </p:txBody>
      </p:sp>
      <p:sp>
        <p:nvSpPr>
          <p:cNvPr id="30732" name="AutoShape 15"/>
          <p:cNvSpPr>
            <a:spLocks noChangeArrowheads="1"/>
          </p:cNvSpPr>
          <p:nvPr/>
        </p:nvSpPr>
        <p:spPr bwMode="gray">
          <a:xfrm>
            <a:off x="823913" y="5229225"/>
            <a:ext cx="1828800" cy="609600"/>
          </a:xfrm>
          <a:prstGeom prst="can">
            <a:avLst>
              <a:gd name="adj" fmla="val 25000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ru-RU"/>
              <a:t>Презентации</a:t>
            </a:r>
          </a:p>
        </p:txBody>
      </p:sp>
      <p:sp>
        <p:nvSpPr>
          <p:cNvPr id="30733" name="AutoShape 15"/>
          <p:cNvSpPr>
            <a:spLocks noChangeArrowheads="1"/>
          </p:cNvSpPr>
          <p:nvPr/>
        </p:nvSpPr>
        <p:spPr bwMode="gray">
          <a:xfrm>
            <a:off x="823913" y="1196975"/>
            <a:ext cx="1828800" cy="609600"/>
          </a:xfrm>
          <a:prstGeom prst="can">
            <a:avLst>
              <a:gd name="adj" fmla="val 25000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Методические</a:t>
            </a:r>
          </a:p>
          <a:p>
            <a:pPr algn="ctr"/>
            <a:r>
              <a:rPr lang="ru-RU"/>
              <a:t>выставки</a:t>
            </a:r>
          </a:p>
        </p:txBody>
      </p:sp>
      <p:sp>
        <p:nvSpPr>
          <p:cNvPr id="30734" name="AutoShape 18"/>
          <p:cNvSpPr>
            <a:spLocks noChangeArrowheads="1"/>
          </p:cNvSpPr>
          <p:nvPr/>
        </p:nvSpPr>
        <p:spPr bwMode="gray">
          <a:xfrm>
            <a:off x="6353175" y="1806575"/>
            <a:ext cx="2035175" cy="609600"/>
          </a:xfrm>
          <a:prstGeom prst="can">
            <a:avLst>
              <a:gd name="adj" fmla="val 25000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Семинар-</a:t>
            </a:r>
          </a:p>
          <a:p>
            <a:pPr algn="ctr"/>
            <a:r>
              <a:rPr lang="ru-RU"/>
              <a:t>практикум</a:t>
            </a:r>
          </a:p>
        </p:txBody>
      </p:sp>
      <p:sp>
        <p:nvSpPr>
          <p:cNvPr id="30735" name="AutoShape 18"/>
          <p:cNvSpPr>
            <a:spLocks noChangeArrowheads="1"/>
          </p:cNvSpPr>
          <p:nvPr/>
        </p:nvSpPr>
        <p:spPr bwMode="gray">
          <a:xfrm>
            <a:off x="6353175" y="1196975"/>
            <a:ext cx="2035175" cy="609600"/>
          </a:xfrm>
          <a:prstGeom prst="can">
            <a:avLst>
              <a:gd name="adj" fmla="val 25000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Консультации</a:t>
            </a:r>
          </a:p>
        </p:txBody>
      </p:sp>
      <p:sp>
        <p:nvSpPr>
          <p:cNvPr id="30736" name="AutoShape 18"/>
          <p:cNvSpPr>
            <a:spLocks noChangeArrowheads="1"/>
          </p:cNvSpPr>
          <p:nvPr/>
        </p:nvSpPr>
        <p:spPr bwMode="gray">
          <a:xfrm>
            <a:off x="6353175" y="4468813"/>
            <a:ext cx="2063750" cy="609600"/>
          </a:xfrm>
          <a:prstGeom prst="can">
            <a:avLst>
              <a:gd name="adj" fmla="val 25000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Календарь</a:t>
            </a:r>
          </a:p>
          <a:p>
            <a:pPr algn="ctr"/>
            <a:r>
              <a:rPr lang="ru-RU"/>
              <a:t>знаменательных дат</a:t>
            </a:r>
          </a:p>
        </p:txBody>
      </p:sp>
      <p:sp>
        <p:nvSpPr>
          <p:cNvPr id="30737" name="AutoShape 18"/>
          <p:cNvSpPr>
            <a:spLocks noChangeArrowheads="1"/>
          </p:cNvSpPr>
          <p:nvPr/>
        </p:nvSpPr>
        <p:spPr bwMode="gray">
          <a:xfrm>
            <a:off x="6324600" y="5146675"/>
            <a:ext cx="2063750" cy="609600"/>
          </a:xfrm>
          <a:prstGeom prst="can">
            <a:avLst>
              <a:gd name="adj" fmla="val 25000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ru-RU"/>
              <a:t>Смотры-конкурсы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клуб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«Мой любимый город Саранск»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Площади и улицы города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Саранска.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Народы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проживающие на территории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г.Саранска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Охрана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здоровья в республике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Мордовия.</a:t>
            </a:r>
          </a:p>
          <a:p>
            <a:pPr eaLnBrk="1" hangingPunct="1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Мордовское музыкальное искусство как средство воспитания детей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Знакомство с именем защитника Отечества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Ф.Ушаковым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Народные обрядовые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праздники.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Досуг в городе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Саранске.</a:t>
            </a:r>
          </a:p>
          <a:p>
            <a:pPr eaLnBrk="1" hangingPunct="1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Библиотеки города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Саранска.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Мой родной город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Саранск.</a:t>
            </a:r>
          </a:p>
          <a:p>
            <a:pPr marL="0" indent="0" eaLnBrk="1" hangingPunct="1">
              <a:buFontTx/>
              <a:buNone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Периодичность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проведения заседаний: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 раз в месяц</a:t>
            </a:r>
          </a:p>
          <a:p>
            <a:pPr marL="0" indent="0" eaLnBrk="1" hangingPunct="1">
              <a:buFontTx/>
              <a:buNone/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клуба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Freeform 3"/>
          <p:cNvSpPr>
            <a:spLocks/>
          </p:cNvSpPr>
          <p:nvPr/>
        </p:nvSpPr>
        <p:spPr bwMode="gray">
          <a:xfrm>
            <a:off x="5073650" y="1219200"/>
            <a:ext cx="1466850" cy="1155700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771" name="AutoShape 4"/>
          <p:cNvSpPr>
            <a:spLocks noChangeArrowheads="1"/>
          </p:cNvSpPr>
          <p:nvPr/>
        </p:nvSpPr>
        <p:spPr bwMode="auto">
          <a:xfrm>
            <a:off x="3424238" y="2652713"/>
            <a:ext cx="2295525" cy="3155950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9093" name="AutoShape 5"/>
          <p:cNvSpPr>
            <a:spLocks noChangeArrowheads="1"/>
          </p:cNvSpPr>
          <p:nvPr/>
        </p:nvSpPr>
        <p:spPr bwMode="gray">
          <a:xfrm>
            <a:off x="3657600" y="2514600"/>
            <a:ext cx="1863725" cy="2873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2773" name="AutoShape 6"/>
          <p:cNvSpPr>
            <a:spLocks noChangeArrowheads="1"/>
          </p:cNvSpPr>
          <p:nvPr/>
        </p:nvSpPr>
        <p:spPr bwMode="auto">
          <a:xfrm flipH="1">
            <a:off x="5334000" y="2590800"/>
            <a:ext cx="73025" cy="144463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4" name="AutoShape 7"/>
          <p:cNvSpPr>
            <a:spLocks noChangeArrowheads="1"/>
          </p:cNvSpPr>
          <p:nvPr/>
        </p:nvSpPr>
        <p:spPr bwMode="auto">
          <a:xfrm flipH="1">
            <a:off x="3743325" y="2581275"/>
            <a:ext cx="71438" cy="144463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5" name="AutoShape 8"/>
          <p:cNvSpPr>
            <a:spLocks noChangeArrowheads="1"/>
          </p:cNvSpPr>
          <p:nvPr/>
        </p:nvSpPr>
        <p:spPr bwMode="auto">
          <a:xfrm>
            <a:off x="5934075" y="2151063"/>
            <a:ext cx="2295525" cy="3155950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9097" name="AutoShape 9"/>
          <p:cNvSpPr>
            <a:spLocks noChangeArrowheads="1"/>
          </p:cNvSpPr>
          <p:nvPr/>
        </p:nvSpPr>
        <p:spPr bwMode="gray">
          <a:xfrm>
            <a:off x="6149975" y="2008188"/>
            <a:ext cx="1863725" cy="28733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2777" name="AutoShape 10"/>
          <p:cNvSpPr>
            <a:spLocks noChangeArrowheads="1"/>
          </p:cNvSpPr>
          <p:nvPr/>
        </p:nvSpPr>
        <p:spPr bwMode="auto">
          <a:xfrm flipH="1">
            <a:off x="7835900" y="2079625"/>
            <a:ext cx="71438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8" name="AutoShape 11"/>
          <p:cNvSpPr>
            <a:spLocks noChangeArrowheads="1"/>
          </p:cNvSpPr>
          <p:nvPr/>
        </p:nvSpPr>
        <p:spPr bwMode="auto">
          <a:xfrm flipH="1">
            <a:off x="6253163" y="2079625"/>
            <a:ext cx="71437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9100" name="Freeform 12"/>
          <p:cNvSpPr>
            <a:spLocks/>
          </p:cNvSpPr>
          <p:nvPr/>
        </p:nvSpPr>
        <p:spPr bwMode="gray">
          <a:xfrm>
            <a:off x="2492375" y="1720850"/>
            <a:ext cx="1466850" cy="115728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gray">
          <a:xfrm>
            <a:off x="3657600" y="2486025"/>
            <a:ext cx="1863725" cy="3079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chemeClr val="bg1"/>
                </a:solidFill>
              </a:rPr>
              <a:t>Практическая часть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9102" name="Text Box 14"/>
          <p:cNvSpPr txBox="1">
            <a:spLocks noChangeArrowheads="1"/>
          </p:cNvSpPr>
          <p:nvPr/>
        </p:nvSpPr>
        <p:spPr bwMode="gray">
          <a:xfrm>
            <a:off x="6045200" y="1990725"/>
            <a:ext cx="2076450" cy="30797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FFFFFF"/>
                </a:solidFill>
              </a:rPr>
              <a:t>Заключительная часть</a:t>
            </a: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32782" name="Group 15"/>
          <p:cNvGrpSpPr>
            <a:grpSpLocks/>
          </p:cNvGrpSpPr>
          <p:nvPr/>
        </p:nvGrpSpPr>
        <p:grpSpPr bwMode="auto">
          <a:xfrm>
            <a:off x="914400" y="2914650"/>
            <a:ext cx="2295525" cy="3324225"/>
            <a:chOff x="576" y="1836"/>
            <a:chExt cx="1446" cy="2094"/>
          </a:xfrm>
        </p:grpSpPr>
        <p:sp>
          <p:nvSpPr>
            <p:cNvPr id="32785" name="AutoShape 16"/>
            <p:cNvSpPr>
              <a:spLocks noChangeArrowheads="1"/>
            </p:cNvSpPr>
            <p:nvPr/>
          </p:nvSpPr>
          <p:spPr bwMode="auto">
            <a:xfrm>
              <a:off x="576" y="1942"/>
              <a:ext cx="1446" cy="198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105" name="AutoShape 17"/>
            <p:cNvSpPr>
              <a:spLocks noChangeArrowheads="1"/>
            </p:cNvSpPr>
            <p:nvPr/>
          </p:nvSpPr>
          <p:spPr bwMode="gray">
            <a:xfrm>
              <a:off x="712" y="1852"/>
              <a:ext cx="1174" cy="1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787" name="AutoShape 18"/>
            <p:cNvSpPr>
              <a:spLocks noChangeArrowheads="1"/>
            </p:cNvSpPr>
            <p:nvPr/>
          </p:nvSpPr>
          <p:spPr bwMode="auto">
            <a:xfrm flipH="1">
              <a:off x="1773" y="1897"/>
              <a:ext cx="45" cy="9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88" name="AutoShape 19"/>
            <p:cNvSpPr>
              <a:spLocks noChangeArrowheads="1"/>
            </p:cNvSpPr>
            <p:nvPr/>
          </p:nvSpPr>
          <p:spPr bwMode="auto">
            <a:xfrm flipH="1">
              <a:off x="776" y="1897"/>
              <a:ext cx="46" cy="9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108" name="Text Box 20"/>
            <p:cNvSpPr txBox="1">
              <a:spLocks noChangeArrowheads="1"/>
            </p:cNvSpPr>
            <p:nvPr/>
          </p:nvSpPr>
          <p:spPr bwMode="gray">
            <a:xfrm>
              <a:off x="624" y="1836"/>
              <a:ext cx="1279" cy="19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1400" dirty="0">
                  <a:solidFill>
                    <a:schemeClr val="bg1"/>
                  </a:solidFill>
                </a:rPr>
                <a:t>Теоретическая часть</a:t>
              </a:r>
              <a:endParaRPr lang="en-US" sz="1400" dirty="0"/>
            </a:p>
          </p:txBody>
        </p:sp>
        <p:sp>
          <p:nvSpPr>
            <p:cNvPr id="32790" name="Text Box 21"/>
            <p:cNvSpPr txBox="1">
              <a:spLocks noChangeArrowheads="1"/>
            </p:cNvSpPr>
            <p:nvPr/>
          </p:nvSpPr>
          <p:spPr bwMode="auto">
            <a:xfrm>
              <a:off x="624" y="2106"/>
              <a:ext cx="1344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ru-RU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Выступления.</a:t>
              </a:r>
            </a:p>
            <a:p>
              <a:pPr eaLnBrk="0" hangingPunct="0"/>
              <a:r>
                <a:rPr lang="ru-RU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Беседы.</a:t>
              </a:r>
            </a:p>
            <a:p>
              <a:pPr eaLnBrk="0" hangingPunct="0"/>
              <a:r>
                <a:rPr lang="ru-RU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Дискуссии.</a:t>
              </a:r>
            </a:p>
            <a:p>
              <a:pPr eaLnBrk="0" hangingPunct="0"/>
              <a:r>
                <a:rPr lang="ru-RU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Презентации.</a:t>
              </a:r>
            </a:p>
            <a:p>
              <a:pPr eaLnBrk="0" hangingPunct="0"/>
              <a:endPara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ru-RU" sz="9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(продолжительность 10-15 минут)</a:t>
              </a:r>
              <a:endParaRPr lang="en-US" sz="9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783" name="Text Box 22"/>
          <p:cNvSpPr txBox="1">
            <a:spLocks noChangeArrowheads="1"/>
          </p:cNvSpPr>
          <p:nvPr/>
        </p:nvSpPr>
        <p:spPr bwMode="auto">
          <a:xfrm>
            <a:off x="3505200" y="2886075"/>
            <a:ext cx="21336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Занятие.</a:t>
            </a:r>
          </a:p>
          <a:p>
            <a:pPr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Мастер-класс.</a:t>
            </a:r>
          </a:p>
          <a:p>
            <a:pPr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Развлечение.</a:t>
            </a:r>
          </a:p>
          <a:p>
            <a:pPr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Драматизация.</a:t>
            </a:r>
          </a:p>
          <a:p>
            <a:pPr eaLnBrk="0" hangingPunct="0"/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9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(продолжительность 35-40 минут)</a:t>
            </a:r>
          </a:p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32784" name="Text Box 23"/>
          <p:cNvSpPr txBox="1">
            <a:spLocks noChangeArrowheads="1"/>
          </p:cNvSpPr>
          <p:nvPr/>
        </p:nvSpPr>
        <p:spPr bwMode="auto">
          <a:xfrm>
            <a:off x="6019800" y="2352675"/>
            <a:ext cx="2133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Подведение итогов.</a:t>
            </a:r>
          </a:p>
          <a:p>
            <a:pPr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Памятки.</a:t>
            </a:r>
          </a:p>
          <a:p>
            <a:pPr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Рекомендации.</a:t>
            </a:r>
          </a:p>
          <a:p>
            <a:pPr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Литература.</a:t>
            </a:r>
            <a:endParaRPr 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260350"/>
            <a:ext cx="3228975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268413"/>
            <a:ext cx="23336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55588"/>
            <a:ext cx="2160588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2913063"/>
            <a:ext cx="3382963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550" y="3886200"/>
            <a:ext cx="34194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43588" y="4392613"/>
            <a:ext cx="2844800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0" descr="SDC1270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2988" y="1052513"/>
            <a:ext cx="2663825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2303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«Всё, что выходит за пределы рутины и в чём заключается хоть йота нового, обязано своим происхождением творческому процессу».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Л.С.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Выгодский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349500"/>
            <a:ext cx="8229600" cy="4319588"/>
          </a:xfrm>
        </p:spPr>
        <p:txBody>
          <a:bodyPr/>
          <a:lstStyle/>
          <a:p>
            <a:pPr marL="0" indent="0" algn="r" eaLnBrk="1" hangingPunct="1">
              <a:buFontTx/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Вашему вниманию предлагается </a:t>
            </a:r>
          </a:p>
          <a:p>
            <a:pPr marL="0" indent="0" algn="r" eaLnBrk="1" hangingPunct="1">
              <a:buFontTx/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опыт методической работы </a:t>
            </a:r>
          </a:p>
          <a:p>
            <a:pPr marL="0" indent="0" algn="r" eaLnBrk="1" hangingPunct="1">
              <a:buFontTx/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в рамках инновационной </a:t>
            </a:r>
          </a:p>
          <a:p>
            <a:pPr marL="0" indent="0" algn="r" eaLnBrk="1" hangingPunct="1">
              <a:buFontTx/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деятельности по теме: </a:t>
            </a:r>
          </a:p>
          <a:p>
            <a:pPr marL="0" indent="0" algn="r" eaLnBrk="1" hangingPunct="1">
              <a:buFontTx/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«Краеведческий аспект </a:t>
            </a:r>
          </a:p>
          <a:p>
            <a:pPr marL="0" indent="0" algn="r" eaLnBrk="1" hangingPunct="1">
              <a:buFontTx/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культурологического </a:t>
            </a:r>
          </a:p>
          <a:p>
            <a:pPr marL="0" indent="0" algn="r" eaLnBrk="1" hangingPunct="1">
              <a:buFontTx/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воспитания детей </a:t>
            </a:r>
          </a:p>
          <a:p>
            <a:pPr marL="0" indent="0" algn="r" eaLnBrk="1" hangingPunct="1">
              <a:buFontTx/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дошкольного возраста»</a:t>
            </a:r>
          </a:p>
        </p:txBody>
      </p:sp>
      <p:pic>
        <p:nvPicPr>
          <p:cNvPr id="1638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900363"/>
            <a:ext cx="3995737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Литературная газета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350" y="1052513"/>
            <a:ext cx="3816350" cy="39608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341438"/>
            <a:ext cx="350837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1557338"/>
            <a:ext cx="3597275" cy="479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1844675"/>
            <a:ext cx="3541712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Календарь «Знаменательные события и памятные даты».</a:t>
            </a:r>
          </a:p>
        </p:txBody>
      </p:sp>
      <p:pic>
        <p:nvPicPr>
          <p:cNvPr id="3584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8331" t="6038" r="7568" b="2512"/>
          <a:stretch>
            <a:fillRect/>
          </a:stretch>
        </p:blipFill>
        <p:spPr>
          <a:xfrm>
            <a:off x="323850" y="1614488"/>
            <a:ext cx="3455988" cy="48387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3412" t="4987" r="385" b="710"/>
          <a:stretch>
            <a:fillRect/>
          </a:stretch>
        </p:blipFill>
        <p:spPr bwMode="auto">
          <a:xfrm>
            <a:off x="4635500" y="1484313"/>
            <a:ext cx="4105275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2373" t="7735" r="2878"/>
          <a:stretch>
            <a:fillRect/>
          </a:stretch>
        </p:blipFill>
        <p:spPr bwMode="auto">
          <a:xfrm>
            <a:off x="4379913" y="1989138"/>
            <a:ext cx="4360862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 l="6419" t="8559" r="4408" b="6996"/>
          <a:stretch>
            <a:fillRect/>
          </a:stretch>
        </p:blipFill>
        <p:spPr bwMode="auto">
          <a:xfrm>
            <a:off x="4284663" y="2565400"/>
            <a:ext cx="4508500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 l="3334" t="8231" r="987" b="1894"/>
          <a:stretch>
            <a:fillRect/>
          </a:stretch>
        </p:blipFill>
        <p:spPr bwMode="auto">
          <a:xfrm>
            <a:off x="4211638" y="3284538"/>
            <a:ext cx="4537075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Творческое портфолио педагогов и воспитанников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l="6850" t="7443" b="2483"/>
          <a:stretch>
            <a:fillRect/>
          </a:stretch>
        </p:blipFill>
        <p:spPr>
          <a:xfrm>
            <a:off x="5148263" y="1484313"/>
            <a:ext cx="3976687" cy="28844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6934" t="9422" r="1733" b="2400"/>
          <a:stretch>
            <a:fillRect/>
          </a:stretch>
        </p:blipFill>
        <p:spPr bwMode="auto">
          <a:xfrm>
            <a:off x="4808538" y="3284538"/>
            <a:ext cx="39782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l="5833" r="3654"/>
          <a:stretch>
            <a:fillRect/>
          </a:stretch>
        </p:blipFill>
        <p:spPr bwMode="auto">
          <a:xfrm>
            <a:off x="107950" y="1125538"/>
            <a:ext cx="27178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l="2356" r="6725"/>
          <a:stretch>
            <a:fillRect/>
          </a:stretch>
        </p:blipFill>
        <p:spPr bwMode="auto">
          <a:xfrm>
            <a:off x="642938" y="1412875"/>
            <a:ext cx="295592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 l="2356" r="9230" b="3111"/>
          <a:stretch>
            <a:fillRect/>
          </a:stretch>
        </p:blipFill>
        <p:spPr bwMode="auto">
          <a:xfrm>
            <a:off x="1187450" y="1743075"/>
            <a:ext cx="3027363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rcRect l="4253" r="6729"/>
          <a:stretch>
            <a:fillRect/>
          </a:stretch>
        </p:blipFill>
        <p:spPr bwMode="auto">
          <a:xfrm>
            <a:off x="2151063" y="1989138"/>
            <a:ext cx="3024187" cy="452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 выполнения программы по ознакомлению детей дошкольного возраста с родным городом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875" name="Object 11"/>
          <p:cNvGraphicFramePr>
            <a:graphicFrameLocks noGrp="1"/>
          </p:cNvGraphicFramePr>
          <p:nvPr>
            <p:ph idx="1"/>
          </p:nvPr>
        </p:nvGraphicFramePr>
        <p:xfrm>
          <a:off x="128588" y="1217613"/>
          <a:ext cx="3846512" cy="2333625"/>
        </p:xfrm>
        <a:graphic>
          <a:graphicData uri="http://schemas.openxmlformats.org/presentationml/2006/ole">
            <p:oleObj spid="_x0000_s36875" r:id="rId3" imgW="3846909" imgH="2334970" progId="Excel.Chart.8">
              <p:embed/>
            </p:oleObj>
          </a:graphicData>
        </a:graphic>
      </p:graphicFrame>
      <p:graphicFrame>
        <p:nvGraphicFramePr>
          <p:cNvPr id="36876" name="Object 12"/>
          <p:cNvGraphicFramePr>
            <a:graphicFrameLocks/>
          </p:cNvGraphicFramePr>
          <p:nvPr/>
        </p:nvGraphicFramePr>
        <p:xfrm>
          <a:off x="4521200" y="1146175"/>
          <a:ext cx="3917950" cy="2262188"/>
        </p:xfrm>
        <a:graphic>
          <a:graphicData uri="http://schemas.openxmlformats.org/presentationml/2006/ole">
            <p:oleObj spid="_x0000_s36876" r:id="rId4" imgW="3913971" imgH="2261812" progId="Excel.Chart.8">
              <p:embed/>
            </p:oleObj>
          </a:graphicData>
        </a:graphic>
      </p:graphicFrame>
      <p:graphicFrame>
        <p:nvGraphicFramePr>
          <p:cNvPr id="36877" name="Object 13"/>
          <p:cNvGraphicFramePr>
            <a:graphicFrameLocks/>
          </p:cNvGraphicFramePr>
          <p:nvPr/>
        </p:nvGraphicFramePr>
        <p:xfrm>
          <a:off x="2289175" y="3665538"/>
          <a:ext cx="4062413" cy="2117725"/>
        </p:xfrm>
        <a:graphic>
          <a:graphicData uri="http://schemas.openxmlformats.org/presentationml/2006/ole">
            <p:oleObj spid="_x0000_s36877" r:id="rId5" imgW="4066384" imgH="2121592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2010-2011уч. год                                        2011-2012 уч.год</a:t>
            </a:r>
            <a:b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количество детей: 178                               количество детей:189</a:t>
            </a:r>
          </a:p>
        </p:txBody>
      </p:sp>
      <p:graphicFrame>
        <p:nvGraphicFramePr>
          <p:cNvPr id="37896" name="Object 8"/>
          <p:cNvGraphicFramePr>
            <a:graphicFrameLocks noGrp="1"/>
          </p:cNvGraphicFramePr>
          <p:nvPr>
            <p:ph idx="1"/>
          </p:nvPr>
        </p:nvGraphicFramePr>
        <p:xfrm>
          <a:off x="128588" y="857250"/>
          <a:ext cx="4565650" cy="5862638"/>
        </p:xfrm>
        <a:graphic>
          <a:graphicData uri="http://schemas.openxmlformats.org/presentationml/2006/ole">
            <p:oleObj spid="_x0000_s37896" r:id="rId3" imgW="4566300" imgH="5858764" progId="Excel.Chart.8">
              <p:embed/>
            </p:oleObj>
          </a:graphicData>
        </a:graphic>
      </p:graphicFrame>
      <p:graphicFrame>
        <p:nvGraphicFramePr>
          <p:cNvPr id="37897" name="Object 9"/>
          <p:cNvGraphicFramePr>
            <a:graphicFrameLocks/>
          </p:cNvGraphicFramePr>
          <p:nvPr/>
        </p:nvGraphicFramePr>
        <p:xfrm>
          <a:off x="4737100" y="930275"/>
          <a:ext cx="4565650" cy="5862638"/>
        </p:xfrm>
        <a:graphic>
          <a:graphicData uri="http://schemas.openxmlformats.org/presentationml/2006/ole">
            <p:oleObj spid="_x0000_s37897" r:id="rId4" imgW="4566300" imgH="5858764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воспитанников в городских и республиканских конкурсах.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50403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276350"/>
            <a:ext cx="4897437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t="2199" r="6087"/>
          <a:stretch>
            <a:fillRect/>
          </a:stretch>
        </p:blipFill>
        <p:spPr bwMode="auto">
          <a:xfrm>
            <a:off x="1176338" y="2568575"/>
            <a:ext cx="2687637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 l="33467"/>
          <a:stretch>
            <a:fillRect/>
          </a:stretch>
        </p:blipFill>
        <p:spPr bwMode="auto">
          <a:xfrm>
            <a:off x="4067175" y="1700213"/>
            <a:ext cx="420687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2346325"/>
            <a:ext cx="332740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анкетирования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«Оценка деятельности ДОУ»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анкетировании участвовало 198 человек.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9941" name="Object 5"/>
          <p:cNvGraphicFramePr>
            <a:graphicFrameLocks noGrp="1"/>
          </p:cNvGraphicFramePr>
          <p:nvPr>
            <p:ph idx="1"/>
          </p:nvPr>
        </p:nvGraphicFramePr>
        <p:xfrm>
          <a:off x="273050" y="1217613"/>
          <a:ext cx="8813800" cy="4916487"/>
        </p:xfrm>
        <a:graphic>
          <a:graphicData uri="http://schemas.openxmlformats.org/presentationml/2006/ole">
            <p:oleObj spid="_x0000_s39941" r:id="rId3" imgW="8815580" imgH="4913802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Результаты прохождения курсов повышения квалификации педагогов, аттестация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40971" name="Object 11"/>
          <p:cNvGraphicFramePr>
            <a:graphicFrameLocks noGrp="1"/>
          </p:cNvGraphicFramePr>
          <p:nvPr>
            <p:ph idx="1"/>
          </p:nvPr>
        </p:nvGraphicFramePr>
        <p:xfrm>
          <a:off x="6249988" y="1506538"/>
          <a:ext cx="2693987" cy="2044700"/>
        </p:xfrm>
        <a:graphic>
          <a:graphicData uri="http://schemas.openxmlformats.org/presentationml/2006/ole">
            <p:oleObj spid="_x0000_s40971" r:id="rId3" imgW="2694666" imgH="2048434" progId="Excel.Chart.8">
              <p:embed/>
            </p:oleObj>
          </a:graphicData>
        </a:graphic>
      </p:graphicFrame>
      <p:graphicFrame>
        <p:nvGraphicFramePr>
          <p:cNvPr id="40972" name="Object 12"/>
          <p:cNvGraphicFramePr>
            <a:graphicFrameLocks/>
          </p:cNvGraphicFramePr>
          <p:nvPr/>
        </p:nvGraphicFramePr>
        <p:xfrm>
          <a:off x="128588" y="1433513"/>
          <a:ext cx="3125787" cy="2333625"/>
        </p:xfrm>
        <a:graphic>
          <a:graphicData uri="http://schemas.openxmlformats.org/presentationml/2006/ole">
            <p:oleObj spid="_x0000_s40972" r:id="rId4" imgW="3127519" imgH="2334970" progId="Excel.Chart.8">
              <p:embed/>
            </p:oleObj>
          </a:graphicData>
        </a:graphic>
      </p:graphicFrame>
      <p:graphicFrame>
        <p:nvGraphicFramePr>
          <p:cNvPr id="40973" name="Object 13"/>
          <p:cNvGraphicFramePr>
            <a:graphicFrameLocks/>
          </p:cNvGraphicFramePr>
          <p:nvPr/>
        </p:nvGraphicFramePr>
        <p:xfrm>
          <a:off x="3529013" y="1433513"/>
          <a:ext cx="2678112" cy="2406650"/>
        </p:xfrm>
        <a:graphic>
          <a:graphicData uri="http://schemas.openxmlformats.org/presentationml/2006/ole">
            <p:oleObj spid="_x0000_s40973" r:id="rId5" imgW="2676376" imgH="2408129" progId="Excel.Chart.8">
              <p:embed/>
            </p:oleObj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813425" y="3284538"/>
            <a:ext cx="3321050" cy="3667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Закончили курсы повышения квалификации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13425" y="3708400"/>
            <a:ext cx="3314700" cy="33972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Учатся в ВУЗах</a:t>
            </a:r>
          </a:p>
        </p:txBody>
      </p:sp>
      <p:pic>
        <p:nvPicPr>
          <p:cNvPr id="4097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3878263"/>
            <a:ext cx="543083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Распространение педагогического опыта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8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30288"/>
            <a:ext cx="48244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9838" y="1692275"/>
            <a:ext cx="534035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6275" y="2341563"/>
            <a:ext cx="514826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2636838"/>
            <a:ext cx="3217863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25" y="177800"/>
            <a:ext cx="53768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692150"/>
            <a:ext cx="591502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1341438"/>
            <a:ext cx="572452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1925" y="2063750"/>
            <a:ext cx="572452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Модель методической службы ДОУ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410" name="Group 3"/>
          <p:cNvGrpSpPr>
            <a:grpSpLocks/>
          </p:cNvGrpSpPr>
          <p:nvPr/>
        </p:nvGrpSpPr>
        <p:grpSpPr bwMode="auto">
          <a:xfrm>
            <a:off x="304800" y="1076325"/>
            <a:ext cx="8588375" cy="5372100"/>
            <a:chOff x="508" y="930"/>
            <a:chExt cx="4620" cy="2382"/>
          </a:xfrm>
        </p:grpSpPr>
        <p:sp>
          <p:nvSpPr>
            <p:cNvPr id="17417" name="AutoShape 4"/>
            <p:cNvSpPr>
              <a:spLocks noChangeArrowheads="1"/>
            </p:cNvSpPr>
            <p:nvPr/>
          </p:nvSpPr>
          <p:spPr bwMode="gray">
            <a:xfrm>
              <a:off x="2242" y="2877"/>
              <a:ext cx="1056" cy="384"/>
            </a:xfrm>
            <a:prstGeom prst="can">
              <a:avLst>
                <a:gd name="adj" fmla="val 25000"/>
              </a:avLst>
            </a:prstGeom>
            <a:solidFill>
              <a:srgbClr val="C2C6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/>
                <a:t>Ресурс</a:t>
              </a:r>
            </a:p>
          </p:txBody>
        </p:sp>
        <p:sp>
          <p:nvSpPr>
            <p:cNvPr id="17418" name="AutoShape 5"/>
            <p:cNvSpPr>
              <a:spLocks noChangeArrowheads="1"/>
            </p:cNvSpPr>
            <p:nvPr/>
          </p:nvSpPr>
          <p:spPr bwMode="gray">
            <a:xfrm>
              <a:off x="2242" y="2512"/>
              <a:ext cx="1056" cy="384"/>
            </a:xfrm>
            <a:prstGeom prst="can">
              <a:avLst>
                <a:gd name="adj" fmla="val 25000"/>
              </a:avLst>
            </a:prstGeom>
            <a:solidFill>
              <a:srgbClr val="C2C6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400"/>
                <a:t>Формы, технологии,</a:t>
              </a:r>
            </a:p>
            <a:p>
              <a:pPr algn="ctr"/>
              <a:r>
                <a:rPr lang="ru-RU" sz="1400"/>
                <a:t>методы</a:t>
              </a:r>
            </a:p>
          </p:txBody>
        </p:sp>
        <p:sp>
          <p:nvSpPr>
            <p:cNvPr id="17419" name="AutoShape 6"/>
            <p:cNvSpPr>
              <a:spLocks noChangeArrowheads="1"/>
            </p:cNvSpPr>
            <p:nvPr/>
          </p:nvSpPr>
          <p:spPr bwMode="gray">
            <a:xfrm>
              <a:off x="2220" y="2194"/>
              <a:ext cx="1056" cy="384"/>
            </a:xfrm>
            <a:prstGeom prst="can">
              <a:avLst>
                <a:gd name="adj" fmla="val 25000"/>
              </a:avLst>
            </a:prstGeom>
            <a:solidFill>
              <a:srgbClr val="C2C6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/>
                <a:t>Направления</a:t>
              </a:r>
            </a:p>
          </p:txBody>
        </p:sp>
        <p:sp>
          <p:nvSpPr>
            <p:cNvPr id="72714" name="AutoShape 10"/>
            <p:cNvSpPr>
              <a:spLocks noChangeArrowheads="1"/>
            </p:cNvSpPr>
            <p:nvPr/>
          </p:nvSpPr>
          <p:spPr bwMode="gray">
            <a:xfrm>
              <a:off x="1872" y="1680"/>
              <a:ext cx="336" cy="1297"/>
            </a:xfrm>
            <a:prstGeom prst="leftArrow">
              <a:avLst>
                <a:gd name="adj1" fmla="val 65583"/>
                <a:gd name="adj2" fmla="val 6518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21" name="AutoShape 11"/>
            <p:cNvSpPr>
              <a:spLocks noChangeArrowheads="1"/>
            </p:cNvSpPr>
            <p:nvPr/>
          </p:nvSpPr>
          <p:spPr bwMode="auto">
            <a:xfrm>
              <a:off x="508" y="1344"/>
              <a:ext cx="1268" cy="196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>
                <a:latin typeface="Verdana" pitchFamily="34" charset="0"/>
              </a:endParaRPr>
            </a:p>
          </p:txBody>
        </p:sp>
        <p:sp>
          <p:nvSpPr>
            <p:cNvPr id="72716" name="Text Box 12"/>
            <p:cNvSpPr txBox="1">
              <a:spLocks noChangeArrowheads="1"/>
            </p:cNvSpPr>
            <p:nvPr/>
          </p:nvSpPr>
          <p:spPr bwMode="auto">
            <a:xfrm>
              <a:off x="546" y="1488"/>
              <a:ext cx="1184" cy="169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marL="285750" indent="-285750" eaLnBrk="0" hangingPunct="0">
                <a:buFont typeface="Wingdings" pitchFamily="2" charset="2"/>
                <a:buChar char="Ø"/>
                <a:defRPr/>
              </a:pPr>
              <a:r>
                <a:rPr lang="ru-RU" sz="1600" dirty="0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Содержание </a:t>
              </a:r>
              <a:r>
                <a:rPr lang="ru-RU" sz="1600" dirty="0" err="1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воспитательно</a:t>
              </a:r>
              <a:r>
                <a:rPr lang="ru-RU" sz="1600" dirty="0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-образовательного процесса.</a:t>
              </a:r>
            </a:p>
            <a:p>
              <a:pPr marL="285750" indent="-285750" eaLnBrk="0" hangingPunct="0">
                <a:buFont typeface="Wingdings" pitchFamily="2" charset="2"/>
                <a:buChar char="Ø"/>
                <a:defRPr/>
              </a:pPr>
              <a:r>
                <a:rPr lang="ru-RU" sz="1600" dirty="0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Инновационная деятельность.</a:t>
              </a:r>
            </a:p>
            <a:p>
              <a:pPr marL="285750" indent="-285750" eaLnBrk="0" hangingPunct="0">
                <a:buFont typeface="Wingdings" pitchFamily="2" charset="2"/>
                <a:buChar char="Ø"/>
                <a:defRPr/>
              </a:pPr>
              <a:r>
                <a:rPr lang="ru-RU" sz="1600" dirty="0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Методическая поддержка начинающих педагогов.</a:t>
              </a:r>
            </a:p>
            <a:p>
              <a:pPr marL="285750" indent="-285750" eaLnBrk="0" hangingPunct="0">
                <a:buFont typeface="Wingdings" pitchFamily="2" charset="2"/>
                <a:buChar char="Ø"/>
                <a:defRPr/>
              </a:pPr>
              <a:r>
                <a:rPr lang="ru-RU" sz="1600" dirty="0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Распространение педагогического опыта.</a:t>
              </a:r>
            </a:p>
            <a:p>
              <a:pPr marL="285750" indent="-285750" eaLnBrk="0" hangingPunct="0">
                <a:buFont typeface="Wingdings" pitchFamily="2" charset="2"/>
                <a:buChar char="Ø"/>
                <a:defRPr/>
              </a:pPr>
              <a:endParaRPr lang="en-US" sz="1600" dirty="0">
                <a:solidFill>
                  <a:srgbClr val="001D3A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endParaRPr lang="en-US" dirty="0">
                <a:solidFill>
                  <a:srgbClr val="001D3A"/>
                </a:solidFill>
                <a:latin typeface="Verdana" pitchFamily="34" charset="0"/>
              </a:endParaRPr>
            </a:p>
          </p:txBody>
        </p:sp>
        <p:sp>
          <p:nvSpPr>
            <p:cNvPr id="17423" name="AutoShape 13"/>
            <p:cNvSpPr>
              <a:spLocks noChangeArrowheads="1"/>
            </p:cNvSpPr>
            <p:nvPr/>
          </p:nvSpPr>
          <p:spPr bwMode="auto">
            <a:xfrm>
              <a:off x="3733" y="1344"/>
              <a:ext cx="1395" cy="123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Кадровый потенциал.</a:t>
              </a:r>
            </a:p>
            <a:p>
              <a:pPr eaLnBrk="0" hangingPunct="0"/>
              <a:endParaRPr lang="ru-RU" sz="1600"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Материально-техническое</a:t>
              </a:r>
            </a:p>
            <a:p>
              <a:pPr eaLnBrk="0" hangingPunct="0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оснащение.</a:t>
              </a:r>
            </a:p>
            <a:p>
              <a:pPr eaLnBrk="0" hangingPunct="0"/>
              <a:endParaRPr lang="ru-RU" sz="1600"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Мотивационное </a:t>
              </a:r>
            </a:p>
            <a:p>
              <a:pPr eaLnBrk="0" hangingPunct="0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обеспечение.</a:t>
              </a:r>
            </a:p>
          </p:txBody>
        </p:sp>
        <p:sp>
          <p:nvSpPr>
            <p:cNvPr id="17424" name="Text Box 14"/>
            <p:cNvSpPr txBox="1">
              <a:spLocks noChangeArrowheads="1"/>
            </p:cNvSpPr>
            <p:nvPr/>
          </p:nvSpPr>
          <p:spPr bwMode="auto">
            <a:xfrm>
              <a:off x="3936" y="1477"/>
              <a:ext cx="105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endParaRPr lang="en-US" b="1">
                <a:solidFill>
                  <a:srgbClr val="001D3A"/>
                </a:solidFill>
                <a:latin typeface="Verdana" pitchFamily="34" charset="0"/>
              </a:endParaRPr>
            </a:p>
            <a:p>
              <a:pPr algn="ctr" eaLnBrk="0" hangingPunct="0"/>
              <a:endParaRPr lang="en-US">
                <a:solidFill>
                  <a:srgbClr val="001D3A"/>
                </a:solidFill>
                <a:latin typeface="Verdana" pitchFamily="34" charset="0"/>
              </a:endParaRPr>
            </a:p>
          </p:txBody>
        </p:sp>
        <p:sp>
          <p:nvSpPr>
            <p:cNvPr id="72719" name="AutoShape 15"/>
            <p:cNvSpPr>
              <a:spLocks noChangeArrowheads="1"/>
            </p:cNvSpPr>
            <p:nvPr/>
          </p:nvSpPr>
          <p:spPr bwMode="gray">
            <a:xfrm>
              <a:off x="3298" y="1680"/>
              <a:ext cx="334" cy="1297"/>
            </a:xfrm>
            <a:prstGeom prst="rightArrow">
              <a:avLst>
                <a:gd name="adj1" fmla="val 67750"/>
                <a:gd name="adj2" fmla="val 6616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26" name="AutoShape 16"/>
            <p:cNvSpPr>
              <a:spLocks noChangeArrowheads="1"/>
            </p:cNvSpPr>
            <p:nvPr/>
          </p:nvSpPr>
          <p:spPr bwMode="gray">
            <a:xfrm>
              <a:off x="1476" y="930"/>
              <a:ext cx="2867" cy="314"/>
            </a:xfrm>
            <a:prstGeom prst="can">
              <a:avLst>
                <a:gd name="adj" fmla="val 27866"/>
              </a:avLst>
            </a:pr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/>
                <a:t>Качество образования как стратегия </a:t>
              </a:r>
            </a:p>
            <a:p>
              <a:pPr algn="ctr"/>
              <a:r>
                <a:rPr lang="ru-RU"/>
                <a:t>повышения профессионализма педагогов</a:t>
              </a:r>
            </a:p>
          </p:txBody>
        </p:sp>
      </p:grpSp>
      <p:sp>
        <p:nvSpPr>
          <p:cNvPr id="17411" name="AutoShape 5"/>
          <p:cNvSpPr>
            <a:spLocks noChangeArrowheads="1"/>
          </p:cNvSpPr>
          <p:nvPr/>
        </p:nvSpPr>
        <p:spPr bwMode="gray">
          <a:xfrm>
            <a:off x="3516313" y="3279775"/>
            <a:ext cx="1962150" cy="798513"/>
          </a:xfrm>
          <a:prstGeom prst="can">
            <a:avLst>
              <a:gd name="adj" fmla="val 25000"/>
            </a:avLst>
          </a:prstGeom>
          <a:solidFill>
            <a:srgbClr val="C2C6E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/>
              <a:t>Субъекты </a:t>
            </a:r>
          </a:p>
          <a:p>
            <a:pPr algn="ctr"/>
            <a:r>
              <a:rPr lang="ru-RU" sz="1400"/>
              <a:t>методической службы</a:t>
            </a: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gray">
          <a:xfrm>
            <a:off x="3538538" y="2562225"/>
            <a:ext cx="1962150" cy="866775"/>
          </a:xfrm>
          <a:prstGeom prst="can">
            <a:avLst>
              <a:gd name="adj" fmla="val 25000"/>
            </a:avLst>
          </a:prstGeom>
          <a:solidFill>
            <a:srgbClr val="C2C6E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Цель, задачи</a:t>
            </a:r>
          </a:p>
        </p:txBody>
      </p:sp>
      <p:sp>
        <p:nvSpPr>
          <p:cNvPr id="17413" name="AutoShape 4"/>
          <p:cNvSpPr>
            <a:spLocks noChangeArrowheads="1"/>
          </p:cNvSpPr>
          <p:nvPr/>
        </p:nvSpPr>
        <p:spPr bwMode="gray">
          <a:xfrm>
            <a:off x="3516313" y="1879600"/>
            <a:ext cx="1962150" cy="866775"/>
          </a:xfrm>
          <a:prstGeom prst="can">
            <a:avLst>
              <a:gd name="adj" fmla="val 25000"/>
            </a:avLst>
          </a:prstGeom>
          <a:solidFill>
            <a:srgbClr val="C2C6E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Функции</a:t>
            </a:r>
          </a:p>
        </p:txBody>
      </p:sp>
      <p:sp>
        <p:nvSpPr>
          <p:cNvPr id="17414" name="AutoShape 4"/>
          <p:cNvSpPr>
            <a:spLocks noChangeArrowheads="1"/>
          </p:cNvSpPr>
          <p:nvPr/>
        </p:nvSpPr>
        <p:spPr bwMode="gray">
          <a:xfrm>
            <a:off x="3548063" y="6092825"/>
            <a:ext cx="1962150" cy="712788"/>
          </a:xfrm>
          <a:prstGeom prst="can">
            <a:avLst>
              <a:gd name="adj" fmla="val 25000"/>
            </a:avLst>
          </a:prstGeom>
          <a:solidFill>
            <a:srgbClr val="C2C6E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Результат</a:t>
            </a:r>
          </a:p>
        </p:txBody>
      </p:sp>
      <p:sp>
        <p:nvSpPr>
          <p:cNvPr id="17415" name="AutoShape 13"/>
          <p:cNvSpPr>
            <a:spLocks noChangeArrowheads="1"/>
          </p:cNvSpPr>
          <p:nvPr/>
        </p:nvSpPr>
        <p:spPr bwMode="auto">
          <a:xfrm>
            <a:off x="6299200" y="4941888"/>
            <a:ext cx="2609850" cy="1506537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Воспитанники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Педагоги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Родители</a:t>
            </a:r>
          </a:p>
        </p:txBody>
      </p:sp>
      <p:cxnSp>
        <p:nvCxnSpPr>
          <p:cNvPr id="42" name="Прямая со стрелкой 41"/>
          <p:cNvCxnSpPr>
            <a:stCxn id="17413" idx="0"/>
          </p:cNvCxnSpPr>
          <p:nvPr/>
        </p:nvCxnSpPr>
        <p:spPr>
          <a:xfrm flipH="1" flipV="1">
            <a:off x="4497388" y="1760538"/>
            <a:ext cx="0" cy="336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5184775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3778" r="2829" b="2045"/>
          <a:stretch>
            <a:fillRect/>
          </a:stretch>
        </p:blipFill>
        <p:spPr bwMode="auto">
          <a:xfrm>
            <a:off x="2987675" y="692150"/>
            <a:ext cx="43211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44069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620713"/>
            <a:ext cx="451485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5257" r="2"/>
          <a:stretch>
            <a:fillRect/>
          </a:stretch>
        </p:blipFill>
        <p:spPr bwMode="auto">
          <a:xfrm>
            <a:off x="4391025" y="981075"/>
            <a:ext cx="4068763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-973138" y="-242888"/>
            <a:ext cx="8229601" cy="1143001"/>
          </a:xfrm>
        </p:spPr>
        <p:txBody>
          <a:bodyPr/>
          <a:lstStyle/>
          <a:p>
            <a:pPr algn="ctr"/>
            <a:r>
              <a:rPr lang="ru-RU" sz="3600" smtClean="0">
                <a:solidFill>
                  <a:schemeClr val="tx1"/>
                </a:solidFill>
                <a:latin typeface="Times New Roman" pitchFamily="18" charset="0"/>
              </a:rPr>
              <a:t>На просторах интернета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sz="2800" smtClean="0"/>
              <a:t> Адрес сайта детского сада: </a:t>
            </a:r>
            <a:r>
              <a:rPr lang="en-US" sz="2800" smtClean="0"/>
              <a:t>sad20.edurm.ru</a:t>
            </a:r>
            <a:endParaRPr lang="ru-RU" sz="2800" smtClean="0"/>
          </a:p>
        </p:txBody>
      </p:sp>
      <p:pic>
        <p:nvPicPr>
          <p:cNvPr id="49155" name="Picture 6" descr="SL3806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972800" y="-8229600"/>
            <a:ext cx="4459287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7" descr="SL3806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205038"/>
            <a:ext cx="633571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3" y="171450"/>
            <a:ext cx="5184775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2492" r="3770"/>
          <a:stretch>
            <a:fillRect/>
          </a:stretch>
        </p:blipFill>
        <p:spPr bwMode="auto">
          <a:xfrm>
            <a:off x="1106488" y="201613"/>
            <a:ext cx="4165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7510" t="9689" r="17111" b="7468"/>
          <a:stretch>
            <a:fillRect/>
          </a:stretch>
        </p:blipFill>
        <p:spPr bwMode="auto">
          <a:xfrm>
            <a:off x="1763713" y="446088"/>
            <a:ext cx="3876675" cy="568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549275"/>
            <a:ext cx="424815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rcRect l="2615" r="4466"/>
          <a:stretch>
            <a:fillRect/>
          </a:stretch>
        </p:blipFill>
        <p:spPr bwMode="auto">
          <a:xfrm>
            <a:off x="3419475" y="765175"/>
            <a:ext cx="403225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7175" y="1123950"/>
            <a:ext cx="4156075" cy="55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9338" y="1385888"/>
            <a:ext cx="3976687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695325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268413"/>
            <a:ext cx="7561262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«Создание инновационной модели ДОУ по укреплению здоровья ребёнка».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2565400"/>
            <a:ext cx="3744913" cy="273526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2831"/>
          <a:stretch>
            <a:fillRect/>
          </a:stretch>
        </p:blipFill>
        <p:spPr bwMode="auto">
          <a:xfrm>
            <a:off x="425450" y="1719263"/>
            <a:ext cx="34448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 l="1881"/>
          <a:stretch>
            <a:fillRect/>
          </a:stretch>
        </p:blipFill>
        <p:spPr bwMode="auto">
          <a:xfrm>
            <a:off x="2106613" y="1782763"/>
            <a:ext cx="347821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1844675"/>
            <a:ext cx="3543300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rcRect r="6384"/>
          <a:stretch>
            <a:fillRect/>
          </a:stretch>
        </p:blipFill>
        <p:spPr bwMode="auto">
          <a:xfrm>
            <a:off x="4932363" y="1782763"/>
            <a:ext cx="3355975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WordArt 5"/>
          <p:cNvSpPr>
            <a:spLocks noChangeArrowheads="1" noChangeShapeType="1" noTextEdit="1"/>
          </p:cNvSpPr>
          <p:nvPr/>
        </p:nvSpPr>
        <p:spPr bwMode="gray">
          <a:xfrm>
            <a:off x="1187624" y="2997200"/>
            <a:ext cx="6624735" cy="86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63500" dir="2212194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СПАСИБО ЗА ВНИМАНИЕ </a:t>
            </a:r>
            <a:r>
              <a:rPr lang="ru-RU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63500" dir="2212194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!</a:t>
            </a:r>
          </a:p>
        </p:txBody>
      </p:sp>
      <p:sp>
        <p:nvSpPr>
          <p:cNvPr id="53250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создания методической службы: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Создание условий роста профессионального мастерства педагогов; </a:t>
            </a:r>
          </a:p>
          <a:p>
            <a:pPr eaLnBrk="1" hangingPunct="1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Повышение мотивации на самосовершенствование в процессе творческо-поисковой деятельности, стимулируемой новой моделью методической службы;</a:t>
            </a:r>
          </a:p>
          <a:p>
            <a:pPr eaLnBrk="1" hangingPunct="1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Обеспечение качества образовательных услуг.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4638"/>
            <a:ext cx="8147050" cy="7064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Субъекты методической службы: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gray">
          <a:xfrm rot="39573186">
            <a:off x="4768056" y="23312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gray">
          <a:xfrm rot="3465783">
            <a:off x="4768057" y="4495006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5" name="AutoShape 5"/>
          <p:cNvSpPr>
            <a:spLocks noChangeArrowheads="1"/>
          </p:cNvSpPr>
          <p:nvPr/>
        </p:nvSpPr>
        <p:spPr bwMode="gray">
          <a:xfrm rot="35969022">
            <a:off x="3548856" y="24074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gray">
          <a:xfrm rot="7535209">
            <a:off x="3510756" y="4461669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gray">
          <a:xfrm>
            <a:off x="5346700" y="345916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gray">
          <a:xfrm rot="-10800000">
            <a:off x="2936875" y="345281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464" name="Oval 9"/>
          <p:cNvSpPr>
            <a:spLocks noChangeArrowheads="1"/>
          </p:cNvSpPr>
          <p:nvPr/>
        </p:nvSpPr>
        <p:spPr bwMode="gray">
          <a:xfrm>
            <a:off x="2682875" y="1690688"/>
            <a:ext cx="3743325" cy="3744912"/>
          </a:xfrm>
          <a:prstGeom prst="ellipse">
            <a:avLst/>
          </a:prstGeom>
          <a:noFill/>
          <a:ln w="38100" algn="ctr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19465" name="Group 10"/>
          <p:cNvGrpSpPr>
            <a:grpSpLocks/>
          </p:cNvGrpSpPr>
          <p:nvPr/>
        </p:nvGrpSpPr>
        <p:grpSpPr bwMode="auto">
          <a:xfrm>
            <a:off x="3419475" y="1749425"/>
            <a:ext cx="360363" cy="360363"/>
            <a:chOff x="1973" y="1706"/>
            <a:chExt cx="227" cy="227"/>
          </a:xfrm>
        </p:grpSpPr>
        <p:sp>
          <p:nvSpPr>
            <p:cNvPr id="51211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2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66" name="Group 13"/>
          <p:cNvGrpSpPr>
            <a:grpSpLocks/>
          </p:cNvGrpSpPr>
          <p:nvPr/>
        </p:nvGrpSpPr>
        <p:grpSpPr bwMode="auto">
          <a:xfrm>
            <a:off x="2474913" y="3405188"/>
            <a:ext cx="360362" cy="360362"/>
            <a:chOff x="1565" y="2659"/>
            <a:chExt cx="227" cy="227"/>
          </a:xfrm>
        </p:grpSpPr>
        <p:sp>
          <p:nvSpPr>
            <p:cNvPr id="51214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5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67" name="Group 16"/>
          <p:cNvGrpSpPr>
            <a:grpSpLocks/>
          </p:cNvGrpSpPr>
          <p:nvPr/>
        </p:nvGrpSpPr>
        <p:grpSpPr bwMode="auto">
          <a:xfrm>
            <a:off x="3338513" y="4948238"/>
            <a:ext cx="360362" cy="360362"/>
            <a:chOff x="2109" y="3612"/>
            <a:chExt cx="227" cy="227"/>
          </a:xfrm>
        </p:grpSpPr>
        <p:sp>
          <p:nvSpPr>
            <p:cNvPr id="51217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8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68" name="Group 19"/>
          <p:cNvGrpSpPr>
            <a:grpSpLocks/>
          </p:cNvGrpSpPr>
          <p:nvPr/>
        </p:nvGrpSpPr>
        <p:grpSpPr bwMode="auto">
          <a:xfrm>
            <a:off x="5268913" y="1728788"/>
            <a:ext cx="360362" cy="360362"/>
            <a:chOff x="3470" y="1706"/>
            <a:chExt cx="227" cy="227"/>
          </a:xfrm>
        </p:grpSpPr>
        <p:sp>
          <p:nvSpPr>
            <p:cNvPr id="51220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1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69" name="Group 22"/>
          <p:cNvGrpSpPr>
            <a:grpSpLocks/>
          </p:cNvGrpSpPr>
          <p:nvPr/>
        </p:nvGrpSpPr>
        <p:grpSpPr bwMode="auto">
          <a:xfrm>
            <a:off x="6218238" y="3405188"/>
            <a:ext cx="360362" cy="360362"/>
            <a:chOff x="3923" y="2659"/>
            <a:chExt cx="227" cy="227"/>
          </a:xfrm>
        </p:grpSpPr>
        <p:sp>
          <p:nvSpPr>
            <p:cNvPr id="51223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4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70" name="Group 25"/>
          <p:cNvGrpSpPr>
            <a:grpSpLocks/>
          </p:cNvGrpSpPr>
          <p:nvPr/>
        </p:nvGrpSpPr>
        <p:grpSpPr bwMode="auto">
          <a:xfrm>
            <a:off x="5324475" y="5005388"/>
            <a:ext cx="360363" cy="360362"/>
            <a:chOff x="3515" y="3521"/>
            <a:chExt cx="227" cy="227"/>
          </a:xfrm>
        </p:grpSpPr>
        <p:sp>
          <p:nvSpPr>
            <p:cNvPr id="51226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7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228" name="Oval 28"/>
          <p:cNvSpPr>
            <a:spLocks noChangeArrowheads="1"/>
          </p:cNvSpPr>
          <p:nvPr/>
        </p:nvSpPr>
        <p:spPr bwMode="gray">
          <a:xfrm>
            <a:off x="3614738" y="2643188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gray">
          <a:xfrm>
            <a:off x="3608388" y="2627313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1230" name="Oval 30"/>
          <p:cNvSpPr>
            <a:spLocks noChangeArrowheads="1"/>
          </p:cNvSpPr>
          <p:nvPr/>
        </p:nvSpPr>
        <p:spPr bwMode="gray">
          <a:xfrm>
            <a:off x="3741738" y="2770188"/>
            <a:ext cx="1690687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gray">
          <a:xfrm>
            <a:off x="3724275" y="2743200"/>
            <a:ext cx="1690688" cy="1690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grpSp>
        <p:nvGrpSpPr>
          <p:cNvPr id="19475" name="Group 44"/>
          <p:cNvGrpSpPr>
            <a:grpSpLocks/>
          </p:cNvGrpSpPr>
          <p:nvPr/>
        </p:nvGrpSpPr>
        <p:grpSpPr bwMode="auto">
          <a:xfrm>
            <a:off x="3825875" y="2854325"/>
            <a:ext cx="1522413" cy="1522413"/>
            <a:chOff x="2410" y="1798"/>
            <a:chExt cx="959" cy="959"/>
          </a:xfrm>
        </p:grpSpPr>
        <p:sp>
          <p:nvSpPr>
            <p:cNvPr id="19483" name="Oval 32"/>
            <p:cNvSpPr>
              <a:spLocks noChangeArrowheads="1"/>
            </p:cNvSpPr>
            <p:nvPr/>
          </p:nvSpPr>
          <p:spPr bwMode="gray">
            <a:xfrm>
              <a:off x="2410" y="1798"/>
              <a:ext cx="959" cy="959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9484" name="Oval 33"/>
            <p:cNvSpPr>
              <a:spLocks noChangeArrowheads="1"/>
            </p:cNvSpPr>
            <p:nvPr/>
          </p:nvSpPr>
          <p:spPr bwMode="gray">
            <a:xfrm>
              <a:off x="2424" y="1810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9485" name="Oval 34"/>
            <p:cNvSpPr>
              <a:spLocks noChangeArrowheads="1"/>
            </p:cNvSpPr>
            <p:nvPr/>
          </p:nvSpPr>
          <p:spPr bwMode="gray">
            <a:xfrm>
              <a:off x="2435" y="1816"/>
              <a:ext cx="906" cy="90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9486" name="Oval 35"/>
            <p:cNvSpPr>
              <a:spLocks noChangeArrowheads="1"/>
            </p:cNvSpPr>
            <p:nvPr/>
          </p:nvSpPr>
          <p:spPr bwMode="gray">
            <a:xfrm>
              <a:off x="2445" y="1825"/>
              <a:ext cx="861" cy="845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9487" name="Oval 36"/>
            <p:cNvSpPr>
              <a:spLocks noChangeArrowheads="1"/>
            </p:cNvSpPr>
            <p:nvPr/>
          </p:nvSpPr>
          <p:spPr bwMode="gray">
            <a:xfrm>
              <a:off x="2496" y="1848"/>
              <a:ext cx="765" cy="68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19476" name="Text Box 37"/>
          <p:cNvSpPr txBox="1">
            <a:spLocks noChangeArrowheads="1"/>
          </p:cNvSpPr>
          <p:nvPr/>
        </p:nvSpPr>
        <p:spPr bwMode="auto">
          <a:xfrm>
            <a:off x="3778250" y="3343275"/>
            <a:ext cx="1614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Методический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кабинет</a:t>
            </a:r>
            <a:endParaRPr 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7" name="Text Box 38"/>
          <p:cNvSpPr txBox="1">
            <a:spLocks noChangeArrowheads="1"/>
          </p:cNvSpPr>
          <p:nvPr/>
        </p:nvSpPr>
        <p:spPr bwMode="auto">
          <a:xfrm>
            <a:off x="6578600" y="1676400"/>
            <a:ext cx="22415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 i="1">
                <a:latin typeface="Times New Roman" pitchFamily="18" charset="0"/>
                <a:cs typeface="Times New Roman" pitchFamily="18" charset="0"/>
              </a:rPr>
              <a:t>Творческая группа.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Функции: изучение, разработка, обобщение материалов и т.д.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8" name="Text Box 39"/>
          <p:cNvSpPr txBox="1">
            <a:spLocks noChangeArrowheads="1"/>
          </p:cNvSpPr>
          <p:nvPr/>
        </p:nvSpPr>
        <p:spPr bwMode="auto">
          <a:xfrm>
            <a:off x="317500" y="1676400"/>
            <a:ext cx="29352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1600" b="1" i="1">
                <a:latin typeface="Times New Roman" pitchFamily="18" charset="0"/>
                <a:cs typeface="Times New Roman" pitchFamily="18" charset="0"/>
              </a:rPr>
              <a:t>Педагогический совет.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Функции: планирование, 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экспертиза, принятие решений.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9" name="Text Box 40"/>
          <p:cNvSpPr txBox="1">
            <a:spLocks noChangeArrowheads="1"/>
          </p:cNvSpPr>
          <p:nvPr/>
        </p:nvSpPr>
        <p:spPr bwMode="auto">
          <a:xfrm>
            <a:off x="6457950" y="3068638"/>
            <a:ext cx="25781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 i="1">
                <a:latin typeface="Times New Roman" pitchFamily="18" charset="0"/>
                <a:cs typeface="Times New Roman" pitchFamily="18" charset="0"/>
              </a:rPr>
              <a:t>Временные исследовательские, </a:t>
            </a:r>
          </a:p>
          <a:p>
            <a:pPr algn="ctr" eaLnBrk="0" hangingPunct="0"/>
            <a:r>
              <a:rPr lang="ru-RU" sz="1600" b="1" i="1">
                <a:latin typeface="Times New Roman" pitchFamily="18" charset="0"/>
                <a:cs typeface="Times New Roman" pitchFamily="18" charset="0"/>
              </a:rPr>
              <a:t>проектные микрогруппы.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Функции: изучение, разработка, реализация на практике.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0" name="Text Box 41"/>
          <p:cNvSpPr txBox="1">
            <a:spLocks noChangeArrowheads="1"/>
          </p:cNvSpPr>
          <p:nvPr/>
        </p:nvSpPr>
        <p:spPr bwMode="auto">
          <a:xfrm>
            <a:off x="5837238" y="4867275"/>
            <a:ext cx="29352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1600" b="1" i="1">
                <a:latin typeface="Times New Roman" pitchFamily="18" charset="0"/>
                <a:cs typeface="Times New Roman" pitchFamily="18" charset="0"/>
              </a:rPr>
              <a:t>Творческие лаборатории.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Функции: организация, анализ,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 коррекция, стимулирование.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1" name="Text Box 42"/>
          <p:cNvSpPr txBox="1">
            <a:spLocks noChangeArrowheads="1"/>
          </p:cNvSpPr>
          <p:nvPr/>
        </p:nvSpPr>
        <p:spPr bwMode="auto">
          <a:xfrm>
            <a:off x="317500" y="2854325"/>
            <a:ext cx="21732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 i="1">
                <a:latin typeface="Times New Roman" pitchFamily="18" charset="0"/>
                <a:cs typeface="Times New Roman" pitchFamily="18" charset="0"/>
              </a:rPr>
              <a:t>Методический совет.</a:t>
            </a:r>
          </a:p>
          <a:p>
            <a:pPr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Функции: диагностическая, </a:t>
            </a:r>
          </a:p>
          <a:p>
            <a:pPr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информационная, научно-</a:t>
            </a:r>
          </a:p>
          <a:p>
            <a:pPr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исследовательская,</a:t>
            </a:r>
          </a:p>
          <a:p>
            <a:pPr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организационная, </a:t>
            </a:r>
          </a:p>
          <a:p>
            <a:pPr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образовательная.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2" name="Text Box 43"/>
          <p:cNvSpPr txBox="1">
            <a:spLocks noChangeArrowheads="1"/>
          </p:cNvSpPr>
          <p:nvPr/>
        </p:nvSpPr>
        <p:spPr bwMode="auto">
          <a:xfrm>
            <a:off x="638175" y="4967288"/>
            <a:ext cx="24860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1600" b="1" i="1">
                <a:latin typeface="Times New Roman" pitchFamily="18" charset="0"/>
                <a:cs typeface="Times New Roman" pitchFamily="18" charset="0"/>
              </a:rPr>
              <a:t>Старший воспитатель.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Функции: планирование, 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педагогическая 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деятельность, первичная</a:t>
            </a:r>
          </a:p>
          <a:p>
            <a:pPr algn="ctr"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экспертиза и т.д.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Методический кабинет – это: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Line 3"/>
          <p:cNvSpPr>
            <a:spLocks noChangeShapeType="1"/>
          </p:cNvSpPr>
          <p:nvPr/>
        </p:nvSpPr>
        <p:spPr bwMode="gray">
          <a:xfrm flipH="1">
            <a:off x="873125" y="5621338"/>
            <a:ext cx="16573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gray">
          <a:xfrm flipH="1">
            <a:off x="873125" y="4783138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gray">
          <a:xfrm flipH="1">
            <a:off x="873125" y="395287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gray">
          <a:xfrm flipH="1">
            <a:off x="873125" y="3124200"/>
            <a:ext cx="416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gray">
          <a:xfrm flipH="1" flipV="1">
            <a:off x="906463" y="2276475"/>
            <a:ext cx="503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7" name="Line 8"/>
          <p:cNvSpPr>
            <a:spLocks noChangeShapeType="1"/>
          </p:cNvSpPr>
          <p:nvPr/>
        </p:nvSpPr>
        <p:spPr bwMode="gray">
          <a:xfrm>
            <a:off x="1025525" y="2276475"/>
            <a:ext cx="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gray">
          <a:xfrm>
            <a:off x="1025525" y="3148013"/>
            <a:ext cx="0" cy="81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9" name="Line 10"/>
          <p:cNvSpPr>
            <a:spLocks noChangeShapeType="1"/>
          </p:cNvSpPr>
          <p:nvPr/>
        </p:nvSpPr>
        <p:spPr bwMode="gray">
          <a:xfrm>
            <a:off x="1025525" y="3965575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0" name="Line 11"/>
          <p:cNvSpPr>
            <a:spLocks noChangeShapeType="1"/>
          </p:cNvSpPr>
          <p:nvPr/>
        </p:nvSpPr>
        <p:spPr bwMode="gray">
          <a:xfrm>
            <a:off x="1025525" y="4783138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1" name="Text Box 12"/>
          <p:cNvSpPr txBox="1">
            <a:spLocks noChangeArrowheads="1"/>
          </p:cNvSpPr>
          <p:nvPr/>
        </p:nvSpPr>
        <p:spPr bwMode="gray">
          <a:xfrm>
            <a:off x="1025525" y="2286000"/>
            <a:ext cx="42719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Нормативные документы, педагогическая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и методическая литература, передовой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педагогический опыт и т.д.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2" name="Text Box 13"/>
          <p:cNvSpPr txBox="1">
            <a:spLocks noChangeArrowheads="1"/>
          </p:cNvSpPr>
          <p:nvPr/>
        </p:nvSpPr>
        <p:spPr bwMode="gray">
          <a:xfrm>
            <a:off x="1025525" y="3148013"/>
            <a:ext cx="3624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Обеспечение творческой работой,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Самообразование, совершенство-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вание педагогического мастерства.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3" name="Text Box 14"/>
          <p:cNvSpPr txBox="1">
            <a:spLocks noChangeArrowheads="1"/>
          </p:cNvSpPr>
          <p:nvPr/>
        </p:nvSpPr>
        <p:spPr bwMode="gray">
          <a:xfrm>
            <a:off x="1025525" y="3894138"/>
            <a:ext cx="28257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Анализ и обобщение опыта методической работы, накопленного в образователь-</a:t>
            </a:r>
          </a:p>
          <a:p>
            <a:pPr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ном учреждении.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4" name="Text Box 15"/>
          <p:cNvSpPr txBox="1">
            <a:spLocks noChangeArrowheads="1"/>
          </p:cNvSpPr>
          <p:nvPr/>
        </p:nvSpPr>
        <p:spPr bwMode="gray">
          <a:xfrm>
            <a:off x="1025525" y="4781550"/>
            <a:ext cx="18208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Методическое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сопровождение</a:t>
            </a:r>
          </a:p>
          <a:p>
            <a:pPr eaLnBrk="0" hangingPunct="0"/>
            <a:r>
              <a:rPr lang="ru-RU" sz="1600">
                <a:latin typeface="Times New Roman" pitchFamily="18" charset="0"/>
                <a:cs typeface="Times New Roman" pitchFamily="18" charset="0"/>
              </a:rPr>
              <a:t>педагогов.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495" name="Group 16"/>
          <p:cNvGrpSpPr>
            <a:grpSpLocks/>
          </p:cNvGrpSpPr>
          <p:nvPr/>
        </p:nvGrpSpPr>
        <p:grpSpPr bwMode="auto">
          <a:xfrm>
            <a:off x="2592388" y="2286000"/>
            <a:ext cx="5824537" cy="3343275"/>
            <a:chOff x="1515" y="1446"/>
            <a:chExt cx="3669" cy="2106"/>
          </a:xfrm>
        </p:grpSpPr>
        <p:sp>
          <p:nvSpPr>
            <p:cNvPr id="76817" name="Freeform 17"/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>
                <a:gd name="T0" fmla="*/ 308 w 308"/>
                <a:gd name="T1" fmla="*/ 120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497" name="Freeform 18"/>
            <p:cNvSpPr>
              <a:spLocks/>
            </p:cNvSpPr>
            <p:nvPr/>
          </p:nvSpPr>
          <p:spPr bwMode="gray">
            <a:xfrm>
              <a:off x="3078" y="1446"/>
              <a:ext cx="2106" cy="341"/>
            </a:xfrm>
            <a:custGeom>
              <a:avLst/>
              <a:gdLst>
                <a:gd name="T0" fmla="*/ 2857 w 1786"/>
                <a:gd name="T1" fmla="*/ 590 h 284"/>
                <a:gd name="T2" fmla="*/ 0 w 1786"/>
                <a:gd name="T3" fmla="*/ 590 h 284"/>
                <a:gd name="T4" fmla="*/ 862 w 1786"/>
                <a:gd name="T5" fmla="*/ 0 h 284"/>
                <a:gd name="T6" fmla="*/ 3453 w 1786"/>
                <a:gd name="T7" fmla="*/ 0 h 284"/>
                <a:gd name="T8" fmla="*/ 2857 w 1786"/>
                <a:gd name="T9" fmla="*/ 59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6"/>
                <a:gd name="T16" fmla="*/ 0 h 284"/>
                <a:gd name="T17" fmla="*/ 1786 w 178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         Центр сбора педагогической</a:t>
              </a:r>
            </a:p>
            <a:p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                  информации</a:t>
              </a:r>
            </a:p>
          </p:txBody>
        </p:sp>
        <p:sp>
          <p:nvSpPr>
            <p:cNvPr id="20498" name="Freeform 19"/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>
                <a:gd name="T0" fmla="*/ 594 w 308"/>
                <a:gd name="T1" fmla="*/ 248 h 442"/>
                <a:gd name="T2" fmla="*/ 0 w 308"/>
                <a:gd name="T3" fmla="*/ 915 h 442"/>
                <a:gd name="T4" fmla="*/ 0 w 308"/>
                <a:gd name="T5" fmla="*/ 591 h 442"/>
                <a:gd name="T6" fmla="*/ 594 w 308"/>
                <a:gd name="T7" fmla="*/ 0 h 442"/>
                <a:gd name="T8" fmla="*/ 594 w 308"/>
                <a:gd name="T9" fmla="*/ 248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2"/>
                <a:gd name="T17" fmla="*/ 308 w 308"/>
                <a:gd name="T18" fmla="*/ 442 h 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9" name="Freeform 20"/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>
                <a:gd name="T0" fmla="*/ 3118 w 1920"/>
                <a:gd name="T1" fmla="*/ 583 h 284"/>
                <a:gd name="T2" fmla="*/ 0 w 1920"/>
                <a:gd name="T3" fmla="*/ 583 h 284"/>
                <a:gd name="T4" fmla="*/ 862 w 1920"/>
                <a:gd name="T5" fmla="*/ 0 h 284"/>
                <a:gd name="T6" fmla="*/ 3712 w 1920"/>
                <a:gd name="T7" fmla="*/ 0 h 284"/>
                <a:gd name="T8" fmla="*/ 3118 w 1920"/>
                <a:gd name="T9" fmla="*/ 583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284"/>
                <a:gd name="T17" fmla="*/ 1920 w 192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         Центр повышения квалификации            педагогов</a:t>
              </a:r>
            </a:p>
          </p:txBody>
        </p:sp>
        <p:sp>
          <p:nvSpPr>
            <p:cNvPr id="76821" name="Freeform 21"/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>
                <a:gd name="T0" fmla="*/ 306 w 306"/>
                <a:gd name="T1" fmla="*/ 122 h 444"/>
                <a:gd name="T2" fmla="*/ 0 w 306"/>
                <a:gd name="T3" fmla="*/ 444 h 444"/>
                <a:gd name="T4" fmla="*/ 0 w 306"/>
                <a:gd name="T5" fmla="*/ 286 h 444"/>
                <a:gd name="T6" fmla="*/ 306 w 306"/>
                <a:gd name="T7" fmla="*/ 0 h 444"/>
                <a:gd name="T8" fmla="*/ 306 w 306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501" name="Freeform 22"/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>
                <a:gd name="T0" fmla="*/ 600 w 308"/>
                <a:gd name="T1" fmla="*/ 252 h 444"/>
                <a:gd name="T2" fmla="*/ 0 w 308"/>
                <a:gd name="T3" fmla="*/ 922 h 444"/>
                <a:gd name="T4" fmla="*/ 0 w 308"/>
                <a:gd name="T5" fmla="*/ 594 h 444"/>
                <a:gd name="T6" fmla="*/ 600 w 308"/>
                <a:gd name="T7" fmla="*/ 0 h 444"/>
                <a:gd name="T8" fmla="*/ 600 w 308"/>
                <a:gd name="T9" fmla="*/ 252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4"/>
                <a:gd name="T17" fmla="*/ 308 w 308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2" name="Freeform 23"/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>
                <a:gd name="T0" fmla="*/ 3622 w 2180"/>
                <a:gd name="T1" fmla="*/ 583 h 284"/>
                <a:gd name="T2" fmla="*/ 0 w 2180"/>
                <a:gd name="T3" fmla="*/ 583 h 284"/>
                <a:gd name="T4" fmla="*/ 862 w 2180"/>
                <a:gd name="T5" fmla="*/ 0 h 284"/>
                <a:gd name="T6" fmla="*/ 4217 w 2180"/>
                <a:gd name="T7" fmla="*/ 0 h 284"/>
                <a:gd name="T8" fmla="*/ 3622 w 2180"/>
                <a:gd name="T9" fmla="*/ 583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80"/>
                <a:gd name="T16" fmla="*/ 0 h 284"/>
                <a:gd name="T17" fmla="*/ 2180 w 218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gradFill rotWithShape="1">
              <a:gsLst>
                <a:gs pos="0">
                  <a:srgbClr val="004D00"/>
                </a:gs>
                <a:gs pos="50000">
                  <a:srgbClr val="007300"/>
                </a:gs>
                <a:gs pos="100000">
                  <a:srgbClr val="008A00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Научно-методический центр</a:t>
              </a:r>
            </a:p>
          </p:txBody>
        </p:sp>
        <p:sp>
          <p:nvSpPr>
            <p:cNvPr id="76825" name="Rectangle 25"/>
            <p:cNvSpPr>
              <a:spLocks noChangeArrowheads="1"/>
            </p:cNvSpPr>
            <p:nvPr/>
          </p:nvSpPr>
          <p:spPr bwMode="gray">
            <a:xfrm>
              <a:off x="3082" y="1787"/>
              <a:ext cx="1743" cy="192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04" name="Rectangle 26"/>
            <p:cNvSpPr>
              <a:spLocks noChangeArrowheads="1"/>
            </p:cNvSpPr>
            <p:nvPr/>
          </p:nvSpPr>
          <p:spPr bwMode="gray">
            <a:xfrm>
              <a:off x="2556" y="2310"/>
              <a:ext cx="1900" cy="188"/>
            </a:xfrm>
            <a:prstGeom prst="rect">
              <a:avLst/>
            </a:prstGeom>
            <a:gradFill rotWithShape="1">
              <a:gsLst>
                <a:gs pos="0">
                  <a:srgbClr val="006A96"/>
                </a:gs>
                <a:gs pos="50000">
                  <a:srgbClr val="009AD9"/>
                </a:gs>
                <a:gs pos="100000">
                  <a:srgbClr val="00B8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sz="16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6827" name="Freeform 27"/>
            <p:cNvSpPr>
              <a:spLocks/>
            </p:cNvSpPr>
            <p:nvPr/>
          </p:nvSpPr>
          <p:spPr bwMode="gray">
            <a:xfrm>
              <a:off x="2036" y="2494"/>
              <a:ext cx="2415" cy="343"/>
            </a:xfrm>
            <a:custGeom>
              <a:avLst/>
              <a:gdLst>
                <a:gd name="T0" fmla="*/ 1742 w 2048"/>
                <a:gd name="T1" fmla="*/ 286 h 286"/>
                <a:gd name="T2" fmla="*/ 0 w 2048"/>
                <a:gd name="T3" fmla="*/ 286 h 286"/>
                <a:gd name="T4" fmla="*/ 446 w 2048"/>
                <a:gd name="T5" fmla="*/ 0 h 286"/>
                <a:gd name="T6" fmla="*/ 2048 w 2048"/>
                <a:gd name="T7" fmla="*/ 0 h 286"/>
                <a:gd name="T8" fmla="*/ 1742 w 2048"/>
                <a:gd name="T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Центр анализа и обобщения</a:t>
              </a:r>
            </a:p>
          </p:txBody>
        </p:sp>
        <p:sp>
          <p:nvSpPr>
            <p:cNvPr id="76828" name="Rectangle 28"/>
            <p:cNvSpPr>
              <a:spLocks noChangeArrowheads="1"/>
            </p:cNvSpPr>
            <p:nvPr/>
          </p:nvSpPr>
          <p:spPr bwMode="gray">
            <a:xfrm>
              <a:off x="2038" y="2836"/>
              <a:ext cx="2056" cy="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0507" name="Rectangle 29"/>
            <p:cNvSpPr>
              <a:spLocks noChangeArrowheads="1"/>
            </p:cNvSpPr>
            <p:nvPr/>
          </p:nvSpPr>
          <p:spPr bwMode="gray">
            <a:xfrm>
              <a:off x="1525" y="3342"/>
              <a:ext cx="2213" cy="18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sz="16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60350"/>
            <a:ext cx="38989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908050"/>
            <a:ext cx="370681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825750"/>
            <a:ext cx="27146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260350"/>
            <a:ext cx="322103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4575" y="2420938"/>
            <a:ext cx="387032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3429000"/>
            <a:ext cx="37973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9975" y="3529013"/>
            <a:ext cx="4275138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490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Локальные акты, регламентирующие деятельность методической службы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616575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Положение о методической службе Учреждения.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Положение о педагогическом совете Учреждения.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Положение о методическом совете Учреждения.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Положение о методическом кабинете ДОУ.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Положение о творческой группе педагогических работников по изучению новых технологий и их внедрению в образовательный процесс МДОУ «Детский сад № 20 комбинированного вида».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Положение о форме профессионального объединения педагогов Творческая лаборатория».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Положение об инновационном учреждении.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Положение об аттестации педагогических работников Учреждения.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Положение о смотрах и конкурсах, проводимых в Учреждении и др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Ø"/>
            </a:pPr>
            <a:endParaRPr lang="ru-R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43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методической службы в осуществлении инновационного направления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0702" name="AutoShape 46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556" name="AutoShape 47"/>
          <p:cNvSpPr>
            <a:spLocks noChangeArrowheads="1"/>
          </p:cNvSpPr>
          <p:nvPr/>
        </p:nvSpPr>
        <p:spPr bwMode="ltGray">
          <a:xfrm rot="5400000" flipH="1">
            <a:off x="-2016918" y="1910556"/>
            <a:ext cx="4032250" cy="3929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rgbClr val="1B9AD9">
                  <a:alpha val="35999"/>
                </a:srgbClr>
              </a:gs>
              <a:gs pos="100000">
                <a:srgbClr val="B2DDF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7" name="AutoShape 48"/>
          <p:cNvSpPr>
            <a:spLocks noChangeArrowheads="1"/>
          </p:cNvSpPr>
          <p:nvPr/>
        </p:nvSpPr>
        <p:spPr bwMode="gray">
          <a:xfrm>
            <a:off x="1828800" y="5208588"/>
            <a:ext cx="4830763" cy="957262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AutoShape 49"/>
          <p:cNvSpPr>
            <a:spLocks noChangeArrowheads="1"/>
          </p:cNvSpPr>
          <p:nvPr/>
        </p:nvSpPr>
        <p:spPr bwMode="gray">
          <a:xfrm>
            <a:off x="2317750" y="4149725"/>
            <a:ext cx="4775200" cy="9286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9" name="AutoShape 50"/>
          <p:cNvSpPr>
            <a:spLocks noChangeArrowheads="1"/>
          </p:cNvSpPr>
          <p:nvPr/>
        </p:nvSpPr>
        <p:spPr bwMode="gray">
          <a:xfrm>
            <a:off x="2438400" y="3459163"/>
            <a:ext cx="4941888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0" name="AutoShape 51"/>
          <p:cNvSpPr>
            <a:spLocks noChangeArrowheads="1"/>
          </p:cNvSpPr>
          <p:nvPr/>
        </p:nvSpPr>
        <p:spPr bwMode="gray">
          <a:xfrm>
            <a:off x="2286000" y="2492375"/>
            <a:ext cx="4806950" cy="8651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1" name="AutoShape 52"/>
          <p:cNvSpPr>
            <a:spLocks noChangeArrowheads="1"/>
          </p:cNvSpPr>
          <p:nvPr/>
        </p:nvSpPr>
        <p:spPr bwMode="gray">
          <a:xfrm>
            <a:off x="1566863" y="1268413"/>
            <a:ext cx="4876800" cy="115252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Поиск и создание оптимальных педагогических</a:t>
            </a:r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 условий, обновление содержания и форм </a:t>
            </a:r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осуществления воспитательно-образовательного</a:t>
            </a:r>
          </a:p>
          <a:p>
            <a:pPr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процесса через краеведческий аспект.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0709" name="Group 53"/>
          <p:cNvGrpSpPr>
            <a:grpSpLocks/>
          </p:cNvGrpSpPr>
          <p:nvPr/>
        </p:nvGrpSpPr>
        <p:grpSpPr bwMode="auto">
          <a:xfrm>
            <a:off x="1089025" y="1598613"/>
            <a:ext cx="506413" cy="519112"/>
            <a:chOff x="2078" y="1596"/>
            <a:chExt cx="1615" cy="1785"/>
          </a:xfrm>
        </p:grpSpPr>
        <p:sp>
          <p:nvSpPr>
            <p:cNvPr id="23595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96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2" name="Oval 56"/>
            <p:cNvSpPr>
              <a:spLocks noChangeArrowheads="1"/>
            </p:cNvSpPr>
            <p:nvPr/>
          </p:nvSpPr>
          <p:spPr bwMode="gray">
            <a:xfrm>
              <a:off x="2255" y="1858"/>
              <a:ext cx="1261" cy="12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98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14" name="Oval 58"/>
            <p:cNvSpPr>
              <a:spLocks noChangeArrowheads="1"/>
            </p:cNvSpPr>
            <p:nvPr/>
          </p:nvSpPr>
          <p:spPr bwMode="gray">
            <a:xfrm>
              <a:off x="2336" y="1940"/>
              <a:ext cx="1099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600" name="Oval 59"/>
            <p:cNvSpPr>
              <a:spLocks noChangeArrowheads="1"/>
            </p:cNvSpPr>
            <p:nvPr/>
          </p:nvSpPr>
          <p:spPr bwMode="gray">
            <a:xfrm>
              <a:off x="2078" y="1596"/>
              <a:ext cx="1615" cy="178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/>
                <a:t>1</a:t>
              </a:r>
            </a:p>
          </p:txBody>
        </p:sp>
      </p:grpSp>
      <p:grpSp>
        <p:nvGrpSpPr>
          <p:cNvPr id="70716" name="Group 60"/>
          <p:cNvGrpSpPr>
            <a:grpSpLocks/>
          </p:cNvGrpSpPr>
          <p:nvPr/>
        </p:nvGrpSpPr>
        <p:grpSpPr bwMode="auto">
          <a:xfrm>
            <a:off x="1879600" y="2627313"/>
            <a:ext cx="482600" cy="520700"/>
            <a:chOff x="1647" y="1387"/>
            <a:chExt cx="2046" cy="2201"/>
          </a:xfrm>
        </p:grpSpPr>
        <p:sp>
          <p:nvSpPr>
            <p:cNvPr id="23589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90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9" name="Oval 63"/>
            <p:cNvSpPr>
              <a:spLocks noChangeArrowheads="1"/>
            </p:cNvSpPr>
            <p:nvPr/>
          </p:nvSpPr>
          <p:spPr bwMode="gray">
            <a:xfrm>
              <a:off x="2253" y="1857"/>
              <a:ext cx="1265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92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21" name="Oval 65"/>
            <p:cNvSpPr>
              <a:spLocks noChangeArrowheads="1"/>
            </p:cNvSpPr>
            <p:nvPr/>
          </p:nvSpPr>
          <p:spPr bwMode="gray">
            <a:xfrm>
              <a:off x="2340" y="1937"/>
              <a:ext cx="1090" cy="11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94" name="Oval 66"/>
            <p:cNvSpPr>
              <a:spLocks noChangeArrowheads="1"/>
            </p:cNvSpPr>
            <p:nvPr/>
          </p:nvSpPr>
          <p:spPr bwMode="gray">
            <a:xfrm>
              <a:off x="1647" y="1387"/>
              <a:ext cx="2046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/>
                <a:t>2</a:t>
              </a:r>
            </a:p>
          </p:txBody>
        </p:sp>
      </p:grpSp>
      <p:grpSp>
        <p:nvGrpSpPr>
          <p:cNvPr id="70723" name="Group 67"/>
          <p:cNvGrpSpPr>
            <a:grpSpLocks/>
          </p:cNvGrpSpPr>
          <p:nvPr/>
        </p:nvGrpSpPr>
        <p:grpSpPr bwMode="auto">
          <a:xfrm>
            <a:off x="2041525" y="3452813"/>
            <a:ext cx="473075" cy="520700"/>
            <a:chOff x="1691" y="1333"/>
            <a:chExt cx="2002" cy="2201"/>
          </a:xfrm>
        </p:grpSpPr>
        <p:sp>
          <p:nvSpPr>
            <p:cNvPr id="23583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84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26" name="Oval 70"/>
            <p:cNvSpPr>
              <a:spLocks noChangeArrowheads="1"/>
            </p:cNvSpPr>
            <p:nvPr/>
          </p:nvSpPr>
          <p:spPr bwMode="gray">
            <a:xfrm>
              <a:off x="2255" y="1856"/>
              <a:ext cx="1263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86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28" name="Oval 72"/>
            <p:cNvSpPr>
              <a:spLocks noChangeArrowheads="1"/>
            </p:cNvSpPr>
            <p:nvPr/>
          </p:nvSpPr>
          <p:spPr bwMode="gray">
            <a:xfrm>
              <a:off x="2336" y="1937"/>
              <a:ext cx="1095" cy="11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88" name="Oval 73"/>
            <p:cNvSpPr>
              <a:spLocks noChangeArrowheads="1"/>
            </p:cNvSpPr>
            <p:nvPr/>
          </p:nvSpPr>
          <p:spPr bwMode="gray">
            <a:xfrm>
              <a:off x="1691" y="1333"/>
              <a:ext cx="2002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/>
                <a:t>3</a:t>
              </a:r>
            </a:p>
          </p:txBody>
        </p:sp>
      </p:grpSp>
      <p:grpSp>
        <p:nvGrpSpPr>
          <p:cNvPr id="70730" name="Group 74"/>
          <p:cNvGrpSpPr>
            <a:grpSpLocks/>
          </p:cNvGrpSpPr>
          <p:nvPr/>
        </p:nvGrpSpPr>
        <p:grpSpPr bwMode="auto">
          <a:xfrm>
            <a:off x="1963738" y="4303713"/>
            <a:ext cx="474662" cy="520700"/>
            <a:chOff x="2004" y="1387"/>
            <a:chExt cx="2012" cy="2201"/>
          </a:xfrm>
        </p:grpSpPr>
        <p:sp>
          <p:nvSpPr>
            <p:cNvPr id="2357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7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33" name="Oval 77"/>
            <p:cNvSpPr>
              <a:spLocks noChangeArrowheads="1"/>
            </p:cNvSpPr>
            <p:nvPr/>
          </p:nvSpPr>
          <p:spPr bwMode="gray">
            <a:xfrm>
              <a:off x="2253" y="1857"/>
              <a:ext cx="1265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8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35" name="Oval 79"/>
            <p:cNvSpPr>
              <a:spLocks noChangeArrowheads="1"/>
            </p:cNvSpPr>
            <p:nvPr/>
          </p:nvSpPr>
          <p:spPr bwMode="gray">
            <a:xfrm>
              <a:off x="2334" y="1937"/>
              <a:ext cx="1097" cy="11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82" name="Oval 80"/>
            <p:cNvSpPr>
              <a:spLocks noChangeArrowheads="1"/>
            </p:cNvSpPr>
            <p:nvPr/>
          </p:nvSpPr>
          <p:spPr bwMode="gray">
            <a:xfrm>
              <a:off x="2004" y="1387"/>
              <a:ext cx="2012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/>
                <a:t>4</a:t>
              </a:r>
            </a:p>
          </p:txBody>
        </p:sp>
      </p:grpSp>
      <p:grpSp>
        <p:nvGrpSpPr>
          <p:cNvPr id="70737" name="Group 81"/>
          <p:cNvGrpSpPr>
            <a:grpSpLocks/>
          </p:cNvGrpSpPr>
          <p:nvPr/>
        </p:nvGrpSpPr>
        <p:grpSpPr bwMode="auto">
          <a:xfrm>
            <a:off x="1385888" y="5078413"/>
            <a:ext cx="493712" cy="520700"/>
            <a:chOff x="1449" y="1387"/>
            <a:chExt cx="2244" cy="2201"/>
          </a:xfrm>
        </p:grpSpPr>
        <p:sp>
          <p:nvSpPr>
            <p:cNvPr id="23571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72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40" name="Oval 84"/>
            <p:cNvSpPr>
              <a:spLocks noChangeArrowheads="1"/>
            </p:cNvSpPr>
            <p:nvPr/>
          </p:nvSpPr>
          <p:spPr bwMode="gray">
            <a:xfrm>
              <a:off x="2257" y="1857"/>
              <a:ext cx="1255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74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42" name="Oval 86"/>
            <p:cNvSpPr>
              <a:spLocks noChangeArrowheads="1"/>
            </p:cNvSpPr>
            <p:nvPr/>
          </p:nvSpPr>
          <p:spPr bwMode="gray">
            <a:xfrm>
              <a:off x="2336" y="1937"/>
              <a:ext cx="1097" cy="11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76" name="Oval 87"/>
            <p:cNvSpPr>
              <a:spLocks noChangeArrowheads="1"/>
            </p:cNvSpPr>
            <p:nvPr/>
          </p:nvSpPr>
          <p:spPr bwMode="gray">
            <a:xfrm>
              <a:off x="1449" y="1387"/>
              <a:ext cx="2244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/>
                <a:t>5</a:t>
              </a:r>
            </a:p>
          </p:txBody>
        </p:sp>
      </p:grpSp>
      <p:sp>
        <p:nvSpPr>
          <p:cNvPr id="23567" name="Rectangle 54"/>
          <p:cNvSpPr>
            <a:spLocks noChangeArrowheads="1"/>
          </p:cNvSpPr>
          <p:nvPr/>
        </p:nvSpPr>
        <p:spPr bwMode="auto">
          <a:xfrm>
            <a:off x="2627313" y="2492375"/>
            <a:ext cx="4176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</a:rPr>
              <a:t>Создание  авторских технологий инновационного содержания.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23568" name="Rectangle 55"/>
          <p:cNvSpPr>
            <a:spLocks noChangeArrowheads="1"/>
          </p:cNvSpPr>
          <p:nvPr/>
        </p:nvSpPr>
        <p:spPr bwMode="auto">
          <a:xfrm>
            <a:off x="2627313" y="3357563"/>
            <a:ext cx="4824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</a:rPr>
              <a:t>Апробирование нового содержания</a:t>
            </a:r>
            <a:r>
              <a:rPr lang="ru-RU" b="1"/>
              <a:t> </a:t>
            </a:r>
          </a:p>
          <a:p>
            <a:r>
              <a:rPr lang="ru-RU" b="1">
                <a:latin typeface="Times New Roman" pitchFamily="18" charset="0"/>
              </a:rPr>
              <a:t>технологии.</a:t>
            </a:r>
            <a:r>
              <a:rPr lang="ru-RU">
                <a:latin typeface="Times New Roman" pitchFamily="18" charset="0"/>
              </a:rPr>
              <a:t> 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3569" name="Rectangle 56"/>
          <p:cNvSpPr>
            <a:spLocks noChangeArrowheads="1"/>
          </p:cNvSpPr>
          <p:nvPr/>
        </p:nvSpPr>
        <p:spPr bwMode="auto">
          <a:xfrm>
            <a:off x="2555875" y="4149725"/>
            <a:ext cx="4572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</a:rPr>
              <a:t>Формирование единого информационного поля</a:t>
            </a:r>
          </a:p>
          <a:p>
            <a:r>
              <a:rPr lang="ru-RU" b="1">
                <a:latin typeface="Times New Roman" pitchFamily="18" charset="0"/>
              </a:rPr>
              <a:t>общей нравственной культуры детей.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23570" name="Rectangle 57"/>
          <p:cNvSpPr>
            <a:spLocks noChangeArrowheads="1"/>
          </p:cNvSpPr>
          <p:nvPr/>
        </p:nvSpPr>
        <p:spPr bwMode="auto">
          <a:xfrm>
            <a:off x="1908175" y="5157788"/>
            <a:ext cx="4572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</a:rPr>
              <a:t>  Распространение передового педагогического  опыта, новаторских идей.</a:t>
            </a:r>
            <a:endParaRPr lang="en-US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зеленый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E7EFBD"/>
        </a:lt1>
        <a:dk2>
          <a:srgbClr val="000000"/>
        </a:dk2>
        <a:lt2>
          <a:srgbClr val="808080"/>
        </a:lt2>
        <a:accent1>
          <a:srgbClr val="E7F3CE"/>
        </a:accent1>
        <a:accent2>
          <a:srgbClr val="CEDB6B"/>
        </a:accent2>
        <a:accent3>
          <a:srgbClr val="F1F6DB"/>
        </a:accent3>
        <a:accent4>
          <a:srgbClr val="000000"/>
        </a:accent4>
        <a:accent5>
          <a:srgbClr val="F1F8E3"/>
        </a:accent5>
        <a:accent6>
          <a:srgbClr val="BAC660"/>
        </a:accent6>
        <a:hlink>
          <a:srgbClr val="5B6B00"/>
        </a:hlink>
        <a:folHlink>
          <a:srgbClr val="595F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E7EFBD"/>
        </a:lt1>
        <a:dk2>
          <a:srgbClr val="000000"/>
        </a:dk2>
        <a:lt2>
          <a:srgbClr val="808080"/>
        </a:lt2>
        <a:accent1>
          <a:srgbClr val="C0E07E"/>
        </a:accent1>
        <a:accent2>
          <a:srgbClr val="C0D141"/>
        </a:accent2>
        <a:accent3>
          <a:srgbClr val="F1F6DB"/>
        </a:accent3>
        <a:accent4>
          <a:srgbClr val="000000"/>
        </a:accent4>
        <a:accent5>
          <a:srgbClr val="DCEDC0"/>
        </a:accent5>
        <a:accent6>
          <a:srgbClr val="AEBD3A"/>
        </a:accent6>
        <a:hlink>
          <a:srgbClr val="5A6B00"/>
        </a:hlink>
        <a:folHlink>
          <a:srgbClr val="616C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E7EFBD"/>
        </a:lt1>
        <a:dk2>
          <a:srgbClr val="000000"/>
        </a:dk2>
        <a:lt2>
          <a:srgbClr val="808080"/>
        </a:lt2>
        <a:accent1>
          <a:srgbClr val="DFFF05"/>
        </a:accent1>
        <a:accent2>
          <a:srgbClr val="7905FF"/>
        </a:accent2>
        <a:accent3>
          <a:srgbClr val="F1F6DB"/>
        </a:accent3>
        <a:accent4>
          <a:srgbClr val="000000"/>
        </a:accent4>
        <a:accent5>
          <a:srgbClr val="ECFFAA"/>
        </a:accent5>
        <a:accent6>
          <a:srgbClr val="6D04E7"/>
        </a:accent6>
        <a:hlink>
          <a:srgbClr val="750026"/>
        </a:hlink>
        <a:folHlink>
          <a:srgbClr val="637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E7EFBD"/>
        </a:lt1>
        <a:dk2>
          <a:srgbClr val="000000"/>
        </a:dk2>
        <a:lt2>
          <a:srgbClr val="808080"/>
        </a:lt2>
        <a:accent1>
          <a:srgbClr val="FF9D05"/>
        </a:accent1>
        <a:accent2>
          <a:srgbClr val="058DFF"/>
        </a:accent2>
        <a:accent3>
          <a:srgbClr val="F1F6DB"/>
        </a:accent3>
        <a:accent4>
          <a:srgbClr val="000000"/>
        </a:accent4>
        <a:accent5>
          <a:srgbClr val="FFCCAA"/>
        </a:accent5>
        <a:accent6>
          <a:srgbClr val="047FE7"/>
        </a:accent6>
        <a:hlink>
          <a:srgbClr val="700070"/>
        </a:hlink>
        <a:folHlink>
          <a:srgbClr val="636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7F3CE"/>
        </a:accent1>
        <a:accent2>
          <a:srgbClr val="CEDB6B"/>
        </a:accent2>
        <a:accent3>
          <a:srgbClr val="FFFFFF"/>
        </a:accent3>
        <a:accent4>
          <a:srgbClr val="000000"/>
        </a:accent4>
        <a:accent5>
          <a:srgbClr val="F1F8E3"/>
        </a:accent5>
        <a:accent6>
          <a:srgbClr val="BAC660"/>
        </a:accent6>
        <a:hlink>
          <a:srgbClr val="5B6B00"/>
        </a:hlink>
        <a:folHlink>
          <a:srgbClr val="595F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E07E"/>
        </a:accent1>
        <a:accent2>
          <a:srgbClr val="C0D141"/>
        </a:accent2>
        <a:accent3>
          <a:srgbClr val="FFFFFF"/>
        </a:accent3>
        <a:accent4>
          <a:srgbClr val="000000"/>
        </a:accent4>
        <a:accent5>
          <a:srgbClr val="DCEDC0"/>
        </a:accent5>
        <a:accent6>
          <a:srgbClr val="AEBD3A"/>
        </a:accent6>
        <a:hlink>
          <a:srgbClr val="5A6B00"/>
        </a:hlink>
        <a:folHlink>
          <a:srgbClr val="616C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FFF05"/>
        </a:accent1>
        <a:accent2>
          <a:srgbClr val="7905FF"/>
        </a:accent2>
        <a:accent3>
          <a:srgbClr val="FFFFFF"/>
        </a:accent3>
        <a:accent4>
          <a:srgbClr val="000000"/>
        </a:accent4>
        <a:accent5>
          <a:srgbClr val="ECFFAA"/>
        </a:accent5>
        <a:accent6>
          <a:srgbClr val="6D04E7"/>
        </a:accent6>
        <a:hlink>
          <a:srgbClr val="750026"/>
        </a:hlink>
        <a:folHlink>
          <a:srgbClr val="637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D05"/>
        </a:accent1>
        <a:accent2>
          <a:srgbClr val="058DFF"/>
        </a:accent2>
        <a:accent3>
          <a:srgbClr val="FFFFFF"/>
        </a:accent3>
        <a:accent4>
          <a:srgbClr val="000000"/>
        </a:accent4>
        <a:accent5>
          <a:srgbClr val="FFCCAA"/>
        </a:accent5>
        <a:accent6>
          <a:srgbClr val="047FE7"/>
        </a:accent6>
        <a:hlink>
          <a:srgbClr val="700070"/>
        </a:hlink>
        <a:folHlink>
          <a:srgbClr val="636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зеленый</Template>
  <TotalTime>1266</TotalTime>
  <Words>686</Words>
  <Application>Microsoft Office PowerPoint</Application>
  <PresentationFormat>Экран (4:3)</PresentationFormat>
  <Paragraphs>251</Paragraphs>
  <Slides>36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Calibri</vt:lpstr>
      <vt:lpstr>Times New Roman</vt:lpstr>
      <vt:lpstr>Verdana</vt:lpstr>
      <vt:lpstr>Wingdings</vt:lpstr>
      <vt:lpstr>зеленый</vt:lpstr>
      <vt:lpstr>зеленый</vt:lpstr>
      <vt:lpstr>зеленый</vt:lpstr>
      <vt:lpstr>Диаграмма Microsoft Excel</vt:lpstr>
      <vt:lpstr>Муниципальное дошкольное образовательное учреждение «Детский сад № 20 комбинированного вида» г.о.Саранск</vt:lpstr>
      <vt:lpstr>«Всё, что выходит за пределы рутины и в чём заключается хоть йота нового, обязано своим происхождением творческому процессу». Л.С. Выгодский</vt:lpstr>
      <vt:lpstr>Модель методической службы ДОУ</vt:lpstr>
      <vt:lpstr>Цель создания методической службы:</vt:lpstr>
      <vt:lpstr>Субъекты методической службы:</vt:lpstr>
      <vt:lpstr>Методический кабинет – это:</vt:lpstr>
      <vt:lpstr>Слайд 7</vt:lpstr>
      <vt:lpstr>Локальные акты, регламентирующие деятельность методической службы</vt:lpstr>
      <vt:lpstr>Задачи методической службы в осуществлении инновационного направления</vt:lpstr>
      <vt:lpstr>I этап(2006-2008гг.) Аналитико - организационный</vt:lpstr>
      <vt:lpstr>Предметно – развивающая среда</vt:lpstr>
      <vt:lpstr>II этап (2008-2010 гг.) Практический</vt:lpstr>
      <vt:lpstr>Использование проектного метода в инновационной деятельности</vt:lpstr>
      <vt:lpstr>Слайд 14</vt:lpstr>
      <vt:lpstr>IIIэтап (2010-2011 гг.) Обобщающий</vt:lpstr>
      <vt:lpstr>Формы методической работы с кадрами</vt:lpstr>
      <vt:lpstr>Тематический клуб  «Мой любимый город Саранск»</vt:lpstr>
      <vt:lpstr>Структура клуба</vt:lpstr>
      <vt:lpstr>Слайд 19</vt:lpstr>
      <vt:lpstr>Литературная газета</vt:lpstr>
      <vt:lpstr>Календарь «Знаменательные события и памятные даты».</vt:lpstr>
      <vt:lpstr>Творческое портфолио педагогов и воспитанников</vt:lpstr>
      <vt:lpstr>Анализ выполнения программы по ознакомлению детей дошкольного возраста с родным городом</vt:lpstr>
      <vt:lpstr>           2010-2011уч. год                                        2011-2012 уч.год          количество детей: 178                               количество детей:189</vt:lpstr>
      <vt:lpstr>Участие воспитанников в городских и республиканских конкурсах.</vt:lpstr>
      <vt:lpstr>Результаты анкетирования  «Оценка деятельности ДОУ» В анкетировании участвовало 198 человек.</vt:lpstr>
      <vt:lpstr>Результаты прохождения курсов повышения квалификации педагогов, аттестация</vt:lpstr>
      <vt:lpstr>Распространение педагогического опыта </vt:lpstr>
      <vt:lpstr>Слайд 29</vt:lpstr>
      <vt:lpstr>Слайд 30</vt:lpstr>
      <vt:lpstr>Слайд 31</vt:lpstr>
      <vt:lpstr>На просторах интернета</vt:lpstr>
      <vt:lpstr>Слайд 33</vt:lpstr>
      <vt:lpstr>Слайд 34</vt:lpstr>
      <vt:lpstr>«Создание инновационной модели ДОУ по укреплению здоровья ребёнка».</vt:lpstr>
      <vt:lpstr>Слайд 36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№ 20 комбинированного вида»</dc:title>
  <dc:creator>Semen</dc:creator>
  <cp:lastModifiedBy>USER</cp:lastModifiedBy>
  <cp:revision>122</cp:revision>
  <dcterms:created xsi:type="dcterms:W3CDTF">2013-03-15T10:47:49Z</dcterms:created>
  <dcterms:modified xsi:type="dcterms:W3CDTF">2013-05-22T08:02:01Z</dcterms:modified>
</cp:coreProperties>
</file>