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4" r:id="rId1"/>
  </p:sldMasterIdLst>
  <p:sldIdLst>
    <p:sldId id="256" r:id="rId2"/>
    <p:sldId id="257" r:id="rId3"/>
    <p:sldId id="261" r:id="rId4"/>
    <p:sldId id="259" r:id="rId5"/>
    <p:sldId id="260" r:id="rId6"/>
    <p:sldId id="262" r:id="rId7"/>
    <p:sldId id="263" r:id="rId8"/>
    <p:sldId id="268" r:id="rId9"/>
    <p:sldId id="273" r:id="rId10"/>
    <p:sldId id="274" r:id="rId11"/>
    <p:sldId id="275" r:id="rId12"/>
    <p:sldId id="276" r:id="rId13"/>
    <p:sldId id="266" r:id="rId14"/>
    <p:sldId id="277" r:id="rId15"/>
    <p:sldId id="278" r:id="rId16"/>
    <p:sldId id="279" r:id="rId17"/>
    <p:sldId id="280" r:id="rId18"/>
    <p:sldId id="281" r:id="rId19"/>
    <p:sldId id="282" r:id="rId20"/>
    <p:sldId id="283" r:id="rId21"/>
    <p:sldId id="284" r:id="rId22"/>
    <p:sldId id="285" r:id="rId23"/>
    <p:sldId id="286" r:id="rId24"/>
    <p:sldId id="270" r:id="rId25"/>
    <p:sldId id="272" r:id="rId26"/>
    <p:sldId id="287"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12.02.2021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248549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12.02.2021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34226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12.02.2021</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3792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12.02.2021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78385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12.02.2021</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2719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12.02.2021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90421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12.02.2021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80414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12.02.2021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55694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12.02.2021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914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12.02.2021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94123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12.02.2021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42225155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12.02.2021</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66886026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12.02.2021</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79649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12.02.2021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5889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12.02.2021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9755035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12.02.2021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66650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t>12.02.2021</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737274171"/>
      </p:ext>
    </p:extLst>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69" r:id="rId5"/>
    <p:sldLayoutId id="2147484270" r:id="rId6"/>
    <p:sldLayoutId id="2147484271" r:id="rId7"/>
    <p:sldLayoutId id="2147484272" r:id="rId8"/>
    <p:sldLayoutId id="2147484273" r:id="rId9"/>
    <p:sldLayoutId id="2147484274" r:id="rId10"/>
    <p:sldLayoutId id="2147484275" r:id="rId11"/>
    <p:sldLayoutId id="2147484276" r:id="rId12"/>
    <p:sldLayoutId id="2147484277" r:id="rId13"/>
    <p:sldLayoutId id="2147484278" r:id="rId14"/>
    <p:sldLayoutId id="2147484279" r:id="rId15"/>
    <p:sldLayoutId id="214748428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dirty="0"/>
              <a:t>«	</a:t>
            </a:r>
            <a:r>
              <a:rPr lang="ru-RU" sz="3200" b="1" dirty="0">
                <a:latin typeface="Times New Roman" panose="02020603050405020304" pitchFamily="18" charset="0"/>
                <a:cs typeface="Times New Roman" panose="02020603050405020304" pitchFamily="18" charset="0"/>
              </a:rPr>
              <a:t>Сущность и основные понятия интерактивного обучения».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«Виды интерактивных и активных методов обучения»</a:t>
            </a:r>
          </a:p>
        </p:txBody>
      </p:sp>
      <p:sp>
        <p:nvSpPr>
          <p:cNvPr id="3" name="Подзаголовок 2"/>
          <p:cNvSpPr>
            <a:spLocks noGrp="1"/>
          </p:cNvSpPr>
          <p:nvPr>
            <p:ph type="body" idx="1"/>
          </p:nvPr>
        </p:nvSpPr>
        <p:spPr>
          <a:xfrm>
            <a:off x="2432198" y="5159782"/>
            <a:ext cx="6388274" cy="951135"/>
          </a:xfrm>
        </p:spPr>
        <p:txBody>
          <a:bodyPr>
            <a:normAutofit/>
          </a:bodyPr>
          <a:lstStyle/>
          <a:p>
            <a:pPr algn="r"/>
            <a:r>
              <a:rPr lang="ru-RU" sz="2000" b="1" dirty="0">
                <a:solidFill>
                  <a:srgbClr val="FF0000"/>
                </a:solidFill>
                <a:latin typeface="Times New Roman" panose="02020603050405020304" pitchFamily="18" charset="0"/>
                <a:cs typeface="Times New Roman" panose="02020603050405020304" pitchFamily="18" charset="0"/>
              </a:rPr>
              <a:t>Подготовила:</a:t>
            </a:r>
          </a:p>
          <a:p>
            <a:pPr algn="r"/>
            <a:r>
              <a:rPr lang="ru-RU" sz="2000" b="1" dirty="0" err="1">
                <a:solidFill>
                  <a:srgbClr val="FF0000"/>
                </a:solidFill>
                <a:latin typeface="Times New Roman" panose="02020603050405020304" pitchFamily="18" charset="0"/>
                <a:cs typeface="Times New Roman" panose="02020603050405020304" pitchFamily="18" charset="0"/>
              </a:rPr>
              <a:t>Шишанова</a:t>
            </a:r>
            <a:r>
              <a:rPr lang="ru-RU" sz="2000" b="1" dirty="0">
                <a:solidFill>
                  <a:srgbClr val="FF0000"/>
                </a:solidFill>
                <a:latin typeface="Times New Roman" panose="02020603050405020304" pitchFamily="18" charset="0"/>
                <a:cs typeface="Times New Roman" panose="02020603050405020304" pitchFamily="18" charset="0"/>
              </a:rPr>
              <a:t> И.В.</a:t>
            </a:r>
          </a:p>
        </p:txBody>
      </p:sp>
    </p:spTree>
    <p:extLst>
      <p:ext uri="{BB962C8B-B14F-4D97-AF65-F5344CB8AC3E}">
        <p14:creationId xmlns:p14="http://schemas.microsoft.com/office/powerpoint/2010/main" val="8377513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A47E2FC3-8D4B-4A41-96C5-4F81206CE653}"/>
              </a:ext>
            </a:extLst>
          </p:cNvPr>
          <p:cNvSpPr>
            <a:spLocks noGrp="1"/>
          </p:cNvSpPr>
          <p:nvPr>
            <p:ph idx="1"/>
          </p:nvPr>
        </p:nvSpPr>
        <p:spPr>
          <a:xfrm>
            <a:off x="684213" y="404813"/>
            <a:ext cx="7850187" cy="5507037"/>
          </a:xfrm>
        </p:spPr>
        <p:txBody>
          <a:bodyPr/>
          <a:lstStyle/>
          <a:p>
            <a:pPr marL="0" indent="0" algn="ctr">
              <a:buNone/>
            </a:pPr>
            <a:r>
              <a:rPr lang="ru-RU" sz="2400" dirty="0">
                <a:solidFill>
                  <a:srgbClr val="0070C0"/>
                </a:solidFill>
                <a:latin typeface="Times New Roman" pitchFamily="18" charset="0"/>
                <a:cs typeface="Times New Roman" pitchFamily="18" charset="0"/>
              </a:rPr>
              <a:t>Классификация методов обучения</a:t>
            </a:r>
          </a:p>
          <a:p>
            <a:pPr marL="0" indent="0">
              <a:buNone/>
            </a:pPr>
            <a:r>
              <a:rPr lang="ru-RU" sz="2400" b="1" u="sng" dirty="0">
                <a:latin typeface="Times New Roman" pitchFamily="18" charset="0"/>
                <a:cs typeface="Times New Roman" pitchFamily="18" charset="0"/>
              </a:rPr>
              <a:t>Методы классифицируют по разным признакам:</a:t>
            </a:r>
          </a:p>
          <a:p>
            <a:r>
              <a:rPr lang="ru-RU" sz="2400" dirty="0">
                <a:solidFill>
                  <a:srgbClr val="FF0000"/>
                </a:solidFill>
                <a:latin typeface="Times New Roman" pitchFamily="18" charset="0"/>
                <a:cs typeface="Times New Roman" pitchFamily="18" charset="0"/>
              </a:rPr>
              <a:t>по характеру учебной деятельности:, проблемные, исследовательские, поисковые, репродуктивные, объяснительно-иллюстративные, эвристические и пр.;</a:t>
            </a:r>
          </a:p>
          <a:p>
            <a:r>
              <a:rPr lang="ru-RU" sz="2400" dirty="0">
                <a:solidFill>
                  <a:srgbClr val="FF0000"/>
                </a:solidFill>
                <a:latin typeface="Times New Roman" pitchFamily="18" charset="0"/>
                <a:cs typeface="Times New Roman" pitchFamily="18" charset="0"/>
              </a:rPr>
              <a:t>по степени активности педагога и учащихся: активные и пассивные;</a:t>
            </a:r>
          </a:p>
          <a:p>
            <a:r>
              <a:rPr lang="ru-RU" sz="2400" dirty="0">
                <a:solidFill>
                  <a:srgbClr val="FF0000"/>
                </a:solidFill>
                <a:latin typeface="Times New Roman" pitchFamily="18" charset="0"/>
                <a:cs typeface="Times New Roman" pitchFamily="18" charset="0"/>
              </a:rPr>
              <a:t>по источнику учебного материала: словесные, наглядные, практические;</a:t>
            </a:r>
          </a:p>
          <a:p>
            <a:r>
              <a:rPr lang="ru-RU" sz="2400" dirty="0">
                <a:solidFill>
                  <a:srgbClr val="FF0000"/>
                </a:solidFill>
                <a:latin typeface="Times New Roman" pitchFamily="18" charset="0"/>
                <a:cs typeface="Times New Roman" pitchFamily="18" charset="0"/>
              </a:rPr>
              <a:t>	по способу организации учебно-познавательной деятельности: методы формирования компетенций, методы получения новых знаний методы проверки и оценивания</a:t>
            </a:r>
          </a:p>
          <a:p>
            <a:endParaRPr lang="ru-RU" dirty="0"/>
          </a:p>
        </p:txBody>
      </p:sp>
    </p:spTree>
    <p:extLst>
      <p:ext uri="{BB962C8B-B14F-4D97-AF65-F5344CB8AC3E}">
        <p14:creationId xmlns:p14="http://schemas.microsoft.com/office/powerpoint/2010/main" val="126655638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B3147BC-BAC6-4F55-8C06-B0ED7C22046D}"/>
              </a:ext>
            </a:extLst>
          </p:cNvPr>
          <p:cNvSpPr>
            <a:spLocks noGrp="1"/>
          </p:cNvSpPr>
          <p:nvPr>
            <p:ph idx="1"/>
          </p:nvPr>
        </p:nvSpPr>
        <p:spPr>
          <a:xfrm>
            <a:off x="395536" y="116632"/>
            <a:ext cx="8640959" cy="6192688"/>
          </a:xfrm>
        </p:spPr>
        <p:txBody>
          <a:bodyPr>
            <a:normAutofit lnSpcReduction="10000"/>
          </a:bodyPr>
          <a:lstStyle/>
          <a:p>
            <a:pPr marL="0" indent="0">
              <a:buNone/>
            </a:pPr>
            <a:r>
              <a:rPr lang="ru-RU" sz="2800" dirty="0">
                <a:latin typeface="Times New Roman" pitchFamily="18" charset="0"/>
                <a:cs typeface="Times New Roman" pitchFamily="18" charset="0"/>
              </a:rPr>
              <a:t>Одним из требований к условиям реализации основных образовательных программ на основе ФГОС является широкое использование в учебном процессе активных и интерактивных форм проведения занятий в сочетании с традиционными формами с целью формирования и развития ключевых  компетенций обучающихся.</a:t>
            </a:r>
          </a:p>
          <a:p>
            <a:pPr marL="0" indent="0">
              <a:buNone/>
            </a:pPr>
            <a:r>
              <a:rPr lang="ru-RU" sz="2800" dirty="0">
                <a:latin typeface="Times New Roman" pitchFamily="18" charset="0"/>
                <a:cs typeface="Times New Roman" pitchFamily="18" charset="0"/>
              </a:rPr>
              <a:t>Почему ФГОС отдает предпочтение активно-деятельностным образовательным технологиям очевидно: </a:t>
            </a:r>
            <a:r>
              <a:rPr lang="ru-RU" sz="2800" dirty="0">
                <a:solidFill>
                  <a:srgbClr val="6C0000"/>
                </a:solidFill>
                <a:latin typeface="Times New Roman" pitchFamily="18" charset="0"/>
                <a:cs typeface="Times New Roman" pitchFamily="18" charset="0"/>
              </a:rPr>
              <a:t>компетенции связаны с осуществлением какого-либо действия, формируются и проявляются они только в деятельности, поэтому компетентностный подход, на котором основан ФГОС, подразумевает переход в конструировании содержания образования от знаний к способам деятельности.</a:t>
            </a:r>
          </a:p>
          <a:p>
            <a:endParaRPr lang="ru-RU" dirty="0"/>
          </a:p>
        </p:txBody>
      </p:sp>
    </p:spTree>
    <p:extLst>
      <p:ext uri="{BB962C8B-B14F-4D97-AF65-F5344CB8AC3E}">
        <p14:creationId xmlns:p14="http://schemas.microsoft.com/office/powerpoint/2010/main" val="273161815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A9493B6-9071-4C14-98A9-2AAFDB1F05F6}"/>
              </a:ext>
            </a:extLst>
          </p:cNvPr>
          <p:cNvSpPr>
            <a:spLocks noGrp="1"/>
          </p:cNvSpPr>
          <p:nvPr>
            <p:ph idx="1"/>
          </p:nvPr>
        </p:nvSpPr>
        <p:spPr>
          <a:xfrm>
            <a:off x="395537" y="260648"/>
            <a:ext cx="8138864" cy="5650574"/>
          </a:xfrm>
        </p:spPr>
        <p:txBody>
          <a:bodyPr/>
          <a:lstStyle/>
          <a:p>
            <a:pPr marL="0" indent="0">
              <a:buNone/>
            </a:pPr>
            <a:r>
              <a:rPr lang="ru-RU" sz="2000" dirty="0">
                <a:solidFill>
                  <a:srgbClr val="FF0000"/>
                </a:solidFill>
                <a:latin typeface="Times New Roman" panose="02020603050405020304" pitchFamily="18" charset="0"/>
                <a:cs typeface="Times New Roman" panose="02020603050405020304" pitchFamily="18" charset="0"/>
              </a:rPr>
              <a:t>Что такое активные методы обучения?</a:t>
            </a:r>
          </a:p>
          <a:p>
            <a:r>
              <a:rPr lang="ru-RU" sz="2000" dirty="0">
                <a:solidFill>
                  <a:srgbClr val="FF0000"/>
                </a:solidFill>
                <a:latin typeface="Times New Roman" panose="02020603050405020304" pitchFamily="18" charset="0"/>
                <a:cs typeface="Times New Roman" panose="02020603050405020304" pitchFamily="18" charset="0"/>
              </a:rPr>
              <a:t>Активные методы обучения строятся по схеме взаимодействия </a:t>
            </a:r>
          </a:p>
          <a:p>
            <a:r>
              <a:rPr lang="ru-RU" dirty="0">
                <a:solidFill>
                  <a:srgbClr val="002060"/>
                </a:solidFill>
                <a:latin typeface="Times New Roman" pitchFamily="18" charset="0"/>
                <a:cs typeface="Times New Roman" pitchFamily="18" charset="0"/>
              </a:rPr>
              <a:t>"учитель = ученик". Из названия понятно, что это такие методы, которые предполагают равнозначное участие педагога и учащихся в учебном процессе. То есть, дети выступают как равные участники и создатели занятия.</a:t>
            </a:r>
          </a:p>
          <a:p>
            <a:r>
              <a:rPr lang="ru-RU" dirty="0">
                <a:solidFill>
                  <a:srgbClr val="002060"/>
                </a:solidFill>
                <a:latin typeface="Times New Roman" pitchFamily="18" charset="0"/>
                <a:cs typeface="Times New Roman" pitchFamily="18" charset="0"/>
              </a:rPr>
              <a:t>Идея активных методов обучения в педагогике не нова. Родоначальниками метода принято считать таких прославленных педагогов, как Я. Коменский, И. Песталоцци, А. </a:t>
            </a:r>
            <a:r>
              <a:rPr lang="ru-RU" dirty="0" err="1">
                <a:solidFill>
                  <a:srgbClr val="002060"/>
                </a:solidFill>
                <a:latin typeface="Times New Roman" pitchFamily="18" charset="0"/>
                <a:cs typeface="Times New Roman" pitchFamily="18" charset="0"/>
              </a:rPr>
              <a:t>Дистервег</a:t>
            </a:r>
            <a:r>
              <a:rPr lang="ru-RU" dirty="0">
                <a:solidFill>
                  <a:srgbClr val="002060"/>
                </a:solidFill>
                <a:latin typeface="Times New Roman" pitchFamily="18" charset="0"/>
                <a:cs typeface="Times New Roman" pitchFamily="18" charset="0"/>
              </a:rPr>
              <a:t>, Г. Гегель, Ж. Руссо, Д. Дьюи. Хотя мысль, что успешное обучение строится, прежде всего, на самопознании, встречается еще у античных философов.</a:t>
            </a:r>
          </a:p>
          <a:p>
            <a:pPr marL="0" indent="0">
              <a:buNone/>
            </a:pPr>
            <a:endParaRPr lang="ru-RU" sz="1800" dirty="0"/>
          </a:p>
          <a:p>
            <a:pPr algn="r"/>
            <a:endParaRPr lang="ru-RU" dirty="0"/>
          </a:p>
        </p:txBody>
      </p:sp>
      <p:pic>
        <p:nvPicPr>
          <p:cNvPr id="4" name="Объект 7">
            <a:extLst>
              <a:ext uri="{FF2B5EF4-FFF2-40B4-BE49-F238E27FC236}">
                <a16:creationId xmlns:a16="http://schemas.microsoft.com/office/drawing/2014/main" id="{AB1B0A1A-8796-4E52-8D25-8FCDC9AFAC38}"/>
              </a:ext>
            </a:extLst>
          </p:cNvPr>
          <p:cNvPicPr>
            <a:picLocks noChangeAspect="1"/>
          </p:cNvPicPr>
          <p:nvPr/>
        </p:nvPicPr>
        <p:blipFill rotWithShape="1">
          <a:blip r:embed="rId2">
            <a:extLst>
              <a:ext uri="{28A0092B-C50C-407E-A947-70E740481C1C}">
                <a14:useLocalDpi xmlns:a14="http://schemas.microsoft.com/office/drawing/2010/main" val="0"/>
              </a:ext>
            </a:extLst>
          </a:blip>
          <a:srcRect t="11084" b="3613"/>
          <a:stretch/>
        </p:blipFill>
        <p:spPr>
          <a:xfrm>
            <a:off x="4283968" y="3717032"/>
            <a:ext cx="4690492" cy="2992820"/>
          </a:xfrm>
          <a:prstGeom prst="rect">
            <a:avLst/>
          </a:prstGeom>
        </p:spPr>
      </p:pic>
    </p:spTree>
    <p:extLst>
      <p:ext uri="{BB962C8B-B14F-4D97-AF65-F5344CB8AC3E}">
        <p14:creationId xmlns:p14="http://schemas.microsoft.com/office/powerpoint/2010/main" val="23191427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a:extLst>
              <a:ext uri="{FF2B5EF4-FFF2-40B4-BE49-F238E27FC236}">
                <a16:creationId xmlns:a16="http://schemas.microsoft.com/office/drawing/2014/main" id="{11CF84A5-891E-4451-9E40-3819A8E6C6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39712485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0FEBC5-F738-47AA-BB3C-A50FC26B3613}"/>
              </a:ext>
            </a:extLst>
          </p:cNvPr>
          <p:cNvSpPr>
            <a:spLocks noGrp="1"/>
          </p:cNvSpPr>
          <p:nvPr>
            <p:ph type="title"/>
          </p:nvPr>
        </p:nvSpPr>
        <p:spPr/>
        <p:txBody>
          <a:bodyPr>
            <a:normAutofit/>
          </a:bodyPr>
          <a:lstStyle/>
          <a:p>
            <a:pPr algn="ctr"/>
            <a:r>
              <a:rPr lang="ru-RU" sz="2800" b="1" dirty="0">
                <a:solidFill>
                  <a:srgbClr val="C00000"/>
                </a:solidFill>
                <a:latin typeface="Times New Roman" panose="02020603050405020304" pitchFamily="18" charset="0"/>
                <a:cs typeface="Times New Roman" pitchFamily="18" charset="0"/>
              </a:rPr>
              <a:t>Признаки активных методов обучения</a:t>
            </a:r>
            <a:endParaRPr lang="ru-RU"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E2790E21-8877-4D82-B363-10293415AC7E}"/>
              </a:ext>
            </a:extLst>
          </p:cNvPr>
          <p:cNvSpPr>
            <a:spLocks noGrp="1"/>
          </p:cNvSpPr>
          <p:nvPr>
            <p:ph idx="1"/>
          </p:nvPr>
        </p:nvSpPr>
        <p:spPr>
          <a:xfrm>
            <a:off x="323528" y="980728"/>
            <a:ext cx="8210873" cy="5544616"/>
          </a:xfrm>
        </p:spPr>
        <p:txBody>
          <a:bodyPr>
            <a:normAutofit fontScale="92500" lnSpcReduction="10000"/>
          </a:bodyPr>
          <a:lstStyle/>
          <a:p>
            <a:r>
              <a:rPr lang="ru-RU" sz="2400" dirty="0">
                <a:solidFill>
                  <a:srgbClr val="0070C0"/>
                </a:solidFill>
                <a:latin typeface="Times New Roman" panose="02020603050405020304" pitchFamily="18" charset="0"/>
                <a:cs typeface="Times New Roman" pitchFamily="18" charset="0"/>
              </a:rPr>
              <a:t>- активизация мышления, причем учащийся вынужден быть активным;</a:t>
            </a:r>
            <a:br>
              <a:rPr lang="ru-RU" sz="2400" dirty="0">
                <a:solidFill>
                  <a:srgbClr val="0070C0"/>
                </a:solidFill>
                <a:latin typeface="Times New Roman" panose="02020603050405020304" pitchFamily="18" charset="0"/>
                <a:cs typeface="Times New Roman" pitchFamily="18" charset="0"/>
              </a:rPr>
            </a:br>
            <a:r>
              <a:rPr lang="ru-RU" sz="2400" dirty="0">
                <a:solidFill>
                  <a:srgbClr val="0070C0"/>
                </a:solidFill>
                <a:latin typeface="Times New Roman" panose="02020603050405020304" pitchFamily="18" charset="0"/>
                <a:cs typeface="Times New Roman" pitchFamily="18" charset="0"/>
              </a:rPr>
              <a:t>-	длительное время активности — учащийся работает не эпизодически, а в течение всего учебного процесса;</a:t>
            </a:r>
            <a:br>
              <a:rPr lang="ru-RU" sz="2400" dirty="0">
                <a:solidFill>
                  <a:srgbClr val="0070C0"/>
                </a:solidFill>
                <a:latin typeface="Times New Roman" panose="02020603050405020304" pitchFamily="18" charset="0"/>
                <a:cs typeface="Times New Roman" pitchFamily="18" charset="0"/>
              </a:rPr>
            </a:br>
            <a:r>
              <a:rPr lang="ru-RU" sz="2400" dirty="0">
                <a:solidFill>
                  <a:srgbClr val="0070C0"/>
                </a:solidFill>
                <a:latin typeface="Times New Roman" panose="02020603050405020304" pitchFamily="18" charset="0"/>
                <a:cs typeface="Times New Roman" pitchFamily="18" charset="0"/>
              </a:rPr>
              <a:t>-	самостоятельность в выработке и поиске решений поставленных задач;</a:t>
            </a:r>
            <a:br>
              <a:rPr lang="ru-RU" sz="2400" dirty="0">
                <a:solidFill>
                  <a:srgbClr val="0070C0"/>
                </a:solidFill>
                <a:latin typeface="Times New Roman" panose="02020603050405020304" pitchFamily="18" charset="0"/>
                <a:cs typeface="Times New Roman" pitchFamily="18" charset="0"/>
              </a:rPr>
            </a:br>
            <a:r>
              <a:rPr lang="ru-RU" sz="2400" dirty="0">
                <a:solidFill>
                  <a:srgbClr val="0070C0"/>
                </a:solidFill>
                <a:latin typeface="Times New Roman" panose="02020603050405020304" pitchFamily="18" charset="0"/>
                <a:cs typeface="Times New Roman" pitchFamily="18" charset="0"/>
              </a:rPr>
              <a:t>-	мотивированность к обучению.</a:t>
            </a:r>
          </a:p>
          <a:p>
            <a:pPr marL="0" indent="0" algn="ctr">
              <a:buNone/>
            </a:pPr>
            <a:r>
              <a:rPr lang="ru-RU" sz="2400" b="1" dirty="0">
                <a:solidFill>
                  <a:srgbClr val="FF0000"/>
                </a:solidFill>
                <a:latin typeface="Times New Roman" panose="02020603050405020304" pitchFamily="18" charset="0"/>
                <a:cs typeface="Times New Roman" panose="02020603050405020304" pitchFamily="18" charset="0"/>
              </a:rPr>
              <a:t>Классификация активных методов обучения</a:t>
            </a:r>
          </a:p>
          <a:p>
            <a:pPr marL="0" indent="0">
              <a:buNone/>
            </a:pPr>
            <a:r>
              <a:rPr lang="ru-RU" sz="2400" dirty="0">
                <a:solidFill>
                  <a:srgbClr val="0070C0"/>
                </a:solidFill>
                <a:latin typeface="Times New Roman" panose="02020603050405020304" pitchFamily="18" charset="0"/>
                <a:cs typeface="Times New Roman" panose="02020603050405020304" pitchFamily="18" charset="0"/>
              </a:rPr>
              <a:t>Самая общая классификация делит активные методы на две большие группы: индивидуальные и групповые. Более подробная включает такие группы:</a:t>
            </a:r>
          </a:p>
          <a:p>
            <a:r>
              <a:rPr lang="ru-RU" sz="2400" dirty="0">
                <a:solidFill>
                  <a:srgbClr val="0070C0"/>
                </a:solidFill>
                <a:latin typeface="Times New Roman" panose="02020603050405020304" pitchFamily="18" charset="0"/>
                <a:cs typeface="Times New Roman" panose="02020603050405020304" pitchFamily="18" charset="0"/>
              </a:rPr>
              <a:t>Дискуссионные.</a:t>
            </a:r>
          </a:p>
          <a:p>
            <a:r>
              <a:rPr lang="ru-RU" sz="2400" dirty="0">
                <a:solidFill>
                  <a:srgbClr val="0070C0"/>
                </a:solidFill>
                <a:latin typeface="Times New Roman" panose="02020603050405020304" pitchFamily="18" charset="0"/>
                <a:cs typeface="Times New Roman" panose="02020603050405020304" pitchFamily="18" charset="0"/>
              </a:rPr>
              <a:t>	Игровые.</a:t>
            </a:r>
          </a:p>
          <a:p>
            <a:r>
              <a:rPr lang="ru-RU" sz="2400" dirty="0">
                <a:solidFill>
                  <a:srgbClr val="0070C0"/>
                </a:solidFill>
                <a:latin typeface="Times New Roman" panose="02020603050405020304" pitchFamily="18" charset="0"/>
                <a:cs typeface="Times New Roman" panose="02020603050405020304" pitchFamily="18" charset="0"/>
              </a:rPr>
              <a:t>	Тренинговые.</a:t>
            </a:r>
          </a:p>
          <a:p>
            <a:r>
              <a:rPr lang="ru-RU" sz="2400" dirty="0">
                <a:solidFill>
                  <a:srgbClr val="0070C0"/>
                </a:solidFill>
                <a:latin typeface="Times New Roman" panose="02020603050405020304" pitchFamily="18" charset="0"/>
                <a:cs typeface="Times New Roman" panose="02020603050405020304" pitchFamily="18" charset="0"/>
              </a:rPr>
              <a:t>	Рейтинговые.</a:t>
            </a:r>
          </a:p>
          <a:p>
            <a:endParaRPr lang="ru-RU" dirty="0"/>
          </a:p>
        </p:txBody>
      </p:sp>
    </p:spTree>
    <p:extLst>
      <p:ext uri="{BB962C8B-B14F-4D97-AF65-F5344CB8AC3E}">
        <p14:creationId xmlns:p14="http://schemas.microsoft.com/office/powerpoint/2010/main" val="36786221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CDD754-C339-46CD-8543-9029341B424A}"/>
              </a:ext>
            </a:extLst>
          </p:cNvPr>
          <p:cNvSpPr>
            <a:spLocks noGrp="1"/>
          </p:cNvSpPr>
          <p:nvPr>
            <p:ph type="title"/>
          </p:nvPr>
        </p:nvSpPr>
        <p:spPr>
          <a:xfrm>
            <a:off x="1945201" y="332656"/>
            <a:ext cx="6589199" cy="648072"/>
          </a:xfrm>
        </p:spPr>
        <p:txBody>
          <a:bodyPr>
            <a:normAutofit/>
          </a:bodyPr>
          <a:lstStyle/>
          <a:p>
            <a:r>
              <a:rPr lang="ru-RU" sz="2800" b="1" dirty="0">
                <a:solidFill>
                  <a:srgbClr val="C00000"/>
                </a:solidFill>
                <a:latin typeface="Times New Roman" panose="02020603050405020304" pitchFamily="18" charset="0"/>
                <a:cs typeface="Times New Roman" panose="02020603050405020304" pitchFamily="18" charset="0"/>
              </a:rPr>
              <a:t>Методы и приемы активного обучения</a:t>
            </a:r>
            <a:endParaRPr lang="ru-RU" sz="2800" dirty="0">
              <a:latin typeface="Times New Roman" panose="02020603050405020304" pitchFamily="18" charset="0"/>
              <a:cs typeface="Times New Roman" panose="02020603050405020304" pitchFamily="18" charset="0"/>
            </a:endParaRPr>
          </a:p>
        </p:txBody>
      </p:sp>
      <p:pic>
        <p:nvPicPr>
          <p:cNvPr id="4" name="Объект 6">
            <a:extLst>
              <a:ext uri="{FF2B5EF4-FFF2-40B4-BE49-F238E27FC236}">
                <a16:creationId xmlns:a16="http://schemas.microsoft.com/office/drawing/2014/main" id="{910A369A-7538-4DE8-8480-E399817D8DD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5680" b="13083"/>
          <a:stretch/>
        </p:blipFill>
        <p:spPr>
          <a:xfrm>
            <a:off x="0" y="1196752"/>
            <a:ext cx="9144000" cy="5661247"/>
          </a:xfrm>
        </p:spPr>
      </p:pic>
    </p:spTree>
    <p:extLst>
      <p:ext uri="{BB962C8B-B14F-4D97-AF65-F5344CB8AC3E}">
        <p14:creationId xmlns:p14="http://schemas.microsoft.com/office/powerpoint/2010/main" val="222391215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FFB816-1F5D-417B-B04A-7A026F5FF5A3}"/>
              </a:ext>
            </a:extLst>
          </p:cNvPr>
          <p:cNvSpPr>
            <a:spLocks noGrp="1"/>
          </p:cNvSpPr>
          <p:nvPr>
            <p:ph type="title"/>
          </p:nvPr>
        </p:nvSpPr>
        <p:spPr>
          <a:xfrm>
            <a:off x="611561" y="260648"/>
            <a:ext cx="7922840" cy="686130"/>
          </a:xfrm>
        </p:spPr>
        <p:txBody>
          <a:bodyPr>
            <a:normAutofit/>
          </a:bodyPr>
          <a:lstStyle/>
          <a:p>
            <a:r>
              <a:rPr lang="ru-RU" sz="3600" dirty="0">
                <a:solidFill>
                  <a:srgbClr val="C00000"/>
                </a:solidFill>
                <a:latin typeface="Times New Roman" pitchFamily="18" charset="0"/>
                <a:cs typeface="Times New Roman" pitchFamily="18" charset="0"/>
              </a:rPr>
              <a:t>Методы и приемы активного обучения</a:t>
            </a:r>
            <a:endParaRPr lang="ru-RU" dirty="0"/>
          </a:p>
        </p:txBody>
      </p:sp>
      <p:sp>
        <p:nvSpPr>
          <p:cNvPr id="3" name="Объект 2">
            <a:extLst>
              <a:ext uri="{FF2B5EF4-FFF2-40B4-BE49-F238E27FC236}">
                <a16:creationId xmlns:a16="http://schemas.microsoft.com/office/drawing/2014/main" id="{111E030E-1CA2-4613-86C4-F88F66A4A055}"/>
              </a:ext>
            </a:extLst>
          </p:cNvPr>
          <p:cNvSpPr>
            <a:spLocks noGrp="1"/>
          </p:cNvSpPr>
          <p:nvPr>
            <p:ph idx="1"/>
          </p:nvPr>
        </p:nvSpPr>
        <p:spPr>
          <a:xfrm>
            <a:off x="395536" y="946778"/>
            <a:ext cx="8568951" cy="5506558"/>
          </a:xfrm>
        </p:spPr>
        <p:txBody>
          <a:bodyPr>
            <a:normAutofit/>
          </a:bodyPr>
          <a:lstStyle/>
          <a:p>
            <a:pPr marL="114300" indent="0">
              <a:buNone/>
            </a:pPr>
            <a:r>
              <a:rPr lang="ru-RU" sz="1800" dirty="0">
                <a:solidFill>
                  <a:srgbClr val="002060"/>
                </a:solidFill>
                <a:latin typeface="Times New Roman" pitchFamily="18" charset="0"/>
                <a:cs typeface="Times New Roman" pitchFamily="18" charset="0"/>
              </a:rPr>
              <a:t>В процессе обучения педагог может выбирать как один активный метод, так и использовать комбинацию нескольких. Но успех зависит от системности и соотношения выбранных методов и поставленных задач.</a:t>
            </a:r>
          </a:p>
          <a:p>
            <a:pPr marL="114300" indent="0">
              <a:buNone/>
            </a:pPr>
            <a:r>
              <a:rPr lang="ru-RU" sz="1800" dirty="0">
                <a:solidFill>
                  <a:srgbClr val="002060"/>
                </a:solidFill>
                <a:latin typeface="Times New Roman" pitchFamily="18" charset="0"/>
                <a:cs typeface="Times New Roman" pitchFamily="18" charset="0"/>
              </a:rPr>
              <a:t>Рассмотрим самые распространенные методы активного обучения:</a:t>
            </a:r>
          </a:p>
          <a:p>
            <a:pPr marL="114300" indent="0">
              <a:buNone/>
            </a:pPr>
            <a:r>
              <a:rPr lang="ru-RU" sz="1800" dirty="0">
                <a:solidFill>
                  <a:srgbClr val="002060"/>
                </a:solidFill>
                <a:latin typeface="Times New Roman" pitchFamily="18" charset="0"/>
                <a:cs typeface="Times New Roman" pitchFamily="18" charset="0"/>
              </a:rPr>
              <a:t>•	Презентации — наиболее простой и доступный метод для использования на уроках. Это демонстрирование слайдов, подготовленных самими учащимися по теме.</a:t>
            </a:r>
          </a:p>
          <a:p>
            <a:pPr marL="114300" indent="0">
              <a:buNone/>
            </a:pPr>
            <a:r>
              <a:rPr lang="ru-RU" sz="1800" dirty="0">
                <a:solidFill>
                  <a:srgbClr val="002060"/>
                </a:solidFill>
                <a:latin typeface="Times New Roman" pitchFamily="18" charset="0"/>
                <a:cs typeface="Times New Roman" pitchFamily="18" charset="0"/>
              </a:rPr>
              <a:t>•	Кейс-технологии — используются в педагогике с прошлого века. Строится на анализе смоделированных или реальных ситуаций и поиске решения. Причем различают два подхода к созданию кейсов. Американская школа предлагает поиск одного-единственного правильного решения поставленной задачи. Европейская школа, наоборот, приветствует многогранность решений и их обоснование.</a:t>
            </a:r>
          </a:p>
          <a:p>
            <a:pPr marL="114300" indent="0">
              <a:buNone/>
            </a:pPr>
            <a:r>
              <a:rPr lang="ru-RU" sz="1800" dirty="0">
                <a:solidFill>
                  <a:srgbClr val="002060"/>
                </a:solidFill>
                <a:latin typeface="Times New Roman" pitchFamily="18" charset="0"/>
                <a:cs typeface="Times New Roman" pitchFamily="18" charset="0"/>
              </a:rPr>
              <a:t>•	Проблемная лекция — в отличие от традиционной, передача знаний во время проблемной лекции происходит не в пассивной форме. То есть учитель не преподносит готовые утверждения, а лишь ставит вопросы и обозначает проблему. Правила выводят сами учащиеся. Этот метод достаточно сложен и требует наличия у учеников определенного опыта логических рассуждений.</a:t>
            </a:r>
          </a:p>
          <a:p>
            <a:endParaRPr lang="ru-RU" dirty="0"/>
          </a:p>
        </p:txBody>
      </p:sp>
    </p:spTree>
    <p:extLst>
      <p:ext uri="{BB962C8B-B14F-4D97-AF65-F5344CB8AC3E}">
        <p14:creationId xmlns:p14="http://schemas.microsoft.com/office/powerpoint/2010/main" val="17835795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EF01A7-3755-4C15-AB08-B8010970E0F3}"/>
              </a:ext>
            </a:extLst>
          </p:cNvPr>
          <p:cNvSpPr>
            <a:spLocks noGrp="1"/>
          </p:cNvSpPr>
          <p:nvPr>
            <p:ph type="title"/>
          </p:nvPr>
        </p:nvSpPr>
        <p:spPr>
          <a:xfrm>
            <a:off x="683569" y="260648"/>
            <a:ext cx="7850832" cy="1008112"/>
          </a:xfrm>
        </p:spPr>
        <p:txBody>
          <a:bodyPr/>
          <a:lstStyle/>
          <a:p>
            <a:r>
              <a:rPr lang="ru-RU" sz="3600" dirty="0">
                <a:solidFill>
                  <a:srgbClr val="C00000"/>
                </a:solidFill>
                <a:latin typeface="Times New Roman" pitchFamily="18" charset="0"/>
                <a:cs typeface="Times New Roman" pitchFamily="18" charset="0"/>
              </a:rPr>
              <a:t>Методы и приемы активного обучения</a:t>
            </a:r>
            <a:endParaRPr lang="ru-RU" dirty="0"/>
          </a:p>
        </p:txBody>
      </p:sp>
      <p:sp>
        <p:nvSpPr>
          <p:cNvPr id="3" name="Объект 2">
            <a:extLst>
              <a:ext uri="{FF2B5EF4-FFF2-40B4-BE49-F238E27FC236}">
                <a16:creationId xmlns:a16="http://schemas.microsoft.com/office/drawing/2014/main" id="{2762EE34-3EEA-4A8D-8BD5-61F8BAEBA5E2}"/>
              </a:ext>
            </a:extLst>
          </p:cNvPr>
          <p:cNvSpPr>
            <a:spLocks noGrp="1"/>
          </p:cNvSpPr>
          <p:nvPr>
            <p:ph idx="1"/>
          </p:nvPr>
        </p:nvSpPr>
        <p:spPr>
          <a:xfrm>
            <a:off x="395536" y="980728"/>
            <a:ext cx="8640959" cy="5400600"/>
          </a:xfrm>
        </p:spPr>
        <p:txBody>
          <a:bodyPr>
            <a:normAutofit fontScale="92500"/>
          </a:bodyPr>
          <a:lstStyle/>
          <a:p>
            <a:pPr marL="114300" indent="0">
              <a:buNone/>
            </a:pPr>
            <a:endParaRPr lang="ru-RU" sz="1800" dirty="0">
              <a:latin typeface="Times New Roman" pitchFamily="18" charset="0"/>
              <a:cs typeface="Times New Roman" pitchFamily="18" charset="0"/>
            </a:endParaRPr>
          </a:p>
          <a:p>
            <a:pPr marL="114300" indent="0">
              <a:buNone/>
            </a:pPr>
            <a:r>
              <a:rPr lang="ru-RU" sz="2000" dirty="0">
                <a:solidFill>
                  <a:srgbClr val="002060"/>
                </a:solidFill>
                <a:latin typeface="Times New Roman" pitchFamily="18" charset="0"/>
                <a:cs typeface="Times New Roman" pitchFamily="18" charset="0"/>
              </a:rPr>
              <a:t>Дидактические игры — в отличие от деловых игр, дидактические игры регламентируются жестко и не предполагают выработку логической цепочки для решения проблемы. </a:t>
            </a:r>
          </a:p>
          <a:p>
            <a:pPr marL="114300" indent="0">
              <a:buNone/>
            </a:pPr>
            <a:r>
              <a:rPr lang="ru-RU" sz="2000" dirty="0">
                <a:solidFill>
                  <a:srgbClr val="002060"/>
                </a:solidFill>
                <a:latin typeface="Times New Roman" pitchFamily="18" charset="0"/>
                <a:cs typeface="Times New Roman" pitchFamily="18" charset="0"/>
              </a:rPr>
              <a:t>	Баскет-метод — основан на имитации ситуации. Например, ученик должен выступить в роли гида и провести экскурсию по историческому музею. При этом его задача — собрать и донести информацию о каждом экспонате.</a:t>
            </a:r>
          </a:p>
          <a:p>
            <a:pPr marL="114300" indent="0">
              <a:buNone/>
            </a:pPr>
            <a:r>
              <a:rPr lang="ru-RU" sz="2000" dirty="0">
                <a:solidFill>
                  <a:srgbClr val="002060"/>
                </a:solidFill>
                <a:latin typeface="Times New Roman" pitchFamily="18" charset="0"/>
                <a:cs typeface="Times New Roman" pitchFamily="18" charset="0"/>
              </a:rPr>
              <a:t>	Мозговой штурм (мозговая атака, </a:t>
            </a:r>
            <a:r>
              <a:rPr lang="ru-RU" sz="2000" dirty="0" err="1">
                <a:solidFill>
                  <a:srgbClr val="002060"/>
                </a:solidFill>
                <a:latin typeface="Times New Roman" pitchFamily="18" charset="0"/>
                <a:cs typeface="Times New Roman" pitchFamily="18" charset="0"/>
              </a:rPr>
              <a:t>брейнсторминг</a:t>
            </a:r>
            <a:r>
              <a:rPr lang="ru-RU" sz="2000" dirty="0">
                <a:solidFill>
                  <a:srgbClr val="002060"/>
                </a:solidFill>
                <a:latin typeface="Times New Roman" pitchFamily="18" charset="0"/>
                <a:cs typeface="Times New Roman" pitchFamily="18" charset="0"/>
              </a:rPr>
              <a:t>) - широко применяемый способ продуцирования новых идей для решения научных и практических проблем. Его цель — организация коллективной мыслительной деятельности по поиску нетрадиционных путей решения проблем.</a:t>
            </a:r>
          </a:p>
          <a:p>
            <a:pPr marL="114300" indent="0">
              <a:buNone/>
            </a:pPr>
            <a:r>
              <a:rPr lang="ru-RU" sz="2000" dirty="0">
                <a:solidFill>
                  <a:srgbClr val="002060"/>
                </a:solidFill>
                <a:latin typeface="Times New Roman" pitchFamily="18" charset="0"/>
                <a:cs typeface="Times New Roman" pitchFamily="18" charset="0"/>
              </a:rPr>
              <a:t>	Круглый стол — это метод активного обучения, одна из орга­низационных форм познавательной деятельности учащихся, позволяющая закрепить полученные ранее знания, восполнить недостающую информацию, сформировать умения решать проблемы, укрепить позиции, научить культуре ведения дискуссии.</a:t>
            </a:r>
          </a:p>
          <a:p>
            <a:endParaRPr lang="ru-RU" dirty="0"/>
          </a:p>
        </p:txBody>
      </p:sp>
    </p:spTree>
    <p:extLst>
      <p:ext uri="{BB962C8B-B14F-4D97-AF65-F5344CB8AC3E}">
        <p14:creationId xmlns:p14="http://schemas.microsoft.com/office/powerpoint/2010/main" val="6349777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8F628D-D653-4B9B-B232-8D466C667E15}"/>
              </a:ext>
            </a:extLst>
          </p:cNvPr>
          <p:cNvSpPr>
            <a:spLocks noGrp="1"/>
          </p:cNvSpPr>
          <p:nvPr>
            <p:ph type="title"/>
          </p:nvPr>
        </p:nvSpPr>
        <p:spPr>
          <a:xfrm>
            <a:off x="683568" y="260648"/>
            <a:ext cx="8352927" cy="720080"/>
          </a:xfrm>
        </p:spPr>
        <p:txBody>
          <a:bodyPr/>
          <a:lstStyle/>
          <a:p>
            <a:r>
              <a:rPr lang="ru-RU" sz="3600" dirty="0">
                <a:solidFill>
                  <a:srgbClr val="C00000"/>
                </a:solidFill>
                <a:latin typeface="Times New Roman" pitchFamily="18" charset="0"/>
                <a:cs typeface="Times New Roman" pitchFamily="18" charset="0"/>
              </a:rPr>
              <a:t>Интерактивные</a:t>
            </a:r>
            <a:r>
              <a:rPr lang="ru-RU" sz="3600" dirty="0">
                <a:latin typeface="Times New Roman" pitchFamily="18" charset="0"/>
                <a:cs typeface="Times New Roman" pitchFamily="18" charset="0"/>
              </a:rPr>
              <a:t> </a:t>
            </a:r>
            <a:r>
              <a:rPr lang="ru-RU" sz="3600" dirty="0">
                <a:solidFill>
                  <a:srgbClr val="C00000"/>
                </a:solidFill>
                <a:latin typeface="Times New Roman" pitchFamily="18" charset="0"/>
                <a:cs typeface="Times New Roman" pitchFamily="18" charset="0"/>
              </a:rPr>
              <a:t>методы обучения</a:t>
            </a:r>
            <a:endParaRPr lang="ru-RU" dirty="0"/>
          </a:p>
        </p:txBody>
      </p:sp>
      <p:sp>
        <p:nvSpPr>
          <p:cNvPr id="3" name="Объект 2">
            <a:extLst>
              <a:ext uri="{FF2B5EF4-FFF2-40B4-BE49-F238E27FC236}">
                <a16:creationId xmlns:a16="http://schemas.microsoft.com/office/drawing/2014/main" id="{DFCFDB6B-9DD6-4350-B5C5-B1AE911A1F83}"/>
              </a:ext>
            </a:extLst>
          </p:cNvPr>
          <p:cNvSpPr>
            <a:spLocks noGrp="1"/>
          </p:cNvSpPr>
          <p:nvPr>
            <p:ph idx="1"/>
          </p:nvPr>
        </p:nvSpPr>
        <p:spPr>
          <a:xfrm>
            <a:off x="467545" y="836713"/>
            <a:ext cx="8066856" cy="5074510"/>
          </a:xfrm>
        </p:spPr>
        <p:txBody>
          <a:bodyPr/>
          <a:lstStyle/>
          <a:p>
            <a:r>
              <a:rPr lang="ru-RU" sz="1800" dirty="0">
                <a:solidFill>
                  <a:srgbClr val="002060"/>
                </a:solidFill>
                <a:latin typeface="Times New Roman" pitchFamily="18" charset="0"/>
                <a:cs typeface="Times New Roman" pitchFamily="18" charset="0"/>
              </a:rPr>
              <a:t>Интерактивные методы строятся на схемах взаимодействия "учитель = ученик" и "ученик = ученик". То есть теперь не только педагог привлекает детей к процессу обучения, но и сами учащиеся, взаимодействуя друг с другом, влияют на мотивацию каждого ученика. Педагог лишь выполняет роль помощника. Его задача — создать условия для инициативы детей.</a:t>
            </a:r>
          </a:p>
          <a:p>
            <a:endParaRPr lang="ru-RU" dirty="0"/>
          </a:p>
        </p:txBody>
      </p:sp>
      <p:pic>
        <p:nvPicPr>
          <p:cNvPr id="4" name="Picture 3">
            <a:extLst>
              <a:ext uri="{FF2B5EF4-FFF2-40B4-BE49-F238E27FC236}">
                <a16:creationId xmlns:a16="http://schemas.microsoft.com/office/drawing/2014/main" id="{FED539D3-DA9F-47DA-A9DB-57CB4B42DB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3561" y="2564904"/>
            <a:ext cx="7560840" cy="3840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87032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FCFAE77-6068-4793-B672-3A5056299706}"/>
              </a:ext>
            </a:extLst>
          </p:cNvPr>
          <p:cNvSpPr>
            <a:spLocks noGrp="1"/>
          </p:cNvSpPr>
          <p:nvPr>
            <p:ph idx="1"/>
          </p:nvPr>
        </p:nvSpPr>
        <p:spPr>
          <a:xfrm>
            <a:off x="251521" y="188640"/>
            <a:ext cx="8282880" cy="5722582"/>
          </a:xfrm>
        </p:spPr>
        <p:txBody>
          <a:bodyPr/>
          <a:lstStyle/>
          <a:p>
            <a:pPr marL="0" indent="0">
              <a:buNone/>
            </a:pPr>
            <a:r>
              <a:rPr lang="ru-RU" sz="1800" b="1" dirty="0">
                <a:solidFill>
                  <a:srgbClr val="FF0000"/>
                </a:solidFill>
                <a:latin typeface="Times New Roman" pitchFamily="18" charset="0"/>
                <a:cs typeface="Times New Roman" pitchFamily="18" charset="0"/>
              </a:rPr>
              <a:t>                                    Задачи интерактивных методов обучения:</a:t>
            </a:r>
            <a:br>
              <a:rPr lang="ru-RU" sz="1800" dirty="0">
                <a:solidFill>
                  <a:srgbClr val="FF0000"/>
                </a:solidFill>
                <a:latin typeface="Times New Roman" pitchFamily="18" charset="0"/>
                <a:cs typeface="Times New Roman" pitchFamily="18" charset="0"/>
              </a:rPr>
            </a:br>
            <a:r>
              <a:rPr lang="ru-RU" sz="1800" dirty="0">
                <a:latin typeface="Times New Roman" pitchFamily="18" charset="0"/>
                <a:cs typeface="Times New Roman" pitchFamily="18" charset="0"/>
              </a:rPr>
              <a:t>•	</a:t>
            </a:r>
            <a:r>
              <a:rPr lang="ru-RU" sz="1800" dirty="0">
                <a:solidFill>
                  <a:srgbClr val="002060"/>
                </a:solidFill>
                <a:latin typeface="Times New Roman" pitchFamily="18" charset="0"/>
                <a:cs typeface="Times New Roman" pitchFamily="18" charset="0"/>
              </a:rPr>
              <a:t>Научить самостоятельному поиску, анализу информации и выработке правильного решения ситуации.</a:t>
            </a:r>
            <a:br>
              <a:rPr lang="ru-RU" sz="1800" dirty="0">
                <a:solidFill>
                  <a:srgbClr val="002060"/>
                </a:solidFill>
                <a:latin typeface="Times New Roman" pitchFamily="18" charset="0"/>
                <a:cs typeface="Times New Roman" pitchFamily="18" charset="0"/>
              </a:rPr>
            </a:br>
            <a:r>
              <a:rPr lang="ru-RU" sz="1800" dirty="0">
                <a:solidFill>
                  <a:srgbClr val="002060"/>
                </a:solidFill>
                <a:latin typeface="Times New Roman" pitchFamily="18" charset="0"/>
                <a:cs typeface="Times New Roman" pitchFamily="18" charset="0"/>
              </a:rPr>
              <a:t>•	Научить работе в команде: уважать чужое мнение, проявлять толерантность к другой точке зрения.</a:t>
            </a:r>
            <a:br>
              <a:rPr lang="ru-RU" sz="1800" dirty="0">
                <a:solidFill>
                  <a:srgbClr val="002060"/>
                </a:solidFill>
                <a:latin typeface="Times New Roman" pitchFamily="18" charset="0"/>
                <a:cs typeface="Times New Roman" pitchFamily="18" charset="0"/>
              </a:rPr>
            </a:br>
            <a:r>
              <a:rPr lang="ru-RU" sz="1800" dirty="0">
                <a:solidFill>
                  <a:srgbClr val="002060"/>
                </a:solidFill>
                <a:latin typeface="Times New Roman" pitchFamily="18" charset="0"/>
                <a:cs typeface="Times New Roman" pitchFamily="18" charset="0"/>
              </a:rPr>
              <a:t>•	Научить формировать собственное мнение, опирающееся на определенные факты.</a:t>
            </a:r>
            <a:br>
              <a:rPr lang="ru-RU" sz="1800" dirty="0">
                <a:solidFill>
                  <a:schemeClr val="tx1"/>
                </a:solidFill>
                <a:latin typeface="Times New Roman" pitchFamily="18" charset="0"/>
                <a:cs typeface="Times New Roman" pitchFamily="18" charset="0"/>
              </a:rPr>
            </a:br>
            <a:endParaRPr lang="ru-RU" dirty="0"/>
          </a:p>
        </p:txBody>
      </p:sp>
      <p:pic>
        <p:nvPicPr>
          <p:cNvPr id="4" name="Объект 3">
            <a:extLst>
              <a:ext uri="{FF2B5EF4-FFF2-40B4-BE49-F238E27FC236}">
                <a16:creationId xmlns:a16="http://schemas.microsoft.com/office/drawing/2014/main" id="{CFFCCCB6-CEB7-4D64-AB6F-B2A6C965EE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9632" y="2276872"/>
            <a:ext cx="6768752" cy="4248472"/>
          </a:xfrm>
          <a:prstGeom prst="rect">
            <a:avLst/>
          </a:prstGeom>
        </p:spPr>
      </p:pic>
    </p:spTree>
    <p:extLst>
      <p:ext uri="{BB962C8B-B14F-4D97-AF65-F5344CB8AC3E}">
        <p14:creationId xmlns:p14="http://schemas.microsoft.com/office/powerpoint/2010/main" val="39670786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609600" y="0"/>
            <a:ext cx="7924800" cy="6322714"/>
          </a:xfrm>
        </p:spPr>
        <p:txBody>
          <a:bodyPr>
            <a:noAutofit/>
          </a:bodyPr>
          <a:lstStyle/>
          <a:p>
            <a:br>
              <a:rPr lang="ru-RU" sz="2800" b="1" dirty="0">
                <a:solidFill>
                  <a:srgbClr val="FFFF00"/>
                </a:solidFill>
                <a:latin typeface="Times New Roman" panose="02020603050405020304" pitchFamily="18" charset="0"/>
                <a:cs typeface="Times New Roman" panose="02020603050405020304" pitchFamily="18" charset="0"/>
              </a:rPr>
            </a:br>
            <a:r>
              <a:rPr lang="ru-RU" sz="2800" b="1" dirty="0">
                <a:solidFill>
                  <a:srgbClr val="C00000"/>
                </a:solidFill>
                <a:latin typeface="Times New Roman" panose="02020603050405020304" pitchFamily="18" charset="0"/>
                <a:cs typeface="Times New Roman" panose="02020603050405020304" pitchFamily="18" charset="0"/>
              </a:rPr>
              <a:t>Интерактивный </a:t>
            </a:r>
            <a:r>
              <a:rPr lang="ru-RU" sz="2800" dirty="0">
                <a:solidFill>
                  <a:srgbClr val="C00000"/>
                </a:solidFill>
                <a:latin typeface="Times New Roman" panose="02020603050405020304" pitchFamily="18" charset="0"/>
                <a:cs typeface="Times New Roman" panose="02020603050405020304" pitchFamily="18" charset="0"/>
              </a:rPr>
              <a:t>(«</a:t>
            </a:r>
            <a:r>
              <a:rPr lang="ru-RU" sz="2800" dirty="0" err="1">
                <a:solidFill>
                  <a:srgbClr val="C00000"/>
                </a:solidFill>
                <a:latin typeface="Times New Roman" panose="02020603050405020304" pitchFamily="18" charset="0"/>
                <a:cs typeface="Times New Roman" panose="02020603050405020304" pitchFamily="18" charset="0"/>
              </a:rPr>
              <a:t>Inter</a:t>
            </a:r>
            <a:r>
              <a:rPr lang="ru-RU" sz="2800" dirty="0">
                <a:solidFill>
                  <a:srgbClr val="C00000"/>
                </a:solidFill>
                <a:latin typeface="Times New Roman" panose="02020603050405020304" pitchFamily="18" charset="0"/>
                <a:cs typeface="Times New Roman" panose="02020603050405020304" pitchFamily="18" charset="0"/>
              </a:rPr>
              <a:t>» - это взаимный, «</a:t>
            </a:r>
            <a:r>
              <a:rPr lang="ru-RU" sz="2800" dirty="0" err="1">
                <a:solidFill>
                  <a:srgbClr val="C00000"/>
                </a:solidFill>
                <a:latin typeface="Times New Roman" panose="02020603050405020304" pitchFamily="18" charset="0"/>
                <a:cs typeface="Times New Roman" panose="02020603050405020304" pitchFamily="18" charset="0"/>
              </a:rPr>
              <a:t>act</a:t>
            </a:r>
            <a:r>
              <a:rPr lang="ru-RU" sz="2800" dirty="0">
                <a:solidFill>
                  <a:srgbClr val="C00000"/>
                </a:solidFill>
                <a:latin typeface="Times New Roman" panose="02020603050405020304" pitchFamily="18" charset="0"/>
                <a:cs typeface="Times New Roman" panose="02020603050405020304" pitchFamily="18" charset="0"/>
              </a:rPr>
              <a:t>» - действовать) – означает взаимодействовать  </a:t>
            </a:r>
            <a:br>
              <a:rPr lang="ru-RU" sz="2800" dirty="0">
                <a:solidFill>
                  <a:srgbClr val="C00000"/>
                </a:solidFill>
                <a:latin typeface="Times New Roman" panose="02020603050405020304" pitchFamily="18" charset="0"/>
                <a:cs typeface="Times New Roman" panose="02020603050405020304" pitchFamily="18" charset="0"/>
              </a:rPr>
            </a:br>
            <a:r>
              <a:rPr lang="ru-RU" sz="2800" b="1" dirty="0">
                <a:solidFill>
                  <a:srgbClr val="C00000"/>
                </a:solidFill>
                <a:latin typeface="Times New Roman" panose="02020603050405020304" pitchFamily="18" charset="0"/>
                <a:cs typeface="Times New Roman" panose="02020603050405020304" pitchFamily="18" charset="0"/>
              </a:rPr>
              <a:t>Интерактивность</a:t>
            </a:r>
            <a:r>
              <a:rPr lang="ru-RU" sz="2800" dirty="0">
                <a:solidFill>
                  <a:srgbClr val="C00000"/>
                </a:solidFill>
                <a:latin typeface="Times New Roman" panose="02020603050405020304" pitchFamily="18" charset="0"/>
                <a:cs typeface="Times New Roman" panose="02020603050405020304" pitchFamily="18" charset="0"/>
              </a:rPr>
              <a:t> -  способность взаимодействовать или находиться в режиме беседы, диалога с кем-либо</a:t>
            </a:r>
            <a:br>
              <a:rPr lang="ru-RU" sz="2800" dirty="0">
                <a:solidFill>
                  <a:srgbClr val="C00000"/>
                </a:solidFill>
                <a:latin typeface="Times New Roman" panose="02020603050405020304" pitchFamily="18" charset="0"/>
                <a:cs typeface="Times New Roman" panose="02020603050405020304" pitchFamily="18" charset="0"/>
              </a:rPr>
            </a:br>
            <a:br>
              <a:rPr lang="ru-RU" sz="2800" dirty="0">
                <a:solidFill>
                  <a:srgbClr val="C00000"/>
                </a:solidFill>
                <a:latin typeface="Times New Roman" panose="02020603050405020304" pitchFamily="18" charset="0"/>
                <a:cs typeface="Times New Roman" panose="02020603050405020304" pitchFamily="18" charset="0"/>
              </a:rPr>
            </a:br>
            <a:r>
              <a:rPr lang="ru-RU" sz="2800" b="1" dirty="0">
                <a:solidFill>
                  <a:srgbClr val="C00000"/>
                </a:solidFill>
                <a:latin typeface="Times New Roman" panose="02020603050405020304" pitchFamily="18" charset="0"/>
                <a:cs typeface="Times New Roman" panose="02020603050405020304" pitchFamily="18" charset="0"/>
              </a:rPr>
              <a:t>Интерактивное обучение </a:t>
            </a:r>
            <a:r>
              <a:rPr lang="ru-RU" sz="2800" dirty="0">
                <a:solidFill>
                  <a:srgbClr val="C00000"/>
                </a:solidFill>
                <a:latin typeface="Times New Roman" panose="02020603050405020304" pitchFamily="18" charset="0"/>
                <a:cs typeface="Times New Roman" panose="02020603050405020304" pitchFamily="18" charset="0"/>
              </a:rPr>
              <a:t>– прежде всего, диалоговое обучение, в ходе которого осуществляется взаимодействие между взрослым и ребенком , между самими детьми (каждый свободно взаимодействует с каждым, участвует в равноправном обсуждении проблемы). </a:t>
            </a:r>
            <a:br>
              <a:rPr lang="ru-RU" sz="2800" dirty="0">
                <a:solidFill>
                  <a:srgbClr val="C00000"/>
                </a:solidFill>
                <a:latin typeface="Times New Roman" panose="02020603050405020304" pitchFamily="18" charset="0"/>
                <a:cs typeface="Times New Roman" panose="02020603050405020304" pitchFamily="18" charset="0"/>
              </a:rPr>
            </a:br>
            <a:endParaRPr lang="ru-RU" sz="28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65744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786DEB3-6F94-495D-826B-348B72FB5550}"/>
              </a:ext>
            </a:extLst>
          </p:cNvPr>
          <p:cNvSpPr>
            <a:spLocks noGrp="1"/>
          </p:cNvSpPr>
          <p:nvPr>
            <p:ph idx="1"/>
          </p:nvPr>
        </p:nvSpPr>
        <p:spPr>
          <a:xfrm>
            <a:off x="251520" y="476672"/>
            <a:ext cx="8712968" cy="6264696"/>
          </a:xfrm>
        </p:spPr>
        <p:txBody>
          <a:bodyPr>
            <a:normAutofit fontScale="92500" lnSpcReduction="10000"/>
          </a:bodyPr>
          <a:lstStyle/>
          <a:p>
            <a:pPr marL="0" indent="0" algn="ctr">
              <a:buNone/>
            </a:pPr>
            <a:r>
              <a:rPr lang="ru-RU" sz="1800" b="1" dirty="0">
                <a:solidFill>
                  <a:srgbClr val="FF0000"/>
                </a:solidFill>
                <a:latin typeface="Times New Roman" pitchFamily="18" charset="0"/>
                <a:cs typeface="Times New Roman" pitchFamily="18" charset="0"/>
              </a:rPr>
              <a:t>Методы и приемы интерактивного обучения</a:t>
            </a:r>
          </a:p>
          <a:p>
            <a:pPr marL="0" indent="0">
              <a:buNone/>
            </a:pPr>
            <a:r>
              <a:rPr lang="ru-RU" sz="2400" dirty="0">
                <a:solidFill>
                  <a:srgbClr val="002060"/>
                </a:solidFill>
                <a:latin typeface="Times New Roman" pitchFamily="18" charset="0"/>
                <a:cs typeface="Times New Roman" pitchFamily="18" charset="0"/>
              </a:rPr>
              <a:t>Мозговой штурм — поток вопросов и ответов, или предложений и идей по заданной теме, при  котором анализ правильности/неправильности производится после проведения штурма. </a:t>
            </a:r>
          </a:p>
          <a:p>
            <a:pPr marL="0" indent="0">
              <a:buNone/>
            </a:pPr>
            <a:r>
              <a:rPr lang="ru-RU" sz="2400" dirty="0">
                <a:solidFill>
                  <a:srgbClr val="002060"/>
                </a:solidFill>
                <a:latin typeface="Times New Roman" pitchFamily="18" charset="0"/>
                <a:cs typeface="Times New Roman" pitchFamily="18" charset="0"/>
              </a:rPr>
              <a:t>Кластеры, сравнительные диаграммы, </a:t>
            </a:r>
            <a:r>
              <a:rPr lang="ru-RU" sz="2400" dirty="0" err="1">
                <a:solidFill>
                  <a:srgbClr val="002060"/>
                </a:solidFill>
                <a:latin typeface="Times New Roman" pitchFamily="18" charset="0"/>
                <a:cs typeface="Times New Roman" pitchFamily="18" charset="0"/>
              </a:rPr>
              <a:t>пазлы</a:t>
            </a:r>
            <a:r>
              <a:rPr lang="ru-RU" sz="2400" dirty="0">
                <a:solidFill>
                  <a:srgbClr val="002060"/>
                </a:solidFill>
                <a:latin typeface="Times New Roman" pitchFamily="18" charset="0"/>
                <a:cs typeface="Times New Roman" pitchFamily="18" charset="0"/>
              </a:rPr>
              <a:t> — поиск ключевых слов и проблем по определенной мини-теме.</a:t>
            </a:r>
          </a:p>
          <a:p>
            <a:pPr marL="0" indent="0">
              <a:buNone/>
            </a:pPr>
            <a:r>
              <a:rPr lang="ru-RU" sz="2400" dirty="0">
                <a:solidFill>
                  <a:srgbClr val="002060"/>
                </a:solidFill>
                <a:latin typeface="Times New Roman" pitchFamily="18" charset="0"/>
                <a:cs typeface="Times New Roman" pitchFamily="18" charset="0"/>
              </a:rPr>
              <a:t>Интерактивный урок с применением аудио- и видеоматериалов, ИКТ. Например, тесты в режиме онлайн, работа с электронными учебниками, обучающими программами, учебными сайтами.</a:t>
            </a:r>
          </a:p>
          <a:p>
            <a:pPr marL="0" indent="0">
              <a:buNone/>
            </a:pPr>
            <a:r>
              <a:rPr lang="ru-RU" sz="2400" dirty="0">
                <a:solidFill>
                  <a:srgbClr val="002060"/>
                </a:solidFill>
                <a:latin typeface="Times New Roman" pitchFamily="18" charset="0"/>
                <a:cs typeface="Times New Roman" pitchFamily="18" charset="0"/>
              </a:rPr>
              <a:t>Круглый стол (дискуссия, дебаты) — групповой вид метода, которые предполагает коллективное обсуждение учащимися проблемы, предложений, идей, мнений и совместный поиск решения.</a:t>
            </a:r>
          </a:p>
          <a:p>
            <a:pPr marL="0" indent="0">
              <a:buNone/>
            </a:pPr>
            <a:r>
              <a:rPr lang="ru-RU" sz="2400" dirty="0">
                <a:solidFill>
                  <a:srgbClr val="002060"/>
                </a:solidFill>
                <a:latin typeface="Times New Roman" pitchFamily="18" charset="0"/>
                <a:cs typeface="Times New Roman" pitchFamily="18" charset="0"/>
              </a:rPr>
              <a:t>Деловые игры (в том числе ролевые, имитационные) — достаточно популярный метод, который может применяться даже в начальной школе. Во время игры учащиеся играют роли участников той или иной ситуации, примеривая на себя разные профессии.</a:t>
            </a:r>
          </a:p>
          <a:p>
            <a:endParaRPr lang="ru-RU" dirty="0"/>
          </a:p>
        </p:txBody>
      </p:sp>
    </p:spTree>
    <p:extLst>
      <p:ext uri="{BB962C8B-B14F-4D97-AF65-F5344CB8AC3E}">
        <p14:creationId xmlns:p14="http://schemas.microsoft.com/office/powerpoint/2010/main" val="3201568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6164CF0-5D57-4EBA-BC4C-70211491CEDB}"/>
              </a:ext>
            </a:extLst>
          </p:cNvPr>
          <p:cNvSpPr>
            <a:spLocks noGrp="1"/>
          </p:cNvSpPr>
          <p:nvPr>
            <p:ph idx="1"/>
          </p:nvPr>
        </p:nvSpPr>
        <p:spPr>
          <a:xfrm>
            <a:off x="251520" y="188640"/>
            <a:ext cx="8568951" cy="6264696"/>
          </a:xfrm>
        </p:spPr>
        <p:txBody>
          <a:bodyPr>
            <a:normAutofit fontScale="92500" lnSpcReduction="10000"/>
          </a:bodyPr>
          <a:lstStyle/>
          <a:p>
            <a:pPr marL="0" indent="0">
              <a:buNone/>
            </a:pPr>
            <a:r>
              <a:rPr lang="ru-RU" sz="2200" dirty="0">
                <a:solidFill>
                  <a:srgbClr val="FF0000"/>
                </a:solidFill>
                <a:latin typeface="Times New Roman" pitchFamily="18" charset="0"/>
                <a:cs typeface="Times New Roman" pitchFamily="18" charset="0"/>
              </a:rPr>
              <a:t>                                  Методы и приемы интерактивного обучения</a:t>
            </a:r>
          </a:p>
          <a:p>
            <a:pPr marL="114300" indent="0">
              <a:buNone/>
            </a:pPr>
            <a:r>
              <a:rPr lang="ru-RU" sz="1800" dirty="0">
                <a:solidFill>
                  <a:srgbClr val="FF000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Аквариум — одна из разновидностей деловой игры, напоминающая реалити-шоу. При этом заданную ситуацию обыгрывают 2-3 участника. Остальные наблюдают со стороны и анализируют не только действия участников, но и предложенные ими варианты, идеи.</a:t>
            </a:r>
          </a:p>
          <a:p>
            <a:pPr marL="114300" indent="0">
              <a:buNone/>
            </a:pPr>
            <a:r>
              <a:rPr lang="ru-RU" sz="2400" dirty="0">
                <a:solidFill>
                  <a:srgbClr val="002060"/>
                </a:solidFill>
                <a:latin typeface="Times New Roman" pitchFamily="18" charset="0"/>
                <a:cs typeface="Times New Roman" pitchFamily="18" charset="0"/>
              </a:rPr>
              <a:t>Метод проектов — самостоятельная разработка учащимися проекта по теме и его защита.</a:t>
            </a:r>
          </a:p>
          <a:p>
            <a:pPr marL="114300" indent="0">
              <a:buNone/>
            </a:pPr>
            <a:r>
              <a:rPr lang="ru-RU" sz="2400" dirty="0" err="1">
                <a:solidFill>
                  <a:srgbClr val="002060"/>
                </a:solidFill>
                <a:latin typeface="Times New Roman" pitchFamily="18" charset="0"/>
                <a:cs typeface="Times New Roman" pitchFamily="18" charset="0"/>
              </a:rPr>
              <a:t>BarCamp</a:t>
            </a:r>
            <a:r>
              <a:rPr lang="ru-RU" sz="2400" dirty="0">
                <a:solidFill>
                  <a:srgbClr val="002060"/>
                </a:solidFill>
                <a:latin typeface="Times New Roman" pitchFamily="18" charset="0"/>
                <a:cs typeface="Times New Roman" pitchFamily="18" charset="0"/>
              </a:rPr>
              <a:t>, или </a:t>
            </a:r>
            <a:r>
              <a:rPr lang="ru-RU" sz="2400" dirty="0" err="1">
                <a:solidFill>
                  <a:srgbClr val="002060"/>
                </a:solidFill>
                <a:latin typeface="Times New Roman" pitchFamily="18" charset="0"/>
                <a:cs typeface="Times New Roman" pitchFamily="18" charset="0"/>
              </a:rPr>
              <a:t>антиконференция</a:t>
            </a:r>
            <a:r>
              <a:rPr lang="ru-RU" sz="2400" dirty="0">
                <a:solidFill>
                  <a:srgbClr val="002060"/>
                </a:solidFill>
                <a:latin typeface="Times New Roman" pitchFamily="18" charset="0"/>
                <a:cs typeface="Times New Roman" pitchFamily="18" charset="0"/>
              </a:rPr>
              <a:t>. Метод предложил веб-мастер Тим </a:t>
            </a:r>
            <a:r>
              <a:rPr lang="ru-RU" sz="2400" dirty="0" err="1">
                <a:solidFill>
                  <a:srgbClr val="002060"/>
                </a:solidFill>
                <a:latin typeface="Times New Roman" pitchFamily="18" charset="0"/>
                <a:cs typeface="Times New Roman" pitchFamily="18" charset="0"/>
              </a:rPr>
              <a:t>О´Рейли</a:t>
            </a:r>
            <a:r>
              <a:rPr lang="ru-RU" sz="2400" dirty="0">
                <a:solidFill>
                  <a:srgbClr val="002060"/>
                </a:solidFill>
                <a:latin typeface="Times New Roman" pitchFamily="18" charset="0"/>
                <a:cs typeface="Times New Roman" pitchFamily="18" charset="0"/>
              </a:rPr>
              <a:t>. Суть его в том, что каждый становится не только участником, но и организатором конференции. Все участники выступают с новыми идеями, презентациями, предложениями по заданной теме. Далее происходит поиск самых интересных идей и их общее обсуждение.</a:t>
            </a:r>
          </a:p>
          <a:p>
            <a:pPr marL="0" indent="0">
              <a:buNone/>
            </a:pPr>
            <a:r>
              <a:rPr lang="ru-RU" sz="2400" dirty="0">
                <a:solidFill>
                  <a:srgbClr val="002060"/>
                </a:solidFill>
                <a:latin typeface="Times New Roman" pitchFamily="18" charset="0"/>
                <a:cs typeface="Times New Roman" pitchFamily="18" charset="0"/>
              </a:rPr>
              <a:t>К интерактивным методам обучения на уроке также относят мастер-классы, построение шкалы мнений, дерево решений, метод «</a:t>
            </a:r>
            <a:r>
              <a:rPr lang="ru-RU" sz="2400" dirty="0" err="1">
                <a:solidFill>
                  <a:srgbClr val="002060"/>
                </a:solidFill>
                <a:latin typeface="Times New Roman" pitchFamily="18" charset="0"/>
                <a:cs typeface="Times New Roman" pitchFamily="18" charset="0"/>
              </a:rPr>
              <a:t>Фишбоун</a:t>
            </a:r>
            <a:r>
              <a:rPr lang="ru-RU" sz="2400" dirty="0">
                <a:solidFill>
                  <a:srgbClr val="002060"/>
                </a:solidFill>
                <a:latin typeface="Times New Roman" pitchFamily="18" charset="0"/>
                <a:cs typeface="Times New Roman" pitchFamily="18" charset="0"/>
              </a:rPr>
              <a:t>»</a:t>
            </a:r>
          </a:p>
          <a:p>
            <a:pPr marL="0" indent="0">
              <a:buNone/>
            </a:pPr>
            <a:endParaRPr lang="ru-RU" dirty="0"/>
          </a:p>
        </p:txBody>
      </p:sp>
    </p:spTree>
    <p:extLst>
      <p:ext uri="{BB962C8B-B14F-4D97-AF65-F5344CB8AC3E}">
        <p14:creationId xmlns:p14="http://schemas.microsoft.com/office/powerpoint/2010/main" val="16963724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9AF836-6082-48DE-B53F-1BB0F13559ED}"/>
              </a:ext>
            </a:extLst>
          </p:cNvPr>
          <p:cNvSpPr>
            <a:spLocks noGrp="1"/>
          </p:cNvSpPr>
          <p:nvPr>
            <p:ph type="title"/>
          </p:nvPr>
        </p:nvSpPr>
        <p:spPr>
          <a:xfrm>
            <a:off x="539552" y="260648"/>
            <a:ext cx="8424935" cy="1008112"/>
          </a:xfrm>
        </p:spPr>
        <p:txBody>
          <a:bodyPr>
            <a:normAutofit fontScale="90000"/>
          </a:bodyPr>
          <a:lstStyle/>
          <a:p>
            <a:pPr algn="ctr"/>
            <a:r>
              <a:rPr lang="ru-RU" sz="3100" dirty="0">
                <a:solidFill>
                  <a:srgbClr val="C00000"/>
                </a:solidFill>
                <a:latin typeface="Times New Roman" pitchFamily="18" charset="0"/>
                <a:cs typeface="Times New Roman" pitchFamily="18" charset="0"/>
              </a:rPr>
              <a:t>Схема интерактивного урока  включает следующие этапы:</a:t>
            </a:r>
            <a:br>
              <a:rPr lang="ru-RU" dirty="0"/>
            </a:br>
            <a:endParaRPr lang="ru-RU" dirty="0"/>
          </a:p>
        </p:txBody>
      </p:sp>
      <p:sp>
        <p:nvSpPr>
          <p:cNvPr id="3" name="Объект 2">
            <a:extLst>
              <a:ext uri="{FF2B5EF4-FFF2-40B4-BE49-F238E27FC236}">
                <a16:creationId xmlns:a16="http://schemas.microsoft.com/office/drawing/2014/main" id="{98A444F1-7B78-4F36-A24A-04ED01145215}"/>
              </a:ext>
            </a:extLst>
          </p:cNvPr>
          <p:cNvSpPr>
            <a:spLocks noGrp="1"/>
          </p:cNvSpPr>
          <p:nvPr>
            <p:ph idx="1"/>
          </p:nvPr>
        </p:nvSpPr>
        <p:spPr>
          <a:xfrm>
            <a:off x="323528" y="836712"/>
            <a:ext cx="8568951" cy="5760640"/>
          </a:xfrm>
        </p:spPr>
        <p:txBody>
          <a:bodyPr>
            <a:normAutofit fontScale="92500" lnSpcReduction="10000"/>
          </a:bodyPr>
          <a:lstStyle/>
          <a:p>
            <a:r>
              <a:rPr lang="ru-RU" sz="2800" u="sng" dirty="0">
                <a:solidFill>
                  <a:srgbClr val="002060"/>
                </a:solidFill>
                <a:latin typeface="Times New Roman" pitchFamily="18" charset="0"/>
                <a:cs typeface="Times New Roman" pitchFamily="18" charset="0"/>
              </a:rPr>
              <a:t>Разминка</a:t>
            </a:r>
          </a:p>
          <a:p>
            <a:r>
              <a:rPr lang="ru-RU" sz="2800" u="sng" dirty="0">
                <a:solidFill>
                  <a:srgbClr val="002060"/>
                </a:solidFill>
                <a:latin typeface="Times New Roman" pitchFamily="18" charset="0"/>
                <a:cs typeface="Times New Roman" pitchFamily="18" charset="0"/>
              </a:rPr>
              <a:t>Объединение в группы</a:t>
            </a:r>
          </a:p>
          <a:p>
            <a:r>
              <a:rPr lang="ru-RU" sz="2800" u="sng" dirty="0">
                <a:solidFill>
                  <a:srgbClr val="002060"/>
                </a:solidFill>
                <a:latin typeface="Times New Roman" pitchFamily="18" charset="0"/>
                <a:cs typeface="Times New Roman" pitchFamily="18" charset="0"/>
              </a:rPr>
              <a:t>Организация работы учащихся в группах</a:t>
            </a:r>
          </a:p>
          <a:p>
            <a:r>
              <a:rPr lang="ru-RU" sz="2800" u="sng" dirty="0">
                <a:solidFill>
                  <a:srgbClr val="002060"/>
                </a:solidFill>
                <a:latin typeface="Times New Roman" pitchFamily="18" charset="0"/>
                <a:cs typeface="Times New Roman" pitchFamily="18" charset="0"/>
              </a:rPr>
              <a:t>Подведение итогов</a:t>
            </a:r>
            <a:r>
              <a:rPr lang="ru-RU" sz="2800" dirty="0">
                <a:solidFill>
                  <a:srgbClr val="002060"/>
                </a:solidFill>
                <a:latin typeface="Times New Roman" pitchFamily="18" charset="0"/>
                <a:cs typeface="Times New Roman" pitchFamily="18" charset="0"/>
              </a:rPr>
              <a:t>(«Незаконченное предложение», например: «Я научился на этом занятии…»; Линейка самооценки - (К-красота, П-правильность, С-старание, А-аккуратность); Словесная аргументированная оценка;</a:t>
            </a:r>
          </a:p>
          <a:p>
            <a:r>
              <a:rPr lang="ru-RU" sz="2800" u="sng" dirty="0">
                <a:solidFill>
                  <a:srgbClr val="002060"/>
                </a:solidFill>
                <a:latin typeface="Times New Roman" pitchFamily="18" charset="0"/>
                <a:cs typeface="Times New Roman" pitchFamily="18" charset="0"/>
              </a:rPr>
              <a:t>Презентация групповых решений </a:t>
            </a:r>
          </a:p>
          <a:p>
            <a:r>
              <a:rPr lang="ru-RU" sz="2800" u="sng" dirty="0">
                <a:solidFill>
                  <a:srgbClr val="002060"/>
                </a:solidFill>
                <a:latin typeface="Times New Roman" pitchFamily="18" charset="0"/>
                <a:cs typeface="Times New Roman" pitchFamily="18" charset="0"/>
              </a:rPr>
              <a:t>Рефлексия</a:t>
            </a:r>
            <a:r>
              <a:rPr lang="ru-RU" sz="2800" dirty="0">
                <a:solidFill>
                  <a:srgbClr val="002060"/>
                </a:solidFill>
                <a:latin typeface="Times New Roman" pitchFamily="18" charset="0"/>
                <a:cs typeface="Times New Roman" pitchFamily="18" charset="0"/>
              </a:rPr>
              <a:t> («Письмо самому себе»; «Я хочу сказать спасибо…»; «Заверши фразу»; «Цепочка пожеланий»;</a:t>
            </a:r>
          </a:p>
          <a:p>
            <a:r>
              <a:rPr lang="ru-RU" sz="2800" dirty="0">
                <a:solidFill>
                  <a:srgbClr val="002060"/>
                </a:solidFill>
                <a:latin typeface="Times New Roman" pitchFamily="18" charset="0"/>
                <a:cs typeface="Times New Roman" pitchFamily="18" charset="0"/>
              </a:rPr>
              <a:t>«Шкала мнений» (займи позицию); «Барометр настроения» (3 лица: улыбающиеся , серьезное, плачущие)</a:t>
            </a:r>
          </a:p>
          <a:p>
            <a:endParaRPr lang="ru-RU" dirty="0"/>
          </a:p>
        </p:txBody>
      </p:sp>
    </p:spTree>
    <p:extLst>
      <p:ext uri="{BB962C8B-B14F-4D97-AF65-F5344CB8AC3E}">
        <p14:creationId xmlns:p14="http://schemas.microsoft.com/office/powerpoint/2010/main" val="34258430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B7F5650-E1C3-4B83-BF06-D1719824E4A9}"/>
              </a:ext>
            </a:extLst>
          </p:cNvPr>
          <p:cNvSpPr>
            <a:spLocks noGrp="1"/>
          </p:cNvSpPr>
          <p:nvPr>
            <p:ph idx="1"/>
          </p:nvPr>
        </p:nvSpPr>
        <p:spPr>
          <a:xfrm>
            <a:off x="755577" y="332656"/>
            <a:ext cx="7778824" cy="5578566"/>
          </a:xfrm>
        </p:spPr>
        <p:txBody>
          <a:bodyPr/>
          <a:lstStyle/>
          <a:p>
            <a:pPr marL="0" indent="0" algn="ctr">
              <a:buNone/>
            </a:pPr>
            <a:r>
              <a:rPr lang="ru-RU" sz="2400" dirty="0">
                <a:solidFill>
                  <a:srgbClr val="FF0000"/>
                </a:solidFill>
                <a:latin typeface="Times New Roman" pitchFamily="18" charset="0"/>
                <a:cs typeface="Times New Roman" pitchFamily="18" charset="0"/>
              </a:rPr>
              <a:t>Роль преподавателя: он перестает быть центральной фигурой и главным источником информации; </a:t>
            </a:r>
          </a:p>
          <a:p>
            <a:pPr marL="0" indent="0">
              <a:buNone/>
            </a:pPr>
            <a:r>
              <a:rPr lang="ru-RU" sz="1800" dirty="0">
                <a:solidFill>
                  <a:srgbClr val="002060"/>
                </a:solidFill>
                <a:latin typeface="Times New Roman" pitchFamily="18" charset="0"/>
                <a:cs typeface="Times New Roman" pitchFamily="18" charset="0"/>
              </a:rPr>
              <a:t>-</a:t>
            </a:r>
            <a:r>
              <a:rPr lang="ru-RU" sz="2400" dirty="0">
                <a:solidFill>
                  <a:srgbClr val="002060"/>
                </a:solidFill>
                <a:latin typeface="Times New Roman" pitchFamily="18" charset="0"/>
                <a:cs typeface="Times New Roman" pitchFamily="18" charset="0"/>
              </a:rPr>
              <a:t>его роль - определить общее направление работы, создать условия для инициативы учащихся;</a:t>
            </a:r>
          </a:p>
          <a:p>
            <a:pPr marL="0" indent="0">
              <a:buNone/>
            </a:pPr>
            <a:r>
              <a:rPr lang="ru-RU" sz="2400" dirty="0">
                <a:solidFill>
                  <a:srgbClr val="002060"/>
                </a:solidFill>
                <a:latin typeface="Times New Roman" pitchFamily="18" charset="0"/>
                <a:cs typeface="Times New Roman" pitchFamily="18" charset="0"/>
              </a:rPr>
              <a:t>-он консультант, помощник при серьезных затруднениях;</a:t>
            </a:r>
          </a:p>
          <a:p>
            <a:pPr marL="0" indent="0">
              <a:buNone/>
            </a:pPr>
            <a:r>
              <a:rPr lang="ru-RU" sz="2400" dirty="0">
                <a:solidFill>
                  <a:srgbClr val="002060"/>
                </a:solidFill>
                <a:latin typeface="Times New Roman" pitchFamily="18" charset="0"/>
                <a:cs typeface="Times New Roman" pitchFamily="18" charset="0"/>
              </a:rPr>
              <a:t>-учащийся - полноправный участник учебного процесса, он ведет исследование, поиск самостоятельно или во взаимодействии с другими учащимися;</a:t>
            </a:r>
          </a:p>
          <a:p>
            <a:pPr marL="0" indent="0">
              <a:buNone/>
            </a:pPr>
            <a:r>
              <a:rPr lang="ru-RU" sz="2400" dirty="0">
                <a:solidFill>
                  <a:srgbClr val="002060"/>
                </a:solidFill>
                <a:latin typeface="Times New Roman" pitchFamily="18" charset="0"/>
                <a:cs typeface="Times New Roman" pitchFamily="18" charset="0"/>
              </a:rPr>
              <a:t>-источниками информации для учащихся являются книги, словари, сборники, ИКТ.</a:t>
            </a:r>
          </a:p>
          <a:p>
            <a:pPr marL="0" indent="0">
              <a:buNone/>
            </a:pPr>
            <a:r>
              <a:rPr lang="ru-RU" sz="2400" dirty="0">
                <a:solidFill>
                  <a:srgbClr val="002060"/>
                </a:solidFill>
                <a:latin typeface="Times New Roman" pitchFamily="18" charset="0"/>
                <a:cs typeface="Times New Roman" pitchFamily="18" charset="0"/>
              </a:rPr>
              <a:t>-процесс обучения во многом идет через проживание опыта.</a:t>
            </a:r>
          </a:p>
          <a:p>
            <a:endParaRPr lang="ru-RU" dirty="0"/>
          </a:p>
        </p:txBody>
      </p:sp>
    </p:spTree>
    <p:extLst>
      <p:ext uri="{BB962C8B-B14F-4D97-AF65-F5344CB8AC3E}">
        <p14:creationId xmlns:p14="http://schemas.microsoft.com/office/powerpoint/2010/main" val="5541618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0039E7-CAE2-43F8-A38D-C4F65C899801}"/>
              </a:ext>
            </a:extLst>
          </p:cNvPr>
          <p:cNvSpPr>
            <a:spLocks noGrp="1"/>
          </p:cNvSpPr>
          <p:nvPr>
            <p:ph type="title"/>
          </p:nvPr>
        </p:nvSpPr>
        <p:spPr>
          <a:xfrm>
            <a:off x="1115616" y="306333"/>
            <a:ext cx="6589199" cy="1280890"/>
          </a:xfrm>
        </p:spPr>
        <p:txBody>
          <a:bodyPr>
            <a:normAutofit/>
          </a:bodyPr>
          <a:lstStyle/>
          <a:p>
            <a:pPr algn="ctr"/>
            <a:r>
              <a:rPr lang="ru-RU" sz="2800" b="1" i="1" dirty="0">
                <a:solidFill>
                  <a:srgbClr val="00B0F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Риски необоснованного использования интерактивных методов</a:t>
            </a:r>
            <a:endParaRPr lang="ru-RU" sz="2800" dirty="0">
              <a:solidFill>
                <a:srgbClr val="00B0F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6D42F0B7-69A8-4FFF-8100-C1E8A8004EF3}"/>
              </a:ext>
            </a:extLst>
          </p:cNvPr>
          <p:cNvSpPr>
            <a:spLocks noGrp="1"/>
          </p:cNvSpPr>
          <p:nvPr>
            <p:ph idx="1"/>
          </p:nvPr>
        </p:nvSpPr>
        <p:spPr>
          <a:xfrm>
            <a:off x="395537" y="1484784"/>
            <a:ext cx="8138864" cy="4426438"/>
          </a:xfrm>
        </p:spPr>
        <p:txBody>
          <a:bodyPr/>
          <a:lstStyle/>
          <a:p>
            <a:pPr eaLnBrk="1" hangingPunct="1">
              <a:lnSpc>
                <a:spcPct val="80000"/>
              </a:lnSpc>
            </a:pPr>
            <a:r>
              <a:rPr lang="ru-RU" altLang="ru-RU" sz="2400" dirty="0">
                <a:solidFill>
                  <a:srgbClr val="FF0000"/>
                </a:solidFill>
                <a:latin typeface="Times New Roman" pitchFamily="18" charset="0"/>
              </a:rPr>
              <a:t>Непонимание того, что такое интерактив.</a:t>
            </a:r>
          </a:p>
          <a:p>
            <a:pPr eaLnBrk="1" hangingPunct="1">
              <a:lnSpc>
                <a:spcPct val="80000"/>
              </a:lnSpc>
            </a:pPr>
            <a:r>
              <a:rPr lang="ru-RU" altLang="ru-RU" sz="2400" dirty="0">
                <a:solidFill>
                  <a:srgbClr val="FF0000"/>
                </a:solidFill>
                <a:latin typeface="Times New Roman" pitchFamily="18" charset="0"/>
              </a:rPr>
              <a:t>Теоретическая неподготовленность при работе с теми или иными  интерактивными методами.</a:t>
            </a:r>
          </a:p>
          <a:p>
            <a:pPr eaLnBrk="1" hangingPunct="1">
              <a:lnSpc>
                <a:spcPct val="80000"/>
              </a:lnSpc>
            </a:pPr>
            <a:r>
              <a:rPr lang="ru-RU" altLang="ru-RU" sz="2400" dirty="0">
                <a:solidFill>
                  <a:srgbClr val="FF0000"/>
                </a:solidFill>
                <a:latin typeface="Times New Roman" pitchFamily="18" charset="0"/>
              </a:rPr>
              <a:t>Бессистемное применение интерактивных методов.</a:t>
            </a:r>
          </a:p>
          <a:p>
            <a:pPr eaLnBrk="1" hangingPunct="1">
              <a:lnSpc>
                <a:spcPct val="80000"/>
              </a:lnSpc>
            </a:pPr>
            <a:r>
              <a:rPr lang="ru-RU" altLang="ru-RU" sz="2400" dirty="0">
                <a:solidFill>
                  <a:srgbClr val="FF0000"/>
                </a:solidFill>
                <a:latin typeface="Times New Roman" pitchFamily="18" charset="0"/>
              </a:rPr>
              <a:t>Отсутствие четкого представления о результативности использования методов («метод ради результата, а не метода»).</a:t>
            </a:r>
          </a:p>
          <a:p>
            <a:pPr eaLnBrk="1" hangingPunct="1">
              <a:lnSpc>
                <a:spcPct val="80000"/>
              </a:lnSpc>
            </a:pPr>
            <a:r>
              <a:rPr lang="ru-RU" altLang="ru-RU" sz="2400" dirty="0">
                <a:solidFill>
                  <a:srgbClr val="FF0000"/>
                </a:solidFill>
                <a:latin typeface="Times New Roman" pitchFamily="18" charset="0"/>
              </a:rPr>
              <a:t>Чрезмерное увлечение педагогами интерактивными методами (это инструмент, а не развлечение обучающихся).</a:t>
            </a:r>
          </a:p>
          <a:p>
            <a:endParaRPr lang="ru-RU" dirty="0">
              <a:highlight>
                <a:srgbClr val="FFFF00"/>
              </a:highlight>
            </a:endParaRPr>
          </a:p>
        </p:txBody>
      </p:sp>
      <p:pic>
        <p:nvPicPr>
          <p:cNvPr id="4" name="Picture 4" descr="j0397490[1]">
            <a:extLst>
              <a:ext uri="{FF2B5EF4-FFF2-40B4-BE49-F238E27FC236}">
                <a16:creationId xmlns:a16="http://schemas.microsoft.com/office/drawing/2014/main" id="{2B3DE615-8B71-4E05-B901-7B3CB742A0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4869160"/>
            <a:ext cx="2771775"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074750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4692FA2-83BD-4C37-A23E-7263013C0F9B}"/>
              </a:ext>
            </a:extLst>
          </p:cNvPr>
          <p:cNvSpPr>
            <a:spLocks noGrp="1"/>
          </p:cNvSpPr>
          <p:nvPr>
            <p:ph idx="1"/>
          </p:nvPr>
        </p:nvSpPr>
        <p:spPr>
          <a:xfrm>
            <a:off x="827583" y="404664"/>
            <a:ext cx="7706817" cy="5506558"/>
          </a:xfrm>
        </p:spPr>
        <p:txBody>
          <a:bodyPr/>
          <a:lstStyle/>
          <a:p>
            <a:pPr marL="0" indent="0">
              <a:buNone/>
            </a:pPr>
            <a:r>
              <a:rPr lang="ru-RU" sz="1800" dirty="0">
                <a:solidFill>
                  <a:srgbClr val="FF0000"/>
                </a:solidFill>
                <a:latin typeface="Times New Roman" pitchFamily="18" charset="0"/>
                <a:cs typeface="Times New Roman" pitchFamily="18" charset="0"/>
              </a:rPr>
              <a:t>Все активные и интерактивные методы обучения призваны решать главную задачу, сформулированную в ФГОС — научить ребенка учиться. То есть истина не должна преподноситься "на блюдечке". Гораздо важнее развивать критическое мышление, основанное на анализе ситуации, самостоятельном поиске информации, построению логической цепочки и принятию взвешенного и аргументированного решения.</a:t>
            </a:r>
          </a:p>
          <a:p>
            <a:endParaRPr lang="ru-RU" dirty="0"/>
          </a:p>
        </p:txBody>
      </p:sp>
      <p:pic>
        <p:nvPicPr>
          <p:cNvPr id="4" name="Объект 7">
            <a:extLst>
              <a:ext uri="{FF2B5EF4-FFF2-40B4-BE49-F238E27FC236}">
                <a16:creationId xmlns:a16="http://schemas.microsoft.com/office/drawing/2014/main" id="{97738C7E-36AA-4185-862D-1A379E1BDC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2204864"/>
            <a:ext cx="4171181" cy="4095341"/>
          </a:xfrm>
          <a:prstGeom prst="rect">
            <a:avLst/>
          </a:prstGeom>
        </p:spPr>
      </p:pic>
    </p:spTree>
    <p:extLst>
      <p:ext uri="{BB962C8B-B14F-4D97-AF65-F5344CB8AC3E}">
        <p14:creationId xmlns:p14="http://schemas.microsoft.com/office/powerpoint/2010/main" val="144115061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C91DE725-9AC1-4F7E-92D0-900DF2C93BE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7329499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a:extLst>
              <a:ext uri="{FF2B5EF4-FFF2-40B4-BE49-F238E27FC236}">
                <a16:creationId xmlns:a16="http://schemas.microsoft.com/office/drawing/2014/main" id="{59969A4C-C667-4344-B486-A085D02FDF81}"/>
              </a:ext>
            </a:extLst>
          </p:cNvPr>
          <p:cNvPicPr>
            <a:picLocks noGrp="1" noChangeAspect="1"/>
          </p:cNvPicPr>
          <p:nvPr>
            <p:ph idx="1"/>
          </p:nvPr>
        </p:nvPicPr>
        <p:blipFill>
          <a:blip r:embed="rId2"/>
          <a:stretch>
            <a:fillRect/>
          </a:stretch>
        </p:blipFill>
        <p:spPr>
          <a:xfrm>
            <a:off x="390168" y="931444"/>
            <a:ext cx="8230313" cy="4523624"/>
          </a:xfrm>
          <a:prstGeom prst="rect">
            <a:avLst/>
          </a:prstGeom>
        </p:spPr>
      </p:pic>
      <p:pic>
        <p:nvPicPr>
          <p:cNvPr id="6" name="Рисунок 5">
            <a:extLst>
              <a:ext uri="{FF2B5EF4-FFF2-40B4-BE49-F238E27FC236}">
                <a16:creationId xmlns:a16="http://schemas.microsoft.com/office/drawing/2014/main" id="{636D65BE-0CF6-418A-84BC-3CDEAA8FE1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452289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26C42351-1147-4568-835F-7CF695CC8321}"/>
              </a:ext>
            </a:extLst>
          </p:cNvPr>
          <p:cNvSpPr>
            <a:spLocks noGrp="1"/>
          </p:cNvSpPr>
          <p:nvPr>
            <p:ph idx="1"/>
          </p:nvPr>
        </p:nvSpPr>
        <p:spPr>
          <a:xfrm>
            <a:off x="323850" y="260350"/>
            <a:ext cx="8362950" cy="5865813"/>
          </a:xfrm>
        </p:spPr>
        <p:txBody>
          <a:bodyPr>
            <a:normAutofit lnSpcReduction="10000"/>
          </a:bodyPr>
          <a:lstStyle/>
          <a:p>
            <a:pPr marL="0" indent="0" algn="just">
              <a:buNone/>
            </a:pPr>
            <a:r>
              <a:rPr lang="ru-RU" sz="1900" dirty="0">
                <a:solidFill>
                  <a:srgbClr val="0070C0"/>
                </a:solidFill>
                <a:effectLst/>
                <a:latin typeface="Times New Roman" panose="02020603050405020304" pitchFamily="18" charset="0"/>
                <a:ea typeface="Times New Roman" panose="02020603050405020304" pitchFamily="18" charset="0"/>
              </a:rPr>
              <a:t>Сущность интерактивных методов состоит в том, что обучение происходит во взаимодействии всех детей, включая педагога. При этом воспитатель часто выступает лишь в роли организатора процесса обучение, лидера группы, создателя условий для инициативы дошкольников. </a:t>
            </a:r>
          </a:p>
          <a:p>
            <a:pPr marL="0" indent="0" algn="just">
              <a:buNone/>
            </a:pPr>
            <a:r>
              <a:rPr lang="ru-RU" sz="1900" dirty="0">
                <a:solidFill>
                  <a:srgbClr val="0070C0"/>
                </a:solidFill>
                <a:effectLst/>
                <a:latin typeface="Times New Roman" panose="02020603050405020304" pitchFamily="18" charset="0"/>
                <a:ea typeface="Times New Roman" panose="02020603050405020304" pitchFamily="18" charset="0"/>
              </a:rPr>
              <a:t>Образовательный процесс, в основе которого лежит интерактивное обучение, организован таким образом, что практически все дети оказываются вовлеченными в процесс познания, они имеют возможность понимать и рефлектировать по поводу того, что они знают и думают. </a:t>
            </a:r>
          </a:p>
          <a:p>
            <a:pPr marL="0" indent="0" algn="just">
              <a:buNone/>
            </a:pPr>
            <a:r>
              <a:rPr lang="ru-RU" sz="1900" dirty="0">
                <a:solidFill>
                  <a:srgbClr val="0070C0"/>
                </a:solidFill>
                <a:effectLst/>
                <a:latin typeface="Times New Roman" panose="02020603050405020304" pitchFamily="18" charset="0"/>
                <a:ea typeface="Times New Roman" panose="02020603050405020304" pitchFamily="18" charset="0"/>
              </a:rPr>
              <a:t>Идет обмен знаниями, идеями, способами деятельности. Причем, происходит это в атмосфере доброжелательности и взаимной поддержки, что позволяет не только получать новое знание, но и развивает саму познавательную деятельность, переводит ее на более высокие формы кооперации и сотрудничества.</a:t>
            </a:r>
          </a:p>
          <a:p>
            <a:pPr marL="0" indent="0" algn="just">
              <a:buNone/>
            </a:pPr>
            <a:r>
              <a:rPr lang="ru-RU" sz="1900" dirty="0">
                <a:solidFill>
                  <a:srgbClr val="0070C0"/>
                </a:solidFill>
                <a:effectLst/>
                <a:latin typeface="Times New Roman" panose="02020603050405020304" pitchFamily="18" charset="0"/>
                <a:ea typeface="Times New Roman" panose="02020603050405020304" pitchFamily="18" charset="0"/>
              </a:rPr>
              <a:t>Одна из целей интерактивного обучения состоит в создании комфортных условий обучения. </a:t>
            </a:r>
          </a:p>
          <a:p>
            <a:pPr marL="0" indent="0" algn="just">
              <a:buNone/>
            </a:pPr>
            <a:r>
              <a:rPr lang="ru-RU" sz="1900" dirty="0">
                <a:solidFill>
                  <a:srgbClr val="0070C0"/>
                </a:solidFill>
                <a:effectLst/>
                <a:latin typeface="Times New Roman" panose="02020603050405020304" pitchFamily="18" charset="0"/>
                <a:ea typeface="Times New Roman" panose="02020603050405020304" pitchFamily="18" charset="0"/>
              </a:rPr>
              <a:t>Интерактивная деятельность предполагает организацию и развитие диалогового общения, которое ведет к взаимодействию, взаимопониманию, к совместному решению и принятию наиболее общих, но значимых для каждого участника задач.</a:t>
            </a:r>
          </a:p>
          <a:p>
            <a:pPr marL="0" indent="0">
              <a:buNone/>
            </a:pPr>
            <a:endParaRPr lang="ru-RU" dirty="0"/>
          </a:p>
        </p:txBody>
      </p:sp>
    </p:spTree>
    <p:extLst>
      <p:ext uri="{BB962C8B-B14F-4D97-AF65-F5344CB8AC3E}">
        <p14:creationId xmlns:p14="http://schemas.microsoft.com/office/powerpoint/2010/main" val="25055127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6534BE3-5722-40CE-B2B1-67984A505F0A}"/>
              </a:ext>
            </a:extLst>
          </p:cNvPr>
          <p:cNvSpPr>
            <a:spLocks noGrp="1"/>
          </p:cNvSpPr>
          <p:nvPr>
            <p:ph idx="1"/>
          </p:nvPr>
        </p:nvSpPr>
        <p:spPr>
          <a:xfrm>
            <a:off x="323528" y="188640"/>
            <a:ext cx="8363272" cy="5937523"/>
          </a:xfrm>
        </p:spPr>
        <p:txBody>
          <a:bodyPr>
            <a:noAutofit/>
          </a:bodyPr>
          <a:lstStyle/>
          <a:p>
            <a:pPr marL="0" indent="0">
              <a:buNone/>
            </a:pPr>
            <a:r>
              <a:rPr lang="ru-RU" sz="2300" dirty="0">
                <a:solidFill>
                  <a:srgbClr val="0070C0"/>
                </a:solidFill>
                <a:latin typeface="Times New Roman" panose="02020603050405020304" pitchFamily="18" charset="0"/>
                <a:cs typeface="Times New Roman" panose="02020603050405020304" pitchFamily="18" charset="0"/>
              </a:rPr>
              <a:t>Наиболее часто термин «интерактивное обучение» упоминается в связи с информационными технологиями, дистанционным образованием, с использованием ресурсов Интернета, а также электронных учебников и справочников, работой в режиме онлайн и т. д. </a:t>
            </a:r>
          </a:p>
          <a:p>
            <a:pPr marL="0" indent="0">
              <a:buNone/>
            </a:pPr>
            <a:r>
              <a:rPr lang="ru-RU" sz="2300" dirty="0">
                <a:solidFill>
                  <a:srgbClr val="0070C0"/>
                </a:solidFill>
                <a:latin typeface="Times New Roman" panose="02020603050405020304" pitchFamily="18" charset="0"/>
                <a:cs typeface="Times New Roman" panose="02020603050405020304" pitchFamily="18" charset="0"/>
              </a:rPr>
              <a:t>Современные компьютерные телекоммуникации позволяют участникам вступать в «живой» (интерактивный) диалог (письменный или устный) с реальным партнером, а также делают возможным «активный обмен сообщениями между пользователем и информационной системой в режиме реального времени» </a:t>
            </a:r>
          </a:p>
          <a:p>
            <a:pPr marL="0" indent="0">
              <a:buNone/>
            </a:pPr>
            <a:r>
              <a:rPr lang="ru-RU" sz="2300" dirty="0">
                <a:solidFill>
                  <a:srgbClr val="0070C0"/>
                </a:solidFill>
                <a:latin typeface="Times New Roman" panose="02020603050405020304" pitchFamily="18" charset="0"/>
                <a:cs typeface="Times New Roman" panose="02020603050405020304" pitchFamily="18" charset="0"/>
              </a:rPr>
              <a:t>В настоящий момент в педагогической науке формируется и уточняется понятие «интерактивное обучение» — «обучение, построенное на взаимодействии учащегося с учебным окружением, учебной средой, которая служит областью осваиваемого опыта». </a:t>
            </a:r>
            <a:endParaRPr lang="ru-RU" sz="2300" dirty="0">
              <a:solidFill>
                <a:srgbClr val="0070C0"/>
              </a:solidFill>
            </a:endParaRPr>
          </a:p>
        </p:txBody>
      </p:sp>
    </p:spTree>
    <p:extLst>
      <p:ext uri="{BB962C8B-B14F-4D97-AF65-F5344CB8AC3E}">
        <p14:creationId xmlns:p14="http://schemas.microsoft.com/office/powerpoint/2010/main" val="36024146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66815B9-9183-4327-95A3-211CA4CF7BE8}"/>
              </a:ext>
            </a:extLst>
          </p:cNvPr>
          <p:cNvSpPr>
            <a:spLocks noGrp="1"/>
          </p:cNvSpPr>
          <p:nvPr>
            <p:ph idx="1"/>
          </p:nvPr>
        </p:nvSpPr>
        <p:spPr>
          <a:xfrm>
            <a:off x="251520" y="260648"/>
            <a:ext cx="8435280" cy="5865515"/>
          </a:xfrm>
        </p:spPr>
        <p:txBody>
          <a:bodyPr>
            <a:normAutofit fontScale="25000" lnSpcReduction="20000"/>
          </a:bodyPr>
          <a:lstStyle/>
          <a:p>
            <a:pPr marL="0" indent="0">
              <a:buNone/>
            </a:pPr>
            <a:r>
              <a:rPr lang="ru-RU" sz="6600" dirty="0">
                <a:solidFill>
                  <a:srgbClr val="0070C0"/>
                </a:solidFill>
                <a:latin typeface="Times New Roman" panose="02020603050405020304" pitchFamily="18" charset="0"/>
                <a:cs typeface="Times New Roman" panose="02020603050405020304" pitchFamily="18" charset="0"/>
              </a:rPr>
              <a:t>В последнее время интерес ученых и практиков к интерактивному обучению значительно возрос. Чем это обусловлено?</a:t>
            </a:r>
          </a:p>
          <a:p>
            <a:pPr marL="0" indent="0">
              <a:buNone/>
            </a:pPr>
            <a:r>
              <a:rPr lang="ru-RU" sz="6600" dirty="0">
                <a:solidFill>
                  <a:srgbClr val="0070C0"/>
                </a:solidFill>
                <a:latin typeface="Times New Roman" panose="02020603050405020304" pitchFamily="18" charset="0"/>
                <a:cs typeface="Times New Roman" panose="02020603050405020304" pitchFamily="18" charset="0"/>
              </a:rPr>
              <a:t>Во-первых, процессами демократизации: для демократического общества характерны договорные отношения между равноправными субъектами. Отношения подчиненности здесь заменяются отношениями партнерства. Социальные изменения привели к смене образовательной парадигмы, переходу от «преимущественно регламентирующих, алгоритмизированных, программированных форм и методов организации дидактического процесса к развивающим, проблемным, исследовательским, поисковым, обеспечивающим рождение познавательных мотивов и интересов, условий для творчества в обучении» .</a:t>
            </a:r>
          </a:p>
          <a:p>
            <a:pPr marL="0" indent="0">
              <a:buNone/>
            </a:pPr>
            <a:r>
              <a:rPr lang="ru-RU" sz="6600" dirty="0">
                <a:solidFill>
                  <a:srgbClr val="0070C0"/>
                </a:solidFill>
                <a:latin typeface="Times New Roman" panose="02020603050405020304" pitchFamily="18" charset="0"/>
                <a:cs typeface="Times New Roman" panose="02020603050405020304" pitchFamily="18" charset="0"/>
              </a:rPr>
              <a:t>Во-вторых, необходимостью практического решения проблемы мотивации активности обучаемых. Это достигается не только дидактическими методами и приемами, но и использованием эффективных форм педагогического общения, созданием комфортной, стимулирующей атмосферы, уважением к личности учащегося. Как отмечает И. П. Смирнов, «умение общаться друг с другом и с обучаемыми станет, вероятно, одним из важнейших, если не важнейшим фактором, определяющим рейтинг педагогического коллектива учебного заведения, его способность добиться наилучших результатов учебно-воспитательной деятельности» </a:t>
            </a:r>
          </a:p>
          <a:p>
            <a:pPr marL="0" indent="0">
              <a:buNone/>
            </a:pPr>
            <a:r>
              <a:rPr lang="ru-RU" sz="6600" dirty="0">
                <a:solidFill>
                  <a:srgbClr val="0070C0"/>
                </a:solidFill>
                <a:latin typeface="Times New Roman" panose="02020603050405020304" pitchFamily="18" charset="0"/>
                <a:cs typeface="Times New Roman" panose="02020603050405020304" pitchFamily="18" charset="0"/>
              </a:rPr>
              <a:t>В-третьих, задачами, стоящими перед современным образованием. В Концепции модернизации российского образования обозначено, что новое качество образования — это «ориентация образования не только на усвоение обучающимся определенной суммы знаний, но и на развитие его личности, его познавательных и созидательных способностей», получение опыта самостоятельной деятельности и личной ответственности, формирование современных ключевых компетенции в различных сферах жизнедеятельности. </a:t>
            </a:r>
          </a:p>
          <a:p>
            <a:endParaRPr lang="ru-RU" dirty="0"/>
          </a:p>
        </p:txBody>
      </p:sp>
    </p:spTree>
    <p:extLst>
      <p:ext uri="{BB962C8B-B14F-4D97-AF65-F5344CB8AC3E}">
        <p14:creationId xmlns:p14="http://schemas.microsoft.com/office/powerpoint/2010/main" val="3029508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6">
            <a:extLst>
              <a:ext uri="{FF2B5EF4-FFF2-40B4-BE49-F238E27FC236}">
                <a16:creationId xmlns:a16="http://schemas.microsoft.com/office/drawing/2014/main" id="{CEA79FED-1CA8-4F16-9C50-24FA097808F3}"/>
              </a:ext>
            </a:extLst>
          </p:cNvPr>
          <p:cNvSpPr>
            <a:spLocks noGrp="1"/>
          </p:cNvSpPr>
          <p:nvPr>
            <p:ph idx="1"/>
          </p:nvPr>
        </p:nvSpPr>
        <p:spPr>
          <a:xfrm>
            <a:off x="179512" y="116632"/>
            <a:ext cx="8640959" cy="6264696"/>
          </a:xfrm>
        </p:spPr>
        <p:txBody>
          <a:bodyPr>
            <a:normAutofit lnSpcReduction="10000"/>
          </a:bodyPr>
          <a:lstStyle/>
          <a:p>
            <a:pPr marL="0" indent="0" algn="ctr">
              <a:buNone/>
            </a:pPr>
            <a:r>
              <a:rPr lang="ru-RU" sz="2800" b="1" dirty="0">
                <a:solidFill>
                  <a:srgbClr val="0070C0"/>
                </a:solidFill>
                <a:effectLst/>
                <a:latin typeface="Times New Roman" panose="02020603050405020304" pitchFamily="18" charset="0"/>
                <a:ea typeface="Times New Roman" panose="02020603050405020304" pitchFamily="18" charset="0"/>
              </a:rPr>
              <a:t>Особенности интерактивного обучения :</a:t>
            </a:r>
            <a:endParaRPr lang="ru-RU" sz="2800" dirty="0">
              <a:solidFill>
                <a:srgbClr val="0070C0"/>
              </a:solidFill>
              <a:effectLst/>
              <a:latin typeface="Times New Roman" panose="02020603050405020304" pitchFamily="18" charset="0"/>
              <a:ea typeface="Times New Roman" panose="02020603050405020304" pitchFamily="18" charset="0"/>
            </a:endParaRPr>
          </a:p>
          <a:p>
            <a:pPr algn="just"/>
            <a:r>
              <a:rPr lang="ru-RU" sz="1800" dirty="0">
                <a:solidFill>
                  <a:srgbClr val="0070C0"/>
                </a:solidFill>
                <a:effectLst/>
                <a:latin typeface="Times New Roman" panose="02020603050405020304" pitchFamily="18" charset="0"/>
                <a:ea typeface="Times New Roman" panose="02020603050405020304" pitchFamily="18" charset="0"/>
              </a:rPr>
              <a:t>Во-первых,  интерактивное педагогическое взаимодействие характеризуется высокой степенью интенсивности общения его участников, их коммуникации, обмена деятельностями, сменой и разнообразием их видов, форм и приемов.</a:t>
            </a:r>
          </a:p>
          <a:p>
            <a:pPr algn="just"/>
            <a:r>
              <a:rPr lang="ru-RU" sz="1800" dirty="0">
                <a:solidFill>
                  <a:srgbClr val="0070C0"/>
                </a:solidFill>
                <a:effectLst/>
                <a:latin typeface="Times New Roman" panose="02020603050405020304" pitchFamily="18" charset="0"/>
                <a:ea typeface="Times New Roman" panose="02020603050405020304" pitchFamily="18" charset="0"/>
              </a:rPr>
              <a:t>Во-вторых, интерактивное обучение основано на прямом взаимодействии детей со своим опытом и опытом своих друзей. </a:t>
            </a:r>
          </a:p>
          <a:p>
            <a:pPr algn="just"/>
            <a:r>
              <a:rPr lang="ru-RU" sz="1800" dirty="0">
                <a:solidFill>
                  <a:srgbClr val="0070C0"/>
                </a:solidFill>
                <a:effectLst/>
                <a:latin typeface="Times New Roman" panose="02020603050405020304" pitchFamily="18" charset="0"/>
                <a:ea typeface="Times New Roman" panose="02020603050405020304" pitchFamily="18" charset="0"/>
              </a:rPr>
              <a:t>В-третьих, часто задания не предполагают одного правильного ответа, исключается доминирование как одного выступающего, так и одного мнения.</a:t>
            </a:r>
          </a:p>
          <a:p>
            <a:pPr algn="just"/>
            <a:r>
              <a:rPr lang="ru-RU" sz="1800" dirty="0">
                <a:solidFill>
                  <a:srgbClr val="0070C0"/>
                </a:solidFill>
                <a:effectLst/>
                <a:latin typeface="Times New Roman" panose="02020603050405020304" pitchFamily="18" charset="0"/>
                <a:ea typeface="Times New Roman" panose="02020603050405020304" pitchFamily="18" charset="0"/>
              </a:rPr>
              <a:t>В-четвертых, для интерактивного обучения характерна целенаправленная рефлексия участниками своей деятельности и состоявшегося взаимодействия.</a:t>
            </a:r>
          </a:p>
          <a:p>
            <a:pPr algn="just"/>
            <a:r>
              <a:rPr lang="ru-RU" sz="1800" dirty="0">
                <a:solidFill>
                  <a:srgbClr val="0070C0"/>
                </a:solidFill>
                <a:effectLst/>
                <a:latin typeface="Times New Roman" panose="02020603050405020304" pitchFamily="18" charset="0"/>
                <a:ea typeface="Times New Roman" panose="02020603050405020304" pitchFamily="18" charset="0"/>
              </a:rPr>
              <a:t>В-пятых, интерактивное обучение направлено на изменение, совершенствование моделей поведения и деятельности участников образовательного процесса.</a:t>
            </a:r>
          </a:p>
          <a:p>
            <a:pPr algn="just"/>
            <a:r>
              <a:rPr lang="ru-RU" sz="1800" dirty="0">
                <a:solidFill>
                  <a:srgbClr val="0070C0"/>
                </a:solidFill>
                <a:effectLst/>
                <a:latin typeface="Times New Roman" panose="02020603050405020304" pitchFamily="18" charset="0"/>
                <a:ea typeface="Times New Roman" panose="02020603050405020304" pitchFamily="18" charset="0"/>
              </a:rPr>
              <a:t>В-шестых, в ходе интерактивного обучения дети учатся формулировать собственное мнение, правильно выражать мысли, строить доказательства своей точки зрения, слушать другого человека.</a:t>
            </a:r>
          </a:p>
          <a:p>
            <a:pPr algn="just"/>
            <a:r>
              <a:rPr lang="ru-RU" sz="1800" dirty="0">
                <a:solidFill>
                  <a:srgbClr val="0070C0"/>
                </a:solidFill>
                <a:effectLst/>
                <a:latin typeface="Times New Roman" panose="02020603050405020304" pitchFamily="18" charset="0"/>
                <a:ea typeface="Times New Roman" panose="02020603050405020304" pitchFamily="18" charset="0"/>
              </a:rPr>
              <a:t>В-седьмых, в ходе диалогового общения у участников формируется умение критически мыслить, рассуждать, решать противоречивые проблемы. Они учатся взвешивать альтернативные мнения, принимать продуманные решения. При такой организации, ребенок может выразить свое мнение, дать оценку, отказаться от своей точки зрения, изменить ее.</a:t>
            </a:r>
          </a:p>
          <a:p>
            <a:endParaRPr lang="ru-RU" dirty="0"/>
          </a:p>
        </p:txBody>
      </p:sp>
    </p:spTree>
    <p:extLst>
      <p:ext uri="{BB962C8B-B14F-4D97-AF65-F5344CB8AC3E}">
        <p14:creationId xmlns:p14="http://schemas.microsoft.com/office/powerpoint/2010/main" val="13986928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7313DDA4-213D-433F-81DD-580940F04C5A}"/>
              </a:ext>
            </a:extLst>
          </p:cNvPr>
          <p:cNvSpPr>
            <a:spLocks noGrp="1"/>
          </p:cNvSpPr>
          <p:nvPr>
            <p:ph idx="1"/>
          </p:nvPr>
        </p:nvSpPr>
        <p:spPr>
          <a:xfrm>
            <a:off x="251520" y="188640"/>
            <a:ext cx="8568952" cy="6408712"/>
          </a:xfrm>
        </p:spPr>
        <p:txBody>
          <a:bodyPr/>
          <a:lstStyle/>
          <a:p>
            <a:pPr marL="0" indent="0" algn="ctr">
              <a:buNone/>
            </a:pPr>
            <a:r>
              <a:rPr lang="ru-RU" sz="3500" b="1" dirty="0">
                <a:solidFill>
                  <a:srgbClr val="FF0000"/>
                </a:solidFill>
                <a:latin typeface="Times New Roman" panose="02020603050405020304" pitchFamily="18" charset="0"/>
                <a:cs typeface="Times New Roman" panose="02020603050405020304" pitchFamily="18" charset="0"/>
              </a:rPr>
              <a:t>Метод обучения</a:t>
            </a:r>
            <a:r>
              <a:rPr lang="ru-RU" sz="3500" dirty="0">
                <a:solidFill>
                  <a:srgbClr val="FF0000"/>
                </a:solidFill>
                <a:latin typeface="Times New Roman" panose="02020603050405020304" pitchFamily="18" charset="0"/>
                <a:cs typeface="Times New Roman" panose="02020603050405020304" pitchFamily="18" charset="0"/>
              </a:rPr>
              <a:t> (от др.-греч. </a:t>
            </a:r>
            <a:r>
              <a:rPr lang="ru-RU" sz="3500" dirty="0" err="1">
                <a:solidFill>
                  <a:srgbClr val="FF0000"/>
                </a:solidFill>
                <a:latin typeface="Times New Roman" panose="02020603050405020304" pitchFamily="18" charset="0"/>
                <a:cs typeface="Times New Roman" panose="02020603050405020304" pitchFamily="18" charset="0"/>
              </a:rPr>
              <a:t>μέθοδος</a:t>
            </a:r>
            <a:r>
              <a:rPr lang="ru-RU" sz="3500" dirty="0">
                <a:solidFill>
                  <a:srgbClr val="FF0000"/>
                </a:solidFill>
                <a:latin typeface="Times New Roman" panose="02020603050405020304" pitchFamily="18" charset="0"/>
                <a:cs typeface="Times New Roman" panose="02020603050405020304" pitchFamily="18" charset="0"/>
              </a:rPr>
              <a:t> — путь) – процесс взаимодействия между учителем и учениками, в результате которого происходит передача и усвоение знаний, умений и навыков, предусмотренных содержанием обучения</a:t>
            </a:r>
            <a:r>
              <a:rPr lang="ru-RU" sz="3500" b="1" dirty="0">
                <a:solidFill>
                  <a:srgbClr val="FF0000"/>
                </a:solidFill>
                <a:latin typeface="Times New Roman" panose="02020603050405020304" pitchFamily="18" charset="0"/>
                <a:cs typeface="Times New Roman" panose="02020603050405020304" pitchFamily="18" charset="0"/>
              </a:rPr>
              <a:t> </a:t>
            </a:r>
            <a:endParaRPr lang="ru-RU" sz="3500" dirty="0">
              <a:solidFill>
                <a:srgbClr val="FF0000"/>
              </a:solidFill>
              <a:latin typeface="Times New Roman" panose="02020603050405020304" pitchFamily="18" charset="0"/>
              <a:cs typeface="Times New Roman" panose="02020603050405020304" pitchFamily="18" charset="0"/>
            </a:endParaRPr>
          </a:p>
          <a:p>
            <a:endParaRPr lang="ru-RU" dirty="0"/>
          </a:p>
        </p:txBody>
      </p:sp>
      <p:pic>
        <p:nvPicPr>
          <p:cNvPr id="5" name="Picture 2">
            <a:extLst>
              <a:ext uri="{FF2B5EF4-FFF2-40B4-BE49-F238E27FC236}">
                <a16:creationId xmlns:a16="http://schemas.microsoft.com/office/drawing/2014/main" id="{DC4D1B18-4A5D-4B37-A2C0-BA10DED64F8D}"/>
              </a:ext>
            </a:extLst>
          </p:cNvPr>
          <p:cNvPicPr>
            <a:picLocks noChangeAspect="1" noChangeArrowheads="1"/>
          </p:cNvPicPr>
          <p:nvPr/>
        </p:nvPicPr>
        <p:blipFill>
          <a:blip r:embed="rId2" cstate="print"/>
          <a:srcRect/>
          <a:stretch>
            <a:fillRect/>
          </a:stretch>
        </p:blipFill>
        <p:spPr bwMode="auto">
          <a:xfrm>
            <a:off x="5436096" y="3933056"/>
            <a:ext cx="3096344" cy="241400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1773418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435E2A-B1B6-44E9-9059-8FCD6E122DCE}"/>
              </a:ext>
            </a:extLst>
          </p:cNvPr>
          <p:cNvSpPr>
            <a:spLocks noGrp="1"/>
          </p:cNvSpPr>
          <p:nvPr>
            <p:ph type="title"/>
          </p:nvPr>
        </p:nvSpPr>
        <p:spPr>
          <a:xfrm>
            <a:off x="1403647" y="332656"/>
            <a:ext cx="7560841" cy="1572344"/>
          </a:xfrm>
        </p:spPr>
        <p:txBody>
          <a:bodyPr>
            <a:noAutofit/>
          </a:bodyPr>
          <a:lstStyle/>
          <a:p>
            <a:r>
              <a:rPr lang="ru-RU" sz="2000" dirty="0">
                <a:solidFill>
                  <a:srgbClr val="C00000"/>
                </a:solidFill>
                <a:latin typeface="Times New Roman" panose="02020603050405020304" pitchFamily="18" charset="0"/>
                <a:cs typeface="Times New Roman" pitchFamily="18" charset="0"/>
              </a:rPr>
              <a:t>Сегодня часто используют выражение — активные и интерактивные методы и приемы обучения.</a:t>
            </a:r>
            <a:br>
              <a:rPr lang="ru-RU" sz="2000" dirty="0">
                <a:solidFill>
                  <a:srgbClr val="C00000"/>
                </a:solidFill>
                <a:latin typeface="Times New Roman" panose="02020603050405020304" pitchFamily="18" charset="0"/>
                <a:cs typeface="Times New Roman" pitchFamily="18" charset="0"/>
              </a:rPr>
            </a:br>
            <a:r>
              <a:rPr lang="ru-RU" sz="2000" dirty="0">
                <a:solidFill>
                  <a:srgbClr val="C00000"/>
                </a:solidFill>
                <a:latin typeface="Times New Roman" panose="02020603050405020304" pitchFamily="18" charset="0"/>
                <a:cs typeface="Times New Roman" pitchFamily="18" charset="0"/>
              </a:rPr>
              <a:t> Попробуем разобраться: что это такое, какие методы принято считать активными, а какие — интерактивными.</a:t>
            </a:r>
            <a:endParaRPr lang="ru-RU" sz="20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32B5C0AA-E2E2-4426-87CB-41B3C912CC88}"/>
              </a:ext>
            </a:extLst>
          </p:cNvPr>
          <p:cNvSpPr>
            <a:spLocks noGrp="1"/>
          </p:cNvSpPr>
          <p:nvPr>
            <p:ph idx="1"/>
          </p:nvPr>
        </p:nvSpPr>
        <p:spPr>
          <a:xfrm>
            <a:off x="539553" y="1700808"/>
            <a:ext cx="7994848" cy="4464496"/>
          </a:xfrm>
        </p:spPr>
        <p:txBody>
          <a:bodyPr/>
          <a:lstStyle/>
          <a:p>
            <a:pPr marL="114300" indent="0">
              <a:buNone/>
            </a:pPr>
            <a:r>
              <a:rPr lang="ru-RU" sz="2000" dirty="0">
                <a:latin typeface="Times New Roman" pitchFamily="18" charset="0"/>
                <a:cs typeface="Times New Roman" pitchFamily="18" charset="0"/>
              </a:rPr>
              <a:t>Методы и приемы: сходства, различия и принципиальные особенности</a:t>
            </a:r>
          </a:p>
          <a:p>
            <a:r>
              <a:rPr lang="ru-RU" sz="2000" dirty="0">
                <a:latin typeface="Times New Roman" pitchFamily="18" charset="0"/>
                <a:cs typeface="Times New Roman" pitchFamily="18" charset="0"/>
              </a:rPr>
              <a:t>В специальной литературе есть разные трактовки терминов "метод обучения" и "прием обучения". По сути — это способ взаимодействия педагога и учащихся, с помощью которого происходит передача знаний, умений и навыков.</a:t>
            </a:r>
          </a:p>
          <a:p>
            <a:r>
              <a:rPr lang="ru-RU" sz="2000" dirty="0">
                <a:latin typeface="Times New Roman" pitchFamily="18" charset="0"/>
                <a:cs typeface="Times New Roman" pitchFamily="18" charset="0"/>
              </a:rPr>
              <a:t>Разница в том, что прием — это кратковременный способ, который предполагает работу с одним, конкретным навыком. А метод — процесс длительный, состоящий из нескольких этапов и включающий в себя множество приемов.</a:t>
            </a:r>
          </a:p>
          <a:p>
            <a:r>
              <a:rPr lang="ru-RU" sz="2000" dirty="0">
                <a:latin typeface="Times New Roman" pitchFamily="18" charset="0"/>
                <a:cs typeface="Times New Roman" pitchFamily="18" charset="0"/>
              </a:rPr>
              <a:t>Таким образом, прием обучения — лишь составная часть того или иного метода.</a:t>
            </a:r>
          </a:p>
          <a:p>
            <a:endParaRPr lang="ru-RU" dirty="0"/>
          </a:p>
        </p:txBody>
      </p:sp>
    </p:spTree>
    <p:extLst>
      <p:ext uri="{BB962C8B-B14F-4D97-AF65-F5344CB8AC3E}">
        <p14:creationId xmlns:p14="http://schemas.microsoft.com/office/powerpoint/2010/main" val="13370538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442</TotalTime>
  <Words>2314</Words>
  <Application>Microsoft Office PowerPoint</Application>
  <PresentationFormat>Экран (4:3)</PresentationFormat>
  <Paragraphs>98</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Arial</vt:lpstr>
      <vt:lpstr>Century Gothic</vt:lpstr>
      <vt:lpstr>Times New Roman</vt:lpstr>
      <vt:lpstr>Wingdings 3</vt:lpstr>
      <vt:lpstr>Легкий дым</vt:lpstr>
      <vt:lpstr>« Сущность и основные понятия интерактивного обучения».  «Виды интерактивных и активных методов обучения»</vt:lpstr>
      <vt:lpstr> Интерактивный («Inter» - это взаимный, «act» - действовать) – означает взаимодействовать   Интерактивность -  способность взаимодействовать или находиться в режиме беседы, диалога с кем-либо  Интерактивное обучение – прежде всего, диалоговое обучение, в ходе которого осуществляется взаимодействие между взрослым и ребенком , между самими детьми (каждый свободно взаимодействует с каждым, участвует в равноправном обсуждении проблемы).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Сегодня часто используют выражение — активные и интерактивные методы и приемы обучения.  Попробуем разобраться: что это такое, какие методы принято считать активными, а какие — интерактивными.</vt:lpstr>
      <vt:lpstr>Презентация PowerPoint</vt:lpstr>
      <vt:lpstr>Презентация PowerPoint</vt:lpstr>
      <vt:lpstr>Презентация PowerPoint</vt:lpstr>
      <vt:lpstr>Презентация PowerPoint</vt:lpstr>
      <vt:lpstr>Признаки активных методов обучения</vt:lpstr>
      <vt:lpstr>Методы и приемы активного обучения</vt:lpstr>
      <vt:lpstr>Методы и приемы активного обучения</vt:lpstr>
      <vt:lpstr>Методы и приемы активного обучения</vt:lpstr>
      <vt:lpstr>Интерактивные методы обучения</vt:lpstr>
      <vt:lpstr>Презентация PowerPoint</vt:lpstr>
      <vt:lpstr>Презентация PowerPoint</vt:lpstr>
      <vt:lpstr>Презентация PowerPoint</vt:lpstr>
      <vt:lpstr>Схема интерактивного урока  включает следующие этапы: </vt:lpstr>
      <vt:lpstr>Презентация PowerPoint</vt:lpstr>
      <vt:lpstr>Риски необоснованного использования интерактивных методов</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Сущность и основные понятия интерактивного обучения».  «Виды интерактивных и активных методов обучения»</dc:title>
  <dc:creator>USER пк</dc:creator>
  <cp:lastModifiedBy>Константин Горбунов</cp:lastModifiedBy>
  <cp:revision>26</cp:revision>
  <dcterms:created xsi:type="dcterms:W3CDTF">2021-01-12T09:55:55Z</dcterms:created>
  <dcterms:modified xsi:type="dcterms:W3CDTF">2021-02-12T21:05:26Z</dcterms:modified>
</cp:coreProperties>
</file>