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70" r:id="rId10"/>
    <p:sldId id="269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5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5A428-2F78-42F7-AB60-EEE95D97248E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7DA4-6966-40DA-998A-60438AC5F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4748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5ED711B-EBF4-4E0E-A1EC-D0C0E8C0DAFD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06CF818-3B8F-405D-A252-F0026BA76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5ED711B-EBF4-4E0E-A1EC-D0C0E8C0DAFD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06CF818-3B8F-405D-A252-F0026BA76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alphaModFix amt="51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5ED711B-EBF4-4E0E-A1EC-D0C0E8C0DAFD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06CF818-3B8F-405D-A252-F0026BA76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5ED711B-EBF4-4E0E-A1EC-D0C0E8C0DAFD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06CF818-3B8F-405D-A252-F0026BA76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5ED711B-EBF4-4E0E-A1EC-D0C0E8C0DAFD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06CF818-3B8F-405D-A252-F0026BA76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5ED711B-EBF4-4E0E-A1EC-D0C0E8C0DAFD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06CF818-3B8F-405D-A252-F0026BA76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5ED711B-EBF4-4E0E-A1EC-D0C0E8C0DAFD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06CF818-3B8F-405D-A252-F0026BA76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5ED711B-EBF4-4E0E-A1EC-D0C0E8C0DAFD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06CF818-3B8F-405D-A252-F0026BA76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5ED711B-EBF4-4E0E-A1EC-D0C0E8C0DAFD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06CF818-3B8F-405D-A252-F0026BA76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5ED711B-EBF4-4E0E-A1EC-D0C0E8C0DAFD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06CF818-3B8F-405D-A252-F0026BA76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408960950_13.png"/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</a:blip>
          <a:stretch>
            <a:fillRect/>
          </a:stretch>
        </p:blipFill>
        <p:spPr>
          <a:xfrm flipH="1">
            <a:off x="6948263" y="3003798"/>
            <a:ext cx="1944215" cy="1944215"/>
          </a:xfrm>
          <a:prstGeom prst="rect">
            <a:avLst/>
          </a:prstGeom>
        </p:spPr>
      </p:pic>
      <p:pic>
        <p:nvPicPr>
          <p:cNvPr id="10" name="Рисунок 9" descr="19713482.png"/>
          <p:cNvPicPr>
            <a:picLocks noChangeAspect="1"/>
          </p:cNvPicPr>
          <p:nvPr userDrawn="1"/>
        </p:nvPicPr>
        <p:blipFill>
          <a:blip r:embed="rId15" cstate="print">
            <a:lum bright="70000" contrast="-70000"/>
          </a:blip>
          <a:stretch>
            <a:fillRect/>
          </a:stretch>
        </p:blipFill>
        <p:spPr>
          <a:xfrm>
            <a:off x="323528" y="3291830"/>
            <a:ext cx="1577565" cy="1512236"/>
          </a:xfrm>
          <a:prstGeom prst="rect">
            <a:avLst/>
          </a:prstGeom>
        </p:spPr>
      </p:pic>
      <p:pic>
        <p:nvPicPr>
          <p:cNvPr id="13" name="Рисунок 12" descr="aztujwr-001.png"/>
          <p:cNvPicPr>
            <a:picLocks noChangeAspect="1"/>
          </p:cNvPicPr>
          <p:nvPr userDrawn="1"/>
        </p:nvPicPr>
        <p:blipFill>
          <a:blip r:embed="rId16" cstate="print">
            <a:lum bright="70000" contrast="-70000"/>
          </a:blip>
          <a:stretch>
            <a:fillRect/>
          </a:stretch>
        </p:blipFill>
        <p:spPr>
          <a:xfrm>
            <a:off x="2555776" y="627534"/>
            <a:ext cx="4032448" cy="40324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19256" cy="3531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Рамка 11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280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gif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23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915566"/>
            <a:ext cx="6048672" cy="2448272"/>
          </a:xfrm>
        </p:spPr>
        <p:txBody>
          <a:bodyPr>
            <a:prstTxWarp prst="textPlain">
              <a:avLst>
                <a:gd name="adj" fmla="val 50154"/>
              </a:avLst>
            </a:prstTxWarp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Соотнесение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количества предметов с цифрой. Счет по образцу. Сравнение реальных предметов с геометрическими телами. 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4168" y="3867894"/>
            <a:ext cx="2664296" cy="648072"/>
          </a:xfrm>
        </p:spPr>
        <p:txBody>
          <a:bodyPr>
            <a:normAutofit/>
          </a:bodyPr>
          <a:lstStyle/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Подготовила воспитатель 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средней группы Уварова С.Н.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uchi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95536" y="339502"/>
            <a:ext cx="1336070" cy="1224731"/>
          </a:xfrm>
          <a:prstGeom prst="rect">
            <a:avLst/>
          </a:prstGeom>
        </p:spPr>
      </p:pic>
      <p:pic>
        <p:nvPicPr>
          <p:cNvPr id="5" name="Рисунок 4" descr="0_a4f46_2f997f9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219822"/>
            <a:ext cx="1686825" cy="1616972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23478"/>
            <a:ext cx="6549796" cy="4905951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987573"/>
            <a:ext cx="6336704" cy="208823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 </a:t>
            </a:r>
            <a:r>
              <a:rPr lang="ru-RU" sz="1800" b="1" dirty="0" smtClean="0"/>
              <a:t>Цель:</a:t>
            </a:r>
            <a:r>
              <a:rPr lang="ru-RU" sz="1800" dirty="0" smtClean="0"/>
              <a:t> закреплять умение соотносить цифру с количеством предметов; закреплять умение видеть в контурах окружающих предметов геометрические тела. Способствовать развитию зрительного внимания. Формировать умение понимать учебную задачу и выполнять ее самостоятельно. Воспитывать самоконтроль и самооценку. Развитие внимания.</a:t>
            </a:r>
          </a:p>
          <a:p>
            <a:pPr algn="ctr">
              <a:buNone/>
            </a:pPr>
            <a:endParaRPr lang="ru-RU" sz="18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3479"/>
            <a:ext cx="8208912" cy="129614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600" dirty="0" smtClean="0"/>
              <a:t>Здравствуйте!</a:t>
            </a:r>
          </a:p>
          <a:p>
            <a:pPr>
              <a:buNone/>
            </a:pPr>
            <a:r>
              <a:rPr lang="ru-RU" sz="1600" dirty="0" smtClean="0"/>
              <a:t>        Ребята, сегодня предлагаю поиграть в игры. И первая игра называется «Кто, что будет собирать». Нужно стрелочкой показать, что будет собирать </a:t>
            </a:r>
            <a:r>
              <a:rPr lang="ru-RU" sz="1600" dirty="0" err="1" smtClean="0"/>
              <a:t>Хрюша</a:t>
            </a:r>
            <a:r>
              <a:rPr lang="ru-RU" sz="1600" dirty="0" smtClean="0"/>
              <a:t>, а что </a:t>
            </a:r>
            <a:r>
              <a:rPr lang="ru-RU" sz="1600" dirty="0" err="1" smtClean="0"/>
              <a:t>Степаша</a:t>
            </a:r>
            <a:r>
              <a:rPr lang="ru-RU" sz="1600" dirty="0" smtClean="0"/>
              <a:t>. Для этого надо посчитать яблоки и груши на деревьях и провести стрелочку от одного дерева к тому зверьку, у кого на ведре цифра соответствует количеству яблок, груш.</a:t>
            </a:r>
            <a:endParaRPr lang="ru-RU" sz="1600" dirty="0"/>
          </a:p>
        </p:txBody>
      </p:sp>
      <p:pic>
        <p:nvPicPr>
          <p:cNvPr id="7" name="Рисунок 6" descr="tree-with-green-leaves-transparent-png-clip-art-image-5a1cf3f9c9f987.03612054151184690582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4460" y="1349479"/>
            <a:ext cx="2555971" cy="2158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tree-with-green-leaves-transparent-png-clip-art-image-5a1cf3f9c9f987.03612054151184690582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419622"/>
            <a:ext cx="247290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kisspng-apple-teacher-clip-art-cartoon-apple-5ae7a716a51981.98962882152513103067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2499742"/>
            <a:ext cx="360040" cy="360040"/>
          </a:xfrm>
          <a:prstGeom prst="rect">
            <a:avLst/>
          </a:prstGeom>
        </p:spPr>
      </p:pic>
      <p:pic>
        <p:nvPicPr>
          <p:cNvPr id="10" name="Рисунок 9" descr="kisspng-apple-teacher-clip-art-cartoon-apple-5ae7a716a51981.98962882152513103067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7664" y="1635646"/>
            <a:ext cx="339502" cy="339502"/>
          </a:xfrm>
          <a:prstGeom prst="rect">
            <a:avLst/>
          </a:prstGeom>
        </p:spPr>
      </p:pic>
      <p:pic>
        <p:nvPicPr>
          <p:cNvPr id="11" name="Рисунок 10" descr="kisspng-apple-teacher-clip-art-cartoon-apple-5ae7a716a51981.98962882152513103067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2499742"/>
            <a:ext cx="360040" cy="360040"/>
          </a:xfrm>
          <a:prstGeom prst="rect">
            <a:avLst/>
          </a:prstGeom>
        </p:spPr>
      </p:pic>
      <p:pic>
        <p:nvPicPr>
          <p:cNvPr id="12" name="Рисунок 11" descr="kisspng-apple-teacher-clip-art-cartoon-apple-5ae7a716a51981.98962882152513103067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1851670"/>
            <a:ext cx="339502" cy="339502"/>
          </a:xfrm>
          <a:prstGeom prst="rect">
            <a:avLst/>
          </a:prstGeom>
        </p:spPr>
      </p:pic>
      <p:pic>
        <p:nvPicPr>
          <p:cNvPr id="13" name="Рисунок 12" descr="transparent-fruit-tree-5dd48f608b61e4.00365136157421142457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80312" y="1491630"/>
            <a:ext cx="308633" cy="411510"/>
          </a:xfrm>
          <a:prstGeom prst="rect">
            <a:avLst/>
          </a:prstGeom>
        </p:spPr>
      </p:pic>
      <p:pic>
        <p:nvPicPr>
          <p:cNvPr id="14" name="Рисунок 13" descr="transparent-fruit-tree-5dd48f608b61e4.003651361574211424570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232" y="1563638"/>
            <a:ext cx="272628" cy="363504"/>
          </a:xfrm>
          <a:prstGeom prst="rect">
            <a:avLst/>
          </a:prstGeom>
        </p:spPr>
      </p:pic>
      <p:pic>
        <p:nvPicPr>
          <p:cNvPr id="15" name="Рисунок 14" descr="transparent-fruit-tree-5dd48f608b61e4.003651361574211424570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20272" y="2067694"/>
            <a:ext cx="272628" cy="363504"/>
          </a:xfrm>
          <a:prstGeom prst="rect">
            <a:avLst/>
          </a:prstGeom>
        </p:spPr>
      </p:pic>
      <p:pic>
        <p:nvPicPr>
          <p:cNvPr id="16" name="Рисунок 15" descr="transparent-fruit-tree-5dd48f608b61e4.003651361574211424570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8224" y="2355726"/>
            <a:ext cx="272628" cy="363504"/>
          </a:xfrm>
          <a:prstGeom prst="rect">
            <a:avLst/>
          </a:prstGeom>
        </p:spPr>
      </p:pic>
      <p:pic>
        <p:nvPicPr>
          <p:cNvPr id="17" name="Рисунок 16" descr="transparent-fruit-tree-5dd48f608b61e4.003651361574211424570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24328" y="2355726"/>
            <a:ext cx="254627" cy="339502"/>
          </a:xfrm>
          <a:prstGeom prst="rect">
            <a:avLst/>
          </a:prstGeom>
        </p:spPr>
      </p:pic>
      <p:pic>
        <p:nvPicPr>
          <p:cNvPr id="18" name="Рисунок 17" descr="_33070-329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52320" y="3147814"/>
            <a:ext cx="1400322" cy="1512168"/>
          </a:xfrm>
          <a:prstGeom prst="rect">
            <a:avLst/>
          </a:prstGeom>
        </p:spPr>
      </p:pic>
      <p:pic>
        <p:nvPicPr>
          <p:cNvPr id="19" name="Рисунок 18" descr="kissclipart-greeting-card-clipart-domestic-rabbit-greeting-n-d7063c963db5a2e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5536" y="3003798"/>
            <a:ext cx="1477778" cy="1707654"/>
          </a:xfrm>
          <a:prstGeom prst="rect">
            <a:avLst/>
          </a:prstGeom>
        </p:spPr>
      </p:pic>
      <p:pic>
        <p:nvPicPr>
          <p:cNvPr id="20" name="Рисунок 19" descr="img3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580112" y="3507854"/>
            <a:ext cx="1940835" cy="1455626"/>
          </a:xfrm>
          <a:prstGeom prst="rect">
            <a:avLst/>
          </a:prstGeom>
        </p:spPr>
      </p:pic>
      <p:pic>
        <p:nvPicPr>
          <p:cNvPr id="21" name="Рисунок 20" descr="img3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691680" y="3543857"/>
            <a:ext cx="1872208" cy="1404157"/>
          </a:xfrm>
          <a:prstGeom prst="rect">
            <a:avLst/>
          </a:prstGeom>
        </p:spPr>
      </p:pic>
      <p:pic>
        <p:nvPicPr>
          <p:cNvPr id="22" name="Рисунок 21" descr="cifri_dlja_devochek_5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444208" y="4299942"/>
            <a:ext cx="259903" cy="360040"/>
          </a:xfrm>
          <a:prstGeom prst="rect">
            <a:avLst/>
          </a:prstGeom>
        </p:spPr>
      </p:pic>
      <p:pic>
        <p:nvPicPr>
          <p:cNvPr id="24" name="Рисунок 23" descr="cifri_dlja_devochek_6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3768" y="4299942"/>
            <a:ext cx="260371" cy="360040"/>
          </a:xfrm>
          <a:prstGeom prst="rect">
            <a:avLst/>
          </a:prstGeom>
        </p:spPr>
      </p:pic>
      <p:cxnSp>
        <p:nvCxnSpPr>
          <p:cNvPr id="28" name="Прямая со стрелкой 27"/>
          <p:cNvCxnSpPr/>
          <p:nvPr/>
        </p:nvCxnSpPr>
        <p:spPr>
          <a:xfrm flipV="1">
            <a:off x="1547664" y="2643758"/>
            <a:ext cx="468052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 flipV="1">
            <a:off x="3059832" y="2571750"/>
            <a:ext cx="4608512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/>
              <a:t>Контрольные вопросы</a:t>
            </a:r>
            <a:endParaRPr lang="ru-RU" sz="1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03598"/>
            <a:ext cx="8208912" cy="35318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1. Что собирал </a:t>
            </a:r>
            <a:r>
              <a:rPr lang="ru-RU" sz="1600" dirty="0" err="1" smtClean="0"/>
              <a:t>Хрюша</a:t>
            </a:r>
            <a:r>
              <a:rPr lang="ru-RU" sz="1600" dirty="0" smtClean="0"/>
              <a:t>? (Яблоки, потому что на яблоне 4 яблока, а у </a:t>
            </a:r>
            <a:r>
              <a:rPr lang="ru-RU" sz="1600" dirty="0" err="1" smtClean="0"/>
              <a:t>Хрюши</a:t>
            </a:r>
            <a:r>
              <a:rPr lang="ru-RU" sz="1600" dirty="0" smtClean="0"/>
              <a:t> на корзине написана цифра 4).</a:t>
            </a:r>
          </a:p>
          <a:p>
            <a:pPr>
              <a:buNone/>
            </a:pPr>
            <a:r>
              <a:rPr lang="ru-RU" sz="1600" dirty="0" smtClean="0"/>
              <a:t>2. Что собирал </a:t>
            </a:r>
            <a:r>
              <a:rPr lang="ru-RU" sz="1600" dirty="0" err="1" smtClean="0"/>
              <a:t>Степаша</a:t>
            </a:r>
            <a:r>
              <a:rPr lang="ru-RU" sz="1600" dirty="0" smtClean="0"/>
              <a:t>? (Груши, потому что на дереве 5 груш, а у </a:t>
            </a:r>
            <a:r>
              <a:rPr lang="ru-RU" sz="1600" dirty="0" err="1" smtClean="0"/>
              <a:t>Степаши</a:t>
            </a:r>
            <a:r>
              <a:rPr lang="ru-RU" sz="1600" dirty="0" smtClean="0"/>
              <a:t> на корзине написана цифра 5).</a:t>
            </a:r>
            <a:endParaRPr lang="ru-RU" sz="16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dirty="0" smtClean="0"/>
              <a:t>Следующая игра «Нарисуй правильно». Нужно дорисовать в прямоугольнике геометрические фигуры, так чтобы их количество соответствовало цифре слева. </a:t>
            </a:r>
            <a:endParaRPr lang="ru-RU" sz="1600" dirty="0"/>
          </a:p>
        </p:txBody>
      </p:sp>
      <p:pic>
        <p:nvPicPr>
          <p:cNvPr id="4" name="Содержимое 3" descr="cifri_dlja_devochek_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059582"/>
            <a:ext cx="518406" cy="720080"/>
          </a:xfrm>
        </p:spPr>
      </p:pic>
      <p:pic>
        <p:nvPicPr>
          <p:cNvPr id="5" name="Рисунок 4" descr="cifri_dlja_devochek_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51670"/>
            <a:ext cx="520274" cy="720080"/>
          </a:xfrm>
          <a:prstGeom prst="rect">
            <a:avLst/>
          </a:prstGeom>
        </p:spPr>
      </p:pic>
      <p:pic>
        <p:nvPicPr>
          <p:cNvPr id="6" name="Рисунок 5" descr="cifri_dlja_devochek_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43758"/>
            <a:ext cx="520743" cy="720080"/>
          </a:xfrm>
          <a:prstGeom prst="rect">
            <a:avLst/>
          </a:prstGeom>
        </p:spPr>
      </p:pic>
      <p:pic>
        <p:nvPicPr>
          <p:cNvPr id="7" name="Рисунок 6" descr="cifri_dlja_devochek_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435846"/>
            <a:ext cx="519806" cy="720080"/>
          </a:xfrm>
          <a:prstGeom prst="rect">
            <a:avLst/>
          </a:prstGeom>
        </p:spPr>
      </p:pic>
      <p:pic>
        <p:nvPicPr>
          <p:cNvPr id="8" name="Рисунок 7" descr="cifri_dlja_devochek_6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4227934"/>
            <a:ext cx="520744" cy="72008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99592" y="1059582"/>
            <a:ext cx="784887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1851670"/>
            <a:ext cx="784887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2643758"/>
            <a:ext cx="78488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3435846"/>
            <a:ext cx="78488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99592" y="4227934"/>
            <a:ext cx="784887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115616" y="1203598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115616" y="1923678"/>
            <a:ext cx="62636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115616" y="2787774"/>
            <a:ext cx="100811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115616" y="3507854"/>
            <a:ext cx="36004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971600" y="4299942"/>
            <a:ext cx="720080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1907704" y="4299942"/>
            <a:ext cx="720080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2843808" y="4299942"/>
            <a:ext cx="720080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3707904" y="4299942"/>
            <a:ext cx="720080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4572000" y="4299942"/>
            <a:ext cx="720080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627784" y="3507854"/>
            <a:ext cx="36004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2123728" y="3507854"/>
            <a:ext cx="36004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1619672" y="3507854"/>
            <a:ext cx="36004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491880" y="2787774"/>
            <a:ext cx="100811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267744" y="2787774"/>
            <a:ext cx="100811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907704" y="1923678"/>
            <a:ext cx="62636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/>
              <a:t>Контрольные вопросы</a:t>
            </a:r>
            <a:endParaRPr lang="ru-RU" sz="1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43558"/>
            <a:ext cx="8219256" cy="38884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1. Сколько нарисовали треугольников? (4)</a:t>
            </a:r>
          </a:p>
          <a:p>
            <a:pPr>
              <a:buNone/>
            </a:pPr>
            <a:r>
              <a:rPr lang="ru-RU" sz="1600" dirty="0" smtClean="0"/>
              <a:t>2. Почему? (Потом что один уже нарисован, четыре и один будет пять. Цифра 5 написана слева.)</a:t>
            </a:r>
          </a:p>
          <a:p>
            <a:pPr>
              <a:buNone/>
            </a:pPr>
            <a:r>
              <a:rPr lang="ru-RU" sz="1600" dirty="0" smtClean="0"/>
              <a:t>3. Сколько нарисовали овалов? (3)</a:t>
            </a:r>
          </a:p>
          <a:p>
            <a:pPr>
              <a:buNone/>
            </a:pPr>
            <a:r>
              <a:rPr lang="ru-RU" sz="1600" dirty="0" smtClean="0"/>
              <a:t>4. Почему? (Потом что один уже нарисован, три и один будет четыре. Цифра 4 написана слева.)</a:t>
            </a:r>
          </a:p>
          <a:p>
            <a:pPr>
              <a:buNone/>
            </a:pPr>
            <a:r>
              <a:rPr lang="ru-RU" sz="1600" dirty="0" smtClean="0"/>
              <a:t>5. Сколько нарисовали квадратов? (0)</a:t>
            </a:r>
          </a:p>
          <a:p>
            <a:pPr>
              <a:buNone/>
            </a:pPr>
            <a:r>
              <a:rPr lang="ru-RU" sz="1600" dirty="0" smtClean="0"/>
              <a:t>6. Почему? (Потом что один уже нарисован. Цифра 1 написана слева.)</a:t>
            </a:r>
          </a:p>
          <a:p>
            <a:pPr>
              <a:buNone/>
            </a:pPr>
            <a:r>
              <a:rPr lang="ru-RU" sz="1600" dirty="0" smtClean="0"/>
              <a:t>7. Сколько нарисовали прямоугольников? (2)</a:t>
            </a:r>
          </a:p>
          <a:p>
            <a:pPr>
              <a:buNone/>
            </a:pPr>
            <a:r>
              <a:rPr lang="ru-RU" sz="1600" dirty="0" smtClean="0"/>
              <a:t>8. Почему? (Потом что один уже нарисован, два и один будет 3. Цифра 3 написана слева.)</a:t>
            </a:r>
          </a:p>
          <a:p>
            <a:pPr>
              <a:buNone/>
            </a:pPr>
            <a:r>
              <a:rPr lang="ru-RU" sz="1600" dirty="0" smtClean="0"/>
              <a:t>9. Сколько нарисовали кругов? (1)</a:t>
            </a:r>
          </a:p>
          <a:p>
            <a:pPr>
              <a:buNone/>
            </a:pPr>
            <a:r>
              <a:rPr lang="ru-RU" sz="1600" dirty="0" smtClean="0"/>
              <a:t>10. Почему? (Потом что один уже нарисован, один и один будет два. Цифра 2 написана слева.)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555526"/>
            <a:ext cx="8219256" cy="41764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</a:t>
            </a:r>
            <a:endParaRPr lang="ru-RU" dirty="0"/>
          </a:p>
        </p:txBody>
      </p:sp>
      <p:pic>
        <p:nvPicPr>
          <p:cNvPr id="5" name="Рисунок 4" descr="screen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95486"/>
            <a:ext cx="6237312" cy="4677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AGF-l79vPZjqtd_viJTBN_D5Ttl8f6-UHT1iH3H8Ag=s900-c-k-c0xffffffff-no-rj-m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555526"/>
            <a:ext cx="1203598" cy="1203598"/>
          </a:xfrm>
          <a:prstGeom prst="rect">
            <a:avLst/>
          </a:prstGeom>
        </p:spPr>
      </p:pic>
      <p:pic>
        <p:nvPicPr>
          <p:cNvPr id="8" name="Рисунок 7" descr="AGF-l79vPZjqtd_viJTBN_D5Ttl8f6-UHT1iH3H8Ag=s900-c-k-c0xffffffff-no-rj-m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79512" y="3363838"/>
            <a:ext cx="1300645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1872208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/>
              <a:t>После разминки поиграем в игру «На какую фигуру похожи предметы». </a:t>
            </a:r>
            <a:br>
              <a:rPr lang="ru-RU" sz="1600" dirty="0" smtClean="0"/>
            </a:br>
            <a:r>
              <a:rPr lang="ru-RU" sz="1600" dirty="0" smtClean="0"/>
              <a:t>1. Назови предметы. (мяч, коробка, барабан)</a:t>
            </a:r>
            <a:br>
              <a:rPr lang="ru-RU" sz="1600" dirty="0" smtClean="0"/>
            </a:br>
            <a:r>
              <a:rPr lang="ru-RU" sz="1600" dirty="0" smtClean="0"/>
              <a:t>2. Назови геометрические тела. (шар, куб, цилиндр)</a:t>
            </a:r>
            <a:br>
              <a:rPr lang="ru-RU" sz="1600" dirty="0" smtClean="0"/>
            </a:br>
            <a:r>
              <a:rPr lang="ru-RU" sz="1600" dirty="0" smtClean="0"/>
              <a:t>Теперь предметы соединим с теми геометрическими телами на которые они похожи. (мяч-шар, коробка-куб, барабан-цилиндр)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Содержимое 3" descr="1702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47941" y="1347614"/>
            <a:ext cx="2214149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7013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3290660"/>
            <a:ext cx="1440160" cy="1463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ubo-tridimensional-o-3+romb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3075806"/>
            <a:ext cx="187220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ebEa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3129644"/>
            <a:ext cx="1512168" cy="1817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12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1419622"/>
            <a:ext cx="1410604" cy="1512168"/>
          </a:xfrm>
          <a:prstGeom prst="rect">
            <a:avLst/>
          </a:prstGeom>
        </p:spPr>
      </p:pic>
      <p:pic>
        <p:nvPicPr>
          <p:cNvPr id="10" name="Рисунок 9" descr="tulac2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07904" y="1275606"/>
            <a:ext cx="1853962" cy="1517154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>
            <a:off x="2051720" y="2283718"/>
            <a:ext cx="5760640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1835696" y="1851670"/>
            <a:ext cx="2736304" cy="18002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4932040" y="2283718"/>
            <a:ext cx="2376264" cy="180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720080"/>
          </a:xfrm>
        </p:spPr>
        <p:txBody>
          <a:bodyPr>
            <a:noAutofit/>
          </a:bodyPr>
          <a:lstStyle/>
          <a:p>
            <a:r>
              <a:rPr lang="ru-RU" sz="1600" dirty="0" smtClean="0"/>
              <a:t>Игра «Сколько цыплят у курицы».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7535"/>
            <a:ext cx="3096344" cy="30963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err="1" smtClean="0"/>
              <a:t>Куд-куда</a:t>
            </a:r>
            <a:r>
              <a:rPr lang="ru-RU" sz="1600" dirty="0" smtClean="0"/>
              <a:t>, </a:t>
            </a:r>
            <a:r>
              <a:rPr lang="ru-RU" sz="1600" dirty="0" err="1" smtClean="0"/>
              <a:t>куд-куда</a:t>
            </a:r>
            <a:r>
              <a:rPr lang="ru-RU" sz="1600" dirty="0" smtClean="0"/>
              <a:t>?</a:t>
            </a:r>
          </a:p>
          <a:p>
            <a:pPr>
              <a:buNone/>
            </a:pPr>
            <a:r>
              <a:rPr lang="ru-RU" sz="1600" dirty="0" smtClean="0"/>
              <a:t>Ну-ка, ну-ка, все сюда!</a:t>
            </a:r>
          </a:p>
          <a:p>
            <a:pPr>
              <a:buNone/>
            </a:pPr>
            <a:r>
              <a:rPr lang="ru-RU" sz="1600" dirty="0" smtClean="0"/>
              <a:t>Ну-ка, к маме под крыло!</a:t>
            </a:r>
          </a:p>
          <a:p>
            <a:pPr>
              <a:buNone/>
            </a:pPr>
            <a:r>
              <a:rPr lang="ru-RU" sz="1600" dirty="0" err="1" smtClean="0"/>
              <a:t>Куд-куда</a:t>
            </a:r>
            <a:r>
              <a:rPr lang="ru-RU" sz="1600" dirty="0" smtClean="0"/>
              <a:t> вас занесло?</a:t>
            </a:r>
          </a:p>
          <a:p>
            <a:pPr algn="r">
              <a:buNone/>
            </a:pPr>
            <a:r>
              <a:rPr lang="ru-RU" sz="1600" i="1" dirty="0" smtClean="0"/>
              <a:t>(Берестов)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Ребята, нам нужно посчитаем сколько цыплят на картинке. (Пять)</a:t>
            </a:r>
          </a:p>
          <a:p>
            <a:pPr>
              <a:buNone/>
            </a:pPr>
            <a:r>
              <a:rPr lang="ru-RU" sz="1600" dirty="0" smtClean="0"/>
              <a:t>Теперь давайте обведём цифру, обозначающую количество цыплят на картинке.</a:t>
            </a:r>
            <a:endParaRPr lang="ru-RU" sz="2800" dirty="0" smtClean="0"/>
          </a:p>
        </p:txBody>
      </p:sp>
      <p:pic>
        <p:nvPicPr>
          <p:cNvPr id="7" name="Рисунок 6" descr="14165171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3060" y="1203598"/>
            <a:ext cx="2452683" cy="2232248"/>
          </a:xfrm>
          <a:prstGeom prst="rect">
            <a:avLst/>
          </a:prstGeom>
        </p:spPr>
      </p:pic>
      <p:pic>
        <p:nvPicPr>
          <p:cNvPr id="8" name="Рисунок 7" descr="цып-енок-пасхи-шаржа-844751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627534"/>
            <a:ext cx="646952" cy="936104"/>
          </a:xfrm>
          <a:prstGeom prst="rect">
            <a:avLst/>
          </a:prstGeom>
        </p:spPr>
      </p:pic>
      <p:pic>
        <p:nvPicPr>
          <p:cNvPr id="11" name="Рисунок 10" descr="kisspng-duck-bird-chicken-clip-art-chicken-5acbdf220e6a96.33209961152331037005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3939902"/>
            <a:ext cx="1080120" cy="720080"/>
          </a:xfrm>
          <a:prstGeom prst="rect">
            <a:avLst/>
          </a:prstGeom>
        </p:spPr>
      </p:pic>
      <p:pic>
        <p:nvPicPr>
          <p:cNvPr id="13" name="Рисунок 12" descr="счаст-ивая-ми-ая-и-юстрация-вектора-цып-енока-831594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00392" y="2931790"/>
            <a:ext cx="859160" cy="859160"/>
          </a:xfrm>
          <a:prstGeom prst="rect">
            <a:avLst/>
          </a:prstGeom>
        </p:spPr>
      </p:pic>
      <p:pic>
        <p:nvPicPr>
          <p:cNvPr id="14" name="Рисунок 13" descr="origina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1920" y="3507854"/>
            <a:ext cx="810542" cy="1008112"/>
          </a:xfrm>
          <a:prstGeom prst="rect">
            <a:avLst/>
          </a:prstGeom>
        </p:spPr>
      </p:pic>
      <p:pic>
        <p:nvPicPr>
          <p:cNvPr id="15" name="Рисунок 14" descr="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95936" y="1275606"/>
            <a:ext cx="864096" cy="86409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51520" y="408391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</a:t>
            </a:r>
            <a:endParaRPr lang="ru-RU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755576" y="408391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2</a:t>
            </a:r>
            <a:endParaRPr lang="ru-RU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1259632" y="4083918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1763688" y="4083918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4</a:t>
            </a:r>
            <a:endParaRPr lang="ru-RU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2195736" y="4083918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5</a:t>
            </a:r>
            <a:endParaRPr lang="ru-RU" sz="40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432</Words>
  <Application>Microsoft Office PowerPoint</Application>
  <PresentationFormat>Экран (16:9)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Соотнесение количества предметов с цифрой. Счет по образцу. Сравнение реальных предметов с геометрическими телами.   </vt:lpstr>
      <vt:lpstr>Слайд 2</vt:lpstr>
      <vt:lpstr>Слайд 3</vt:lpstr>
      <vt:lpstr>Контрольные вопросы</vt:lpstr>
      <vt:lpstr>Следующая игра «Нарисуй правильно». Нужно дорисовать в прямоугольнике геометрические фигуры, так чтобы их количество соответствовало цифре слева. </vt:lpstr>
      <vt:lpstr>Контрольные вопросы</vt:lpstr>
      <vt:lpstr>Слайд 7</vt:lpstr>
      <vt:lpstr>После разминки поиграем в игру «На какую фигуру похожи предметы».  1. Назови предметы. (мяч, коробка, барабан) 2. Назови геометрические тела. (шар, куб, цилиндр) Теперь предметы соединим с теми геометрическими телами на которые они похожи. (мяч-шар, коробка-куб, барабан-цилиндр)  </vt:lpstr>
      <vt:lpstr>Игра «Сколько цыплят у курицы».  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МАТЕМАТИКА  </dc:title>
  <dc:creator>Админ</dc:creator>
  <cp:lastModifiedBy>Света</cp:lastModifiedBy>
  <cp:revision>63</cp:revision>
  <dcterms:created xsi:type="dcterms:W3CDTF">2017-11-13T20:58:25Z</dcterms:created>
  <dcterms:modified xsi:type="dcterms:W3CDTF">2020-04-18T18:27:52Z</dcterms:modified>
</cp:coreProperties>
</file>