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10" r:id="rId4"/>
    <p:sldId id="261" r:id="rId5"/>
    <p:sldId id="262" r:id="rId6"/>
    <p:sldId id="264" r:id="rId7"/>
    <p:sldId id="273" r:id="rId8"/>
    <p:sldId id="311" r:id="rId9"/>
    <p:sldId id="269" r:id="rId10"/>
    <p:sldId id="265" r:id="rId11"/>
    <p:sldId id="278" r:id="rId12"/>
    <p:sldId id="277" r:id="rId13"/>
    <p:sldId id="266" r:id="rId14"/>
    <p:sldId id="312" r:id="rId15"/>
    <p:sldId id="279" r:id="rId16"/>
    <p:sldId id="282" r:id="rId17"/>
    <p:sldId id="288" r:id="rId18"/>
    <p:sldId id="281" r:id="rId19"/>
    <p:sldId id="280" r:id="rId20"/>
    <p:sldId id="268" r:id="rId21"/>
    <p:sldId id="287" r:id="rId22"/>
    <p:sldId id="286" r:id="rId23"/>
    <p:sldId id="285" r:id="rId24"/>
    <p:sldId id="314" r:id="rId25"/>
    <p:sldId id="315" r:id="rId26"/>
    <p:sldId id="284" r:id="rId27"/>
    <p:sldId id="283" r:id="rId28"/>
    <p:sldId id="290" r:id="rId29"/>
    <p:sldId id="289" r:id="rId30"/>
    <p:sldId id="267" r:id="rId31"/>
    <p:sldId id="317" r:id="rId32"/>
    <p:sldId id="294" r:id="rId33"/>
    <p:sldId id="293" r:id="rId34"/>
    <p:sldId id="296" r:id="rId35"/>
    <p:sldId id="295" r:id="rId36"/>
    <p:sldId id="298" r:id="rId37"/>
    <p:sldId id="292" r:id="rId38"/>
    <p:sldId id="303" r:id="rId39"/>
    <p:sldId id="318" r:id="rId40"/>
    <p:sldId id="300" r:id="rId41"/>
    <p:sldId id="301" r:id="rId42"/>
    <p:sldId id="302" r:id="rId43"/>
    <p:sldId id="306" r:id="rId44"/>
    <p:sldId id="305" r:id="rId45"/>
    <p:sldId id="307" r:id="rId46"/>
    <p:sldId id="309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2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830A8A-8099-45B6-B889-77B3F9203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7E57F-895C-4613-99B3-985EC4A66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75DE1F-8EF1-4E51-A859-62643B128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19A17C-ED34-4053-8EFB-D3B49F315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C7601F-2713-4D0D-AE38-8E5D2C4D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D05F51-92C2-45CB-839A-A34DC4B2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91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58001-A32F-4133-8F35-56A40C6E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5D8535-B565-40B8-8D13-5531741E9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8786B8-5C69-4919-95AE-376D4A85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684FC3-1A14-4F4C-8077-D7FD9B55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43926B-256F-48A5-81F4-72240DF1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32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CEEF3A-452E-416E-BEB3-8BC4C86DA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731227-5864-4B27-86B3-A2C2F99F9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FA6E4-5594-4B12-89A5-0B496F00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EBB280-1483-4B7D-B86D-693661BD4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2A5CFB-7942-4D53-BFFC-B20989DB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73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99220-B32B-45C6-AC4C-1DAE0625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6C3DD9-9EF9-4115-8C28-E4F205DBC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B84793-018A-43EF-956B-3B473C7B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F629B1-7885-4E92-BABA-C3A9AAAF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204C9A-A324-49ED-BDB6-8A403C76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58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A31AA-3E21-4347-B185-14CE690A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D1DE0-61D0-4258-BA93-A8B219EB3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A8F87B-F44D-4854-B0B1-AD158F07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66403-3649-41E5-B3DF-632FC20B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BEE294-08E0-49EE-A514-A606D204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64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A3C3D-7AB3-4032-8C0A-8E05E0947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BD0688-32D0-44E8-A9F5-9E264BA39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4C007D-8009-49AC-AD8D-49FF9AC7B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5F909A-BC39-4D8C-A6AF-75E9E61D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15.11.2023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524178-881A-4186-8E63-FE1E6835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F503CA-6CFD-44A7-8209-9E214781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9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6D563-1E81-454C-9C73-1835A992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0156F8-2B1D-45CB-A822-816861DAD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4FD4F5-716C-4A5E-A0AD-2254C7133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EAB9CB-57A3-482B-880B-31EDC007D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8488AD-038A-4AE0-9C41-25BD57356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22E478-6A30-4660-BAAB-359084FB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15.11.2023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63422A-A0C8-40FB-9DBA-3F7B6E9E6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C0F11FF-F64B-426B-8448-DA13DDDB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2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6CB29-7650-4D7C-8CAA-757D054B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316AA1-9D47-4E4F-B605-52BAD1A3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15.11.2023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E37EB7-F11B-401E-BBAF-065363AC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E8EFCE-D575-4CB5-8EAE-C033FFBF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16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8AE663-D51D-4C73-AAC1-562F1024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15.11.2023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70A64D-AB47-41D2-8352-FFD3E755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47AD0-36FA-4C62-AE7F-DA6DD226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09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969F5-FDC0-4DEA-94E8-513B918F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3A33DD-4824-4EC5-BBA8-3004DCCE2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610739-DB24-4367-860F-EDEF74BBE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62F6E3-30F2-48C8-BCD4-CB015616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15.11.2023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CBBA14-0D6C-4C9A-A106-8F7D9822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174CD8-903E-42C5-B5B3-28CB5DDC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4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F66FB-BB66-42C6-86E0-E95D0B90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24C60E-3C40-447E-BFD3-063AFA735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5082AB-85B3-41A2-9D93-A3D87D04E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584D1-0EC7-4151-9FB9-E1AC16B5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15.11.2023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08A5E2-CCE3-4F64-BCAB-521F0EB12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FD0AEB-8081-4AD6-94F7-5D810060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337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CF7A50-17B8-428B-9FA8-1EDF283BB7C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DFAAA-71E2-4B52-A408-D913973B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9D5AC4-9E1B-465E-BD8C-318AF03FD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E759BD-4E94-4FD3-B3D0-9F8C2ED98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F81A8-8717-4D7E-B2E3-FDE21CA75E4C}" type="datetimeFigureOut">
              <a:rPr lang="ru-RU" smtClean="0"/>
              <a:pPr/>
              <a:t>15.11.2023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4CB9DE-64BA-4E9E-B4AA-AC010C131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503E53-250D-4B69-AF52-54023AC31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15CF5-FF33-45FE-84D3-BAE421BB8B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40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b83/b83c143302fbff67a174c14b8987f3b0/PEDopyt.docx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DA218-5792-4E65-BA5F-33F37AB79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0223" y="893135"/>
            <a:ext cx="7481777" cy="1562985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b="1" i="1" dirty="0" smtClean="0">
                <a:solidFill>
                  <a:srgbClr val="4A206A"/>
                </a:solidFill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ПОРТФОЛИО</a:t>
            </a:r>
            <a:r>
              <a:rPr lang="ru-RU" sz="3300" b="1" i="1" dirty="0" smtClean="0">
                <a:solidFill>
                  <a:srgbClr val="4A206A"/>
                </a:solidFill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/>
            </a:r>
            <a:br>
              <a:rPr lang="ru-RU" sz="3300" b="1" i="1" dirty="0" smtClean="0">
                <a:solidFill>
                  <a:srgbClr val="4A206A"/>
                </a:solidFill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</a:br>
            <a:r>
              <a:rPr lang="ru-RU" sz="3300" b="1" i="1" dirty="0" smtClean="0">
                <a:solidFill>
                  <a:srgbClr val="4A206A"/>
                </a:solidFill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Абрамовой Анастасии Алексеевны</a:t>
            </a:r>
            <a:br>
              <a:rPr lang="ru-RU" sz="3300" b="1" i="1" dirty="0" smtClean="0">
                <a:solidFill>
                  <a:srgbClr val="4A206A"/>
                </a:solidFill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</a:br>
            <a:r>
              <a:rPr lang="ru-RU" sz="2300" i="1" dirty="0" smtClean="0">
                <a:solidFill>
                  <a:srgbClr val="4A206A"/>
                </a:solidFill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педагога дополнительного образования</a:t>
            </a:r>
            <a:br>
              <a:rPr lang="ru-RU" sz="2300" i="1" dirty="0" smtClean="0">
                <a:solidFill>
                  <a:srgbClr val="4A206A"/>
                </a:solidFill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</a:br>
            <a:r>
              <a:rPr lang="ru-RU" sz="2300" i="1" dirty="0" smtClean="0">
                <a:solidFill>
                  <a:srgbClr val="4A206A"/>
                </a:solidFill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МАДОУ «Центр развития ребенка – детский сад №17»</a:t>
            </a:r>
            <a:endParaRPr lang="ru-RU" sz="2300" dirty="0">
              <a:solidFill>
                <a:srgbClr val="4A206A"/>
              </a:solidFill>
            </a:endParaRPr>
          </a:p>
        </p:txBody>
      </p:sp>
      <p:pic>
        <p:nvPicPr>
          <p:cNvPr id="1026" name="Picture 2" descr="F:\ДОКУМЕНТЫ\Аттестация\фото\20220527_131642 (3).jpg"/>
          <p:cNvPicPr>
            <a:picLocks noChangeAspect="1" noChangeArrowheads="1"/>
          </p:cNvPicPr>
          <p:nvPr/>
        </p:nvPicPr>
        <p:blipFill>
          <a:blip r:embed="rId2" cstate="print"/>
          <a:srcRect t="15082" r="15514"/>
          <a:stretch>
            <a:fillRect/>
          </a:stretch>
        </p:blipFill>
        <p:spPr bwMode="auto">
          <a:xfrm>
            <a:off x="359931" y="488400"/>
            <a:ext cx="4345586" cy="5823679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3EDA218-5792-4E65-BA5F-33F37AB79816}"/>
              </a:ext>
            </a:extLst>
          </p:cNvPr>
          <p:cNvSpPr txBox="1">
            <a:spLocks/>
          </p:cNvSpPr>
          <p:nvPr/>
        </p:nvSpPr>
        <p:spPr>
          <a:xfrm>
            <a:off x="5616945" y="663082"/>
            <a:ext cx="497173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3EDA218-5792-4E65-BA5F-33F37AB79816}"/>
              </a:ext>
            </a:extLst>
          </p:cNvPr>
          <p:cNvSpPr txBox="1">
            <a:spLocks/>
          </p:cNvSpPr>
          <p:nvPr/>
        </p:nvSpPr>
        <p:spPr>
          <a:xfrm>
            <a:off x="5297213" y="146045"/>
            <a:ext cx="6589987" cy="6143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endParaRPr lang="ru-RU" sz="3200" dirty="0" smtClean="0">
              <a:solidFill>
                <a:srgbClr val="4A206A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3EDA218-5792-4E65-BA5F-33F37AB79816}"/>
              </a:ext>
            </a:extLst>
          </p:cNvPr>
          <p:cNvSpPr txBox="1">
            <a:spLocks/>
          </p:cNvSpPr>
          <p:nvPr/>
        </p:nvSpPr>
        <p:spPr>
          <a:xfrm>
            <a:off x="4896719" y="2594343"/>
            <a:ext cx="6916051" cy="3827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1600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06.12.1997 г.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ФГБОУ ВО «Мордовский государственный педагогический институт имени М. Е. </a:t>
            </a:r>
            <a:r>
              <a:rPr lang="ru-RU" sz="1600" dirty="0" err="1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sz="1600" dirty="0" smtClean="0">
              <a:solidFill>
                <a:srgbClr val="4A206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Квалификация: «Бакалавр»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по направлению подготовки 44.03.01 Педагогическое образование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№ диплома: 101324 5497942, дата выдачи: 10.07.2020 г.;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ФГБОУ ВО «Мордовский государственный педагогический институт имени М. Е. </a:t>
            </a:r>
            <a:r>
              <a:rPr lang="ru-RU" sz="1600" dirty="0" err="1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sz="1600" dirty="0" smtClean="0">
              <a:solidFill>
                <a:srgbClr val="4A206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Квалификация: «Магистр»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по направлению подготовки 44.04.01 Педагогическое образование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№ диплома: 101324 0355436, дата выдачи: 08.02.2023 г.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sz="1600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года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1600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года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1600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16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54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ДОКУМЕНТЫ\Аттестация\Подтвержающие документы\3. Участие детей в конкурсах\osykina-daryya58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1433" y="308344"/>
            <a:ext cx="4448318" cy="629580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37" y="302948"/>
            <a:ext cx="4455042" cy="630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ДОКУМЕНТЫ\Аттестация\Подтвержающие документы\3. Участие детей в конкурсах\4520404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8996" y="312243"/>
            <a:ext cx="4415582" cy="6248048"/>
          </a:xfrm>
          <a:prstGeom prst="rect">
            <a:avLst/>
          </a:prstGeom>
          <a:noFill/>
        </p:spPr>
      </p:pic>
      <p:pic>
        <p:nvPicPr>
          <p:cNvPr id="6146" name="Picture 2" descr="F:\Сканирование\EPSCAN\001\EPSON064.JPG"/>
          <p:cNvPicPr>
            <a:picLocks noChangeAspect="1" noChangeArrowheads="1"/>
          </p:cNvPicPr>
          <p:nvPr/>
        </p:nvPicPr>
        <p:blipFill>
          <a:blip r:embed="rId3" cstate="print"/>
          <a:srcRect r="1191" b="342"/>
          <a:stretch>
            <a:fillRect/>
          </a:stretch>
        </p:blipFill>
        <p:spPr bwMode="auto">
          <a:xfrm>
            <a:off x="1348380" y="318977"/>
            <a:ext cx="4382568" cy="6251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ДОКУМЕНТЫ\Аттестация\Подтвержающие документы\3. Участие детей в конкурсах\4522533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9774" y="320342"/>
            <a:ext cx="4424886" cy="6261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5400" b="1" dirty="0">
              <a:solidFill>
                <a:srgbClr val="4A206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85" y="314542"/>
            <a:ext cx="4415834" cy="624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31" y="314542"/>
            <a:ext cx="4415833" cy="624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ДОКУМЕНТЫ\Аттестация\Подтвержающие документы\4. Наличие публикаций\svidetelstvo (0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0967" y="314541"/>
            <a:ext cx="4419027" cy="6245747"/>
          </a:xfrm>
          <a:prstGeom prst="rect">
            <a:avLst/>
          </a:prstGeom>
          <a:noFill/>
        </p:spPr>
      </p:pic>
      <p:pic>
        <p:nvPicPr>
          <p:cNvPr id="5123" name="Picture 3" descr="F:\ДОКУМЕНТЫ\Аттестация\Подтвержающие документы\4. Наличие публикаций\svidetelstvo (1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1433" y="318977"/>
            <a:ext cx="4408364" cy="6230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ДОКУМЕНТЫ\Аттестация\Подтвержающие документы\4. Наличие публикаций\Статья Проблемы образования в условиях инновационного развития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011" y="285617"/>
            <a:ext cx="4451998" cy="6295937"/>
          </a:xfrm>
          <a:prstGeom prst="rect">
            <a:avLst/>
          </a:prstGeom>
          <a:noFill/>
        </p:spPr>
      </p:pic>
      <p:pic>
        <p:nvPicPr>
          <p:cNvPr id="7171" name="Picture 3" descr="F:\ДОКУМЕНТЫ\Аттестация\Подтвержающие документы\4. Наличие публикаций\Статья Проблемы образования в условиях инновационного развития_page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2581" y="249317"/>
            <a:ext cx="4462630" cy="63109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ДОКУМЕНТЫ\Аттестация\Подтвержающие документы\4. Наличие публикаций\Статья Учитель нового века взгляд молодого исследователя (1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012" y="308344"/>
            <a:ext cx="4443446" cy="6283842"/>
          </a:xfrm>
          <a:prstGeom prst="rect">
            <a:avLst/>
          </a:prstGeom>
          <a:noFill/>
        </p:spPr>
      </p:pic>
      <p:pic>
        <p:nvPicPr>
          <p:cNvPr id="11267" name="Picture 3" descr="F:\ДОКУМЕНТЫ\Аттестация\Подтвержающие документы\4. Наличие публикаций\Статья Учитель нового века взгляд молодого исследователя (1)_page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1948" y="311288"/>
            <a:ext cx="4441364" cy="6280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ДОКУМЕНТЫ\Аттестация\Подтвержающие документы\4. Наличие публикаций\Статья 58-е Евсевьевские чтения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2746" y="287080"/>
            <a:ext cx="4451998" cy="6295936"/>
          </a:xfrm>
          <a:prstGeom prst="rect">
            <a:avLst/>
          </a:prstGeom>
          <a:noFill/>
        </p:spPr>
      </p:pic>
      <p:pic>
        <p:nvPicPr>
          <p:cNvPr id="8195" name="Picture 3" descr="F:\ДОКУМЕНТЫ\Аттестация\Подтвержающие документы\4. Наличие публикаций\Статья 58-е Евсевьевские чтения_page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6377" y="265814"/>
            <a:ext cx="4473519" cy="6326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F:\ДОКУМЕНТЫ\Аттестация\Подтвержающие документы\4. Наличие публикаций\Статья Актуальные проблемы педагогической теории и практики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22" y="612120"/>
            <a:ext cx="3997842" cy="5650455"/>
          </a:xfrm>
          <a:prstGeom prst="rect">
            <a:avLst/>
          </a:prstGeom>
          <a:noFill/>
        </p:spPr>
      </p:pic>
      <p:pic>
        <p:nvPicPr>
          <p:cNvPr id="9220" name="Picture 4" descr="F:\ДОКУМЕНТЫ\Аттестация\Подтвержающие документы\4. Наличие публикаций\Статья Актуальные проблемы педагогической теории и практики_page-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7621" y="606055"/>
            <a:ext cx="4014891" cy="5677787"/>
          </a:xfrm>
          <a:prstGeom prst="rect">
            <a:avLst/>
          </a:prstGeom>
          <a:noFill/>
        </p:spPr>
      </p:pic>
      <p:pic>
        <p:nvPicPr>
          <p:cNvPr id="9221" name="Picture 5" descr="F:\ДОКУМЕНТЫ\Аттестация\Подтвержающие документы\4. Наличие публикаций\Сборник Актуальные проблемы пед. теории и практики 2022-3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7786" y="606930"/>
            <a:ext cx="4006754" cy="566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Реализация образовательных программ</a:t>
            </a:r>
            <a:endParaRPr lang="ru-RU" b="1" dirty="0">
              <a:solidFill>
                <a:srgbClr val="4A206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ДОКУМЕНТЫ\Аттестация\Подтвержающие документы\4. Наличие публикаций\Статья   Осовские педагогические чтения Образование в современном мире новое время – новые решения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116" y="297712"/>
            <a:ext cx="4443445" cy="6283841"/>
          </a:xfrm>
          <a:prstGeom prst="rect">
            <a:avLst/>
          </a:prstGeom>
          <a:noFill/>
        </p:spPr>
      </p:pic>
      <p:pic>
        <p:nvPicPr>
          <p:cNvPr id="10243" name="Picture 3" descr="F:\ДОКУМЕНТЫ\Аттестация\Подтвержающие документы\4. Наличие публикаций\Статья   Осовские педагогические чтения Образование в современном мире новое время – новые решения_page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2576" y="276446"/>
            <a:ext cx="4443445" cy="6283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96233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b="1" dirty="0">
              <a:solidFill>
                <a:srgbClr val="4A206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ДОКУМЕНТЫ\Аттестация\Подтвержающие документы\5. Наличие авторских программ\Рисунок (14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1989" y="776176"/>
            <a:ext cx="3873013" cy="5326912"/>
          </a:xfrm>
          <a:prstGeom prst="rect">
            <a:avLst/>
          </a:prstGeom>
          <a:noFill/>
        </p:spPr>
      </p:pic>
      <p:pic>
        <p:nvPicPr>
          <p:cNvPr id="12291" name="Picture 3" descr="F:\ДОКУМЕНТЫ\Аттестация\Подтвержающие документы\5. Наличие авторских программ\Рисунок (14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656" y="775728"/>
            <a:ext cx="3873340" cy="5327360"/>
          </a:xfrm>
          <a:prstGeom prst="rect">
            <a:avLst/>
          </a:prstGeom>
          <a:noFill/>
        </p:spPr>
      </p:pic>
      <p:pic>
        <p:nvPicPr>
          <p:cNvPr id="8194" name="Picture 2" descr="F:\EPSCAN\001\EPSON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82" y="781060"/>
            <a:ext cx="3763925" cy="5323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3368" y="1005404"/>
            <a:ext cx="9144000" cy="501262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</a:t>
            </a:r>
            <a:endParaRPr lang="ru-RU" b="1" dirty="0">
              <a:solidFill>
                <a:srgbClr val="4A206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EPSCAN\001\EPSON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617" y="286526"/>
            <a:ext cx="4458193" cy="6305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F:\EPSCAN\001\EPSON013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86" y="627321"/>
            <a:ext cx="3989117" cy="5645888"/>
          </a:xfrm>
          <a:prstGeom prst="rect">
            <a:avLst/>
          </a:prstGeom>
          <a:noFill/>
        </p:spPr>
      </p:pic>
      <p:pic>
        <p:nvPicPr>
          <p:cNvPr id="11268" name="Picture 4" descr="F:\EPSCAN\001\EPSON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1" y="623073"/>
            <a:ext cx="3987209" cy="5639502"/>
          </a:xfrm>
          <a:prstGeom prst="rect">
            <a:avLst/>
          </a:prstGeom>
          <a:noFill/>
        </p:spPr>
      </p:pic>
      <p:pic>
        <p:nvPicPr>
          <p:cNvPr id="11269" name="Picture 5" descr="F:\EPSCAN\001\EPSON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5683" y="638720"/>
            <a:ext cx="3983666" cy="5634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ДОКУМЕНТЫ\Аттестация\Подтвержающие документы\6. Выступления\АбрамоваА.А.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1914" y="291649"/>
            <a:ext cx="4442747" cy="6279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ДОКУМЕНТЫ\Аттестация\Подтвержающие документы\6. Выступления\Программа ОПЧ 2022 (1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0966" y="300751"/>
            <a:ext cx="4433777" cy="6270169"/>
          </a:xfrm>
          <a:prstGeom prst="rect">
            <a:avLst/>
          </a:prstGeom>
          <a:noFill/>
        </p:spPr>
      </p:pic>
      <p:pic>
        <p:nvPicPr>
          <p:cNvPr id="14339" name="Picture 3" descr="F:\ДОКУМЕНТЫ\Аттестация\Подтвержающие документы\6. Выступления\Программа ОПЧ 2022 (1)_page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3211" y="300654"/>
            <a:ext cx="4441365" cy="6280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5265" y="144134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мастер-классов, открытых мероприятий</a:t>
            </a:r>
            <a:endParaRPr lang="ru-RU" b="1" dirty="0">
              <a:solidFill>
                <a:srgbClr val="4A206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301925"/>
            <a:ext cx="4458369" cy="630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EPSCAN\001\EPSON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20" y="659219"/>
            <a:ext cx="3909035" cy="5528930"/>
          </a:xfrm>
          <a:prstGeom prst="rect">
            <a:avLst/>
          </a:prstGeom>
          <a:noFill/>
        </p:spPr>
      </p:pic>
      <p:pic>
        <p:nvPicPr>
          <p:cNvPr id="1027" name="Picture 3" descr="F:\EPSCAN\001\EPSON002.JPG"/>
          <p:cNvPicPr>
            <a:picLocks noChangeAspect="1" noChangeArrowheads="1"/>
          </p:cNvPicPr>
          <p:nvPr/>
        </p:nvPicPr>
        <p:blipFill>
          <a:blip r:embed="rId3" cstate="print"/>
          <a:srcRect r="1899"/>
          <a:stretch>
            <a:fillRect/>
          </a:stretch>
        </p:blipFill>
        <p:spPr bwMode="auto">
          <a:xfrm>
            <a:off x="4194005" y="666900"/>
            <a:ext cx="3844209" cy="5542514"/>
          </a:xfrm>
          <a:prstGeom prst="rect">
            <a:avLst/>
          </a:prstGeom>
          <a:noFill/>
        </p:spPr>
      </p:pic>
      <p:pic>
        <p:nvPicPr>
          <p:cNvPr id="1028" name="Picture 4" descr="F:\EPSCAN\001\EPSON003.JPG"/>
          <p:cNvPicPr>
            <a:picLocks noChangeAspect="1" noChangeArrowheads="1"/>
          </p:cNvPicPr>
          <p:nvPr/>
        </p:nvPicPr>
        <p:blipFill>
          <a:blip r:embed="rId4" cstate="print"/>
          <a:srcRect r="1899"/>
          <a:stretch>
            <a:fillRect/>
          </a:stretch>
        </p:blipFill>
        <p:spPr bwMode="auto">
          <a:xfrm>
            <a:off x="8147954" y="664974"/>
            <a:ext cx="3845571" cy="5544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45973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 активность педагога: участие в комиссиях, педагогических сообществах, в жюри конкурсов</a:t>
            </a:r>
            <a:endParaRPr lang="ru-RU" b="1" dirty="0">
              <a:solidFill>
                <a:srgbClr val="4A206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04" y="269194"/>
            <a:ext cx="4465038" cy="631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8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ДОКУМЕНТЫ\Аттестация\Подтвержающие документы\9. Общественно-педагогическая активность педагога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2902" y="768002"/>
            <a:ext cx="3902149" cy="5366985"/>
          </a:xfrm>
          <a:prstGeom prst="rect">
            <a:avLst/>
          </a:prstGeom>
          <a:noFill/>
        </p:spPr>
      </p:pic>
      <p:pic>
        <p:nvPicPr>
          <p:cNvPr id="16386" name="Picture 2" descr="F:\ДОКУМЕНТЫ\Аттестация\Подтвержающие документы\9. Общественно-педагогическая активность педагога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9479" y="751738"/>
            <a:ext cx="3906244" cy="5372616"/>
          </a:xfrm>
          <a:prstGeom prst="rect">
            <a:avLst/>
          </a:prstGeom>
          <a:noFill/>
        </p:spPr>
      </p:pic>
      <p:pic>
        <p:nvPicPr>
          <p:cNvPr id="13314" name="Picture 2" descr="F:\EPSCAN\001\EPSON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018" y="776178"/>
            <a:ext cx="3796275" cy="5369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ДОКУМЕНТЫ\Аттестация\Подтвержающие документы\9. Общественно-педагогическая активность педагога\sertificat _page-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1634" y="245691"/>
            <a:ext cx="4453380" cy="6294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13245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детьми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EPSCAN\001\EPSON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750" y="321487"/>
            <a:ext cx="4440994" cy="6281332"/>
          </a:xfrm>
          <a:prstGeom prst="rect">
            <a:avLst/>
          </a:prstGeom>
          <a:noFill/>
        </p:spPr>
      </p:pic>
      <p:pic>
        <p:nvPicPr>
          <p:cNvPr id="15363" name="Picture 3" descr="F:\EPSCAN\001\EPSON021.JPG"/>
          <p:cNvPicPr>
            <a:picLocks noChangeAspect="1" noChangeArrowheads="1"/>
          </p:cNvPicPr>
          <p:nvPr/>
        </p:nvPicPr>
        <p:blipFill>
          <a:blip r:embed="rId3" cstate="print"/>
          <a:srcRect l="4824" t="3701" r="1842" b="1941"/>
          <a:stretch>
            <a:fillRect/>
          </a:stretch>
        </p:blipFill>
        <p:spPr bwMode="auto">
          <a:xfrm>
            <a:off x="6475226" y="318977"/>
            <a:ext cx="4401879" cy="6294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EPSCAN\001\EPSON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749" y="318976"/>
            <a:ext cx="4435250" cy="6273209"/>
          </a:xfrm>
          <a:prstGeom prst="rect">
            <a:avLst/>
          </a:prstGeom>
          <a:noFill/>
        </p:spPr>
      </p:pic>
      <p:pic>
        <p:nvPicPr>
          <p:cNvPr id="16387" name="Picture 3" descr="F:\EPSCAN\001\EPSON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3583" y="347157"/>
            <a:ext cx="4430361" cy="6266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83474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b="1" dirty="0">
              <a:solidFill>
                <a:srgbClr val="4A206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EPSCAN\001\EPSON024.JPG"/>
          <p:cNvPicPr>
            <a:picLocks noChangeAspect="1" noChangeArrowheads="1"/>
          </p:cNvPicPr>
          <p:nvPr/>
        </p:nvPicPr>
        <p:blipFill>
          <a:blip r:embed="rId2" cstate="print"/>
          <a:srcRect r="811"/>
          <a:stretch>
            <a:fillRect/>
          </a:stretch>
        </p:blipFill>
        <p:spPr bwMode="auto">
          <a:xfrm>
            <a:off x="3880885" y="257457"/>
            <a:ext cx="4451265" cy="6347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ДОКУМЕНТЫ\Аттестация\Подтвержающие документы\12. Участие педагога в профессиональных конкурсах\abramova-anastasiya-alekseevna-68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5332" y="302768"/>
            <a:ext cx="4428779" cy="6268153"/>
          </a:xfrm>
          <a:prstGeom prst="rect">
            <a:avLst/>
          </a:prstGeom>
          <a:noFill/>
        </p:spPr>
      </p:pic>
      <p:pic>
        <p:nvPicPr>
          <p:cNvPr id="20483" name="Picture 3" descr="F:\ДОКУМЕНТЫ\Аттестация\Подтвержающие документы\12. Участие педагога в профессиональных конкурсах\Конкурс - создание эмблемы.JPG"/>
          <p:cNvPicPr>
            <a:picLocks noChangeAspect="1" noChangeArrowheads="1"/>
          </p:cNvPicPr>
          <p:nvPr/>
        </p:nvPicPr>
        <p:blipFill>
          <a:blip r:embed="rId3" cstate="print"/>
          <a:srcRect r="1391" b="956"/>
          <a:stretch>
            <a:fillRect/>
          </a:stretch>
        </p:blipFill>
        <p:spPr bwMode="auto">
          <a:xfrm>
            <a:off x="6418828" y="297713"/>
            <a:ext cx="4415749" cy="6273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63039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Результаты участия в инновационной (экспериментальной) деятельности</a:t>
            </a:r>
            <a:endParaRPr lang="ru-RU" sz="5400" b="1" dirty="0">
              <a:solidFill>
                <a:srgbClr val="4A206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ДОКУМЕНТЫ\Аттестация\Подтвержающие документы\12. Участие педагога в профессиональных конкурсах\Абрамова А._Диплом Победитель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4988" y="1412494"/>
            <a:ext cx="5869171" cy="4063272"/>
          </a:xfrm>
          <a:prstGeom prst="rect">
            <a:avLst/>
          </a:prstGeom>
          <a:noFill/>
        </p:spPr>
      </p:pic>
      <p:pic>
        <p:nvPicPr>
          <p:cNvPr id="19459" name="Picture 3" descr="F:\ДОКУМЕНТЫ\Аттестация\Подтвержающие документы\12. Участие педагога в профессиональных конкурсах\Конкурс Воспитываем новое поколение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488" y="1422310"/>
            <a:ext cx="5854996" cy="4053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Награды и поощрения </a:t>
            </a:r>
            <a:endParaRPr lang="ru-RU" sz="5400" b="1" dirty="0">
              <a:solidFill>
                <a:srgbClr val="4A206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2" y="299102"/>
            <a:ext cx="4471081" cy="632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ДОКУМЕНТЫ\Аттестация\Подтвержающие документы\13. Награды и поощрения\EPSON014.JPG"/>
          <p:cNvPicPr>
            <a:picLocks noChangeAspect="1" noChangeArrowheads="1"/>
          </p:cNvPicPr>
          <p:nvPr/>
        </p:nvPicPr>
        <p:blipFill>
          <a:blip r:embed="rId2" cstate="print"/>
          <a:srcRect l="-251" r="1172" b="945"/>
          <a:stretch>
            <a:fillRect/>
          </a:stretch>
        </p:blipFill>
        <p:spPr bwMode="auto">
          <a:xfrm>
            <a:off x="1350335" y="297711"/>
            <a:ext cx="4436305" cy="6273211"/>
          </a:xfrm>
          <a:prstGeom prst="rect">
            <a:avLst/>
          </a:prstGeom>
          <a:noFill/>
        </p:spPr>
      </p:pic>
      <p:pic>
        <p:nvPicPr>
          <p:cNvPr id="4" name="Picture 3" descr="F:\ДОКУМЕНТЫ\Аттестация\Подтвержающие документы\13. Награды и поощрения\1978776C1.1.2023.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6643" y="287078"/>
            <a:ext cx="4439199" cy="6273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1375"/>
          <a:stretch>
            <a:fillRect/>
          </a:stretch>
        </p:blipFill>
        <p:spPr bwMode="auto">
          <a:xfrm>
            <a:off x="1355245" y="309525"/>
            <a:ext cx="4386336" cy="628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F:\EPSCAN\001\EPSON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2949" y="318976"/>
            <a:ext cx="4442768" cy="6283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ДОКУМЕНТЫ\Аттестация\Подтвержающие документы\13. Награды и поощрения\14520406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0886" y="318977"/>
            <a:ext cx="4433774" cy="6273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solidFill>
                <a:srgbClr val="4A206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7162" y="1451971"/>
            <a:ext cx="9144000" cy="3460271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Инновационный педагогический опыт представлен на сайте: </a:t>
            </a:r>
            <a:r>
              <a:rPr lang="en-US" sz="4800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https://upload2.schoolrm.ru/iblock/b83/b83c143302fbff67a174c14b8987f3b0/PEDopyt.docx</a:t>
            </a:r>
            <a:r>
              <a:rPr lang="ru-RU" sz="4800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solidFill>
                <a:srgbClr val="4A206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ДОКУМЕНТЫ\Аттестация\другие\аттестация\2. Инновационная деятельность_page-0001.jpg"/>
          <p:cNvPicPr>
            <a:picLocks noChangeAspect="1" noChangeArrowheads="1"/>
          </p:cNvPicPr>
          <p:nvPr/>
        </p:nvPicPr>
        <p:blipFill>
          <a:blip r:embed="rId2" cstate="print"/>
          <a:srcRect r="1394" b="2298"/>
          <a:stretch>
            <a:fillRect/>
          </a:stretch>
        </p:blipFill>
        <p:spPr bwMode="auto">
          <a:xfrm>
            <a:off x="164488" y="219684"/>
            <a:ext cx="4566911" cy="6404400"/>
          </a:xfrm>
          <a:prstGeom prst="rect">
            <a:avLst/>
          </a:prstGeom>
          <a:noFill/>
        </p:spPr>
      </p:pic>
      <p:pic>
        <p:nvPicPr>
          <p:cNvPr id="2052" name="Picture 4" descr="F:\ДОКУМЕНТЫ\Аттестация\другие\аттестация\2. Инновационная деятельность_page-0002.jpg"/>
          <p:cNvPicPr>
            <a:picLocks noChangeAspect="1" noChangeArrowheads="1"/>
          </p:cNvPicPr>
          <p:nvPr/>
        </p:nvPicPr>
        <p:blipFill>
          <a:blip r:embed="rId3" cstate="print"/>
          <a:srcRect r="2483"/>
          <a:stretch>
            <a:fillRect/>
          </a:stretch>
        </p:blipFill>
        <p:spPr bwMode="auto">
          <a:xfrm>
            <a:off x="4838062" y="773803"/>
            <a:ext cx="7208627" cy="5222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ДОКУМЕНТЫ\Аттестация\скрин док-т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731" y="159490"/>
            <a:ext cx="4738836" cy="6517757"/>
          </a:xfrm>
          <a:prstGeom prst="rect">
            <a:avLst/>
          </a:prstGeom>
          <a:noFill/>
        </p:spPr>
      </p:pic>
      <p:pic>
        <p:nvPicPr>
          <p:cNvPr id="5" name="Picture 3" descr="F:\ДОКУМЕНТЫ\Аттестация\скрин док-ты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6604" y="159487"/>
            <a:ext cx="4743666" cy="65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EPSCAN\001\EPSON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1433" y="339820"/>
            <a:ext cx="4428778" cy="626405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59" y="339820"/>
            <a:ext cx="4428778" cy="626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37302"/>
            <a:ext cx="9144000" cy="502325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Участие детей в:</a:t>
            </a:r>
            <a:b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- выставках;</a:t>
            </a:r>
            <a:b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- турнирах; </a:t>
            </a:r>
            <a:b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- акциях;</a:t>
            </a:r>
            <a:b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4A206A"/>
                </a:solidFill>
                <a:latin typeface="Times New Roman" pitchFamily="18" charset="0"/>
                <a:cs typeface="Times New Roman" pitchFamily="18" charset="0"/>
              </a:rPr>
              <a:t>- фестивалях</a:t>
            </a:r>
            <a:endParaRPr lang="ru-RU" sz="5400" b="1" dirty="0">
              <a:solidFill>
                <a:srgbClr val="4A206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234</Words>
  <Application>Microsoft Office PowerPoint</Application>
  <PresentationFormat>Широкоэкранный</PresentationFormat>
  <Paragraphs>28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Microsoft JhengHei</vt:lpstr>
      <vt:lpstr>Arial</vt:lpstr>
      <vt:lpstr>Calibri</vt:lpstr>
      <vt:lpstr>Calibri Light</vt:lpstr>
      <vt:lpstr>Times New Roman</vt:lpstr>
      <vt:lpstr>Тема Office</vt:lpstr>
      <vt:lpstr>ПОРТФОЛИО Абрамовой Анастасии Алексеевны педагога дополнительного образования МАДОУ «Центр развития ребенка – детский сад №17»</vt:lpstr>
      <vt:lpstr>Реализация образовательных программ</vt:lpstr>
      <vt:lpstr>Презентация PowerPoint</vt:lpstr>
      <vt:lpstr>Результаты участия в инновационной (экспериментальной) деятельности</vt:lpstr>
      <vt:lpstr>Инновационный педагогический опыт представлен на сайте: https://upload2.schoolrm.ru/iblock/b83/b83c143302fbff67a174c14b8987f3b0/PEDopyt.docx </vt:lpstr>
      <vt:lpstr>Презентация PowerPoint</vt:lpstr>
      <vt:lpstr>Презентация PowerPoint</vt:lpstr>
      <vt:lpstr>Презентация PowerPoint</vt:lpstr>
      <vt:lpstr>Участие детей в: - конкурсах; - выставках; - турнирах;  - соревнованиях; - акциях; - фестивалях</vt:lpstr>
      <vt:lpstr>Презентация PowerPoint</vt:lpstr>
      <vt:lpstr>Презентация PowerPoint</vt:lpstr>
      <vt:lpstr>Презентация PowerPoint</vt:lpstr>
      <vt:lpstr>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мастер-классов, открытых мероприятий</vt:lpstr>
      <vt:lpstr>Презентация PowerPoint</vt:lpstr>
      <vt:lpstr>Общественно-педагогическая  активность педагога: участие в комиссиях, педагогических сообществах, в жюри конкурсов</vt:lpstr>
      <vt:lpstr>Презентация PowerPoint</vt:lpstr>
      <vt:lpstr>Презентация PowerPoint</vt:lpstr>
      <vt:lpstr>Презентация PowerPoint</vt:lpstr>
      <vt:lpstr>Позитивные результаты работы с детьми </vt:lpstr>
      <vt:lpstr>Презентация PowerPoint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Награды и поощрения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Пользователь Windows</cp:lastModifiedBy>
  <cp:revision>111</cp:revision>
  <dcterms:created xsi:type="dcterms:W3CDTF">2021-04-14T06:18:01Z</dcterms:created>
  <dcterms:modified xsi:type="dcterms:W3CDTF">2023-11-15T11:23:12Z</dcterms:modified>
</cp:coreProperties>
</file>