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69" r:id="rId3"/>
    <p:sldId id="271" r:id="rId4"/>
    <p:sldId id="263" r:id="rId5"/>
    <p:sldId id="266" r:id="rId6"/>
    <p:sldId id="265" r:id="rId7"/>
    <p:sldId id="323" r:id="rId8"/>
    <p:sldId id="332" r:id="rId9"/>
    <p:sldId id="313" r:id="rId10"/>
    <p:sldId id="278" r:id="rId11"/>
    <p:sldId id="277" r:id="rId12"/>
    <p:sldId id="318" r:id="rId13"/>
    <p:sldId id="315" r:id="rId14"/>
    <p:sldId id="316" r:id="rId15"/>
    <p:sldId id="321" r:id="rId16"/>
    <p:sldId id="319" r:id="rId17"/>
    <p:sldId id="286" r:id="rId18"/>
    <p:sldId id="314" r:id="rId19"/>
    <p:sldId id="317" r:id="rId20"/>
    <p:sldId id="296" r:id="rId21"/>
    <p:sldId id="299" r:id="rId22"/>
    <p:sldId id="322" r:id="rId23"/>
    <p:sldId id="333" r:id="rId24"/>
    <p:sldId id="335" r:id="rId25"/>
    <p:sldId id="303" r:id="rId26"/>
    <p:sldId id="304" r:id="rId27"/>
    <p:sldId id="305" r:id="rId28"/>
    <p:sldId id="307" r:id="rId29"/>
    <p:sldId id="306" r:id="rId30"/>
    <p:sldId id="334" r:id="rId31"/>
    <p:sldId id="320" r:id="rId32"/>
    <p:sldId id="302" r:id="rId33"/>
    <p:sldId id="328" r:id="rId34"/>
    <p:sldId id="330" r:id="rId35"/>
    <p:sldId id="309" r:id="rId36"/>
    <p:sldId id="327" r:id="rId37"/>
    <p:sldId id="310" r:id="rId38"/>
    <p:sldId id="311" r:id="rId39"/>
    <p:sldId id="312" r:id="rId40"/>
    <p:sldId id="264" r:id="rId41"/>
    <p:sldId id="27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0597FB"/>
    <a:srgbClr val="3399FF"/>
    <a:srgbClr val="05C0F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8DA47-E358-4A9F-A36A-C4B03B1850A6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42AE-3328-44D6-997E-ACDEF91E3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9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50808_wallpapers-for-kids_6000x4500_h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844824"/>
            <a:ext cx="8892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3155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 ЗДОРОВЬЕМ В ЛЕТО</a:t>
            </a:r>
            <a:endParaRPr lang="ru-RU" sz="6600" b="1" dirty="0">
              <a:ln w="3155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476672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ПРОЕКТ В ПОДГОТОВИТЕЛЬНОЙ ГРУППЕ</a:t>
            </a:r>
            <a:endParaRPr lang="ru-RU" sz="3200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3212976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ВОСПИТАТЕЛИ: СУЛЕЕВА Г. Н.</a:t>
            </a:r>
          </a:p>
          <a:p>
            <a:r>
              <a:rPr lang="ru-RU" sz="20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          КУЗНЕЦОВА Н. А.  </a:t>
            </a:r>
            <a:endParaRPr lang="ru-RU" sz="2000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701_11002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430" t="19148"/>
          <a:stretch>
            <a:fillRect/>
          </a:stretch>
        </p:blipFill>
        <p:spPr>
          <a:xfrm>
            <a:off x="4089644" y="188640"/>
            <a:ext cx="5054356" cy="2376264"/>
          </a:xfrm>
          <a:prstGeom prst="rect">
            <a:avLst/>
          </a:prstGeom>
        </p:spPr>
      </p:pic>
      <p:pic>
        <p:nvPicPr>
          <p:cNvPr id="7" name="Рисунок 6" descr="IMG_20190820_10405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5364088" y="3140968"/>
            <a:ext cx="3779912" cy="2122566"/>
          </a:xfrm>
          <a:prstGeom prst="rect">
            <a:avLst/>
          </a:prstGeom>
        </p:spPr>
      </p:pic>
      <p:pic>
        <p:nvPicPr>
          <p:cNvPr id="8" name="Рисунок 7" descr="IMG_20190813_095357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299"/>
          <a:stretch>
            <a:fillRect/>
          </a:stretch>
        </p:blipFill>
        <p:spPr>
          <a:xfrm>
            <a:off x="0" y="1124744"/>
            <a:ext cx="4384976" cy="2520280"/>
          </a:xfrm>
          <a:prstGeom prst="rect">
            <a:avLst/>
          </a:prstGeom>
        </p:spPr>
      </p:pic>
      <p:pic>
        <p:nvPicPr>
          <p:cNvPr id="9" name="Рисунок 8" descr="IMG_20190905_105658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4801"/>
          <a:stretch>
            <a:fillRect/>
          </a:stretch>
        </p:blipFill>
        <p:spPr>
          <a:xfrm>
            <a:off x="0" y="3717032"/>
            <a:ext cx="5324985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90711_11190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538" r="16925" b="27562"/>
          <a:stretch>
            <a:fillRect/>
          </a:stretch>
        </p:blipFill>
        <p:spPr>
          <a:xfrm>
            <a:off x="-1" y="764704"/>
            <a:ext cx="4860033" cy="2485534"/>
          </a:xfrm>
          <a:prstGeom prst="rect">
            <a:avLst/>
          </a:prstGeom>
        </p:spPr>
      </p:pic>
      <p:pic>
        <p:nvPicPr>
          <p:cNvPr id="8" name="Рисунок 7" descr="IMG_20190711_11481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635896" y="3764988"/>
            <a:ext cx="5508104" cy="3093012"/>
          </a:xfrm>
          <a:prstGeom prst="rect">
            <a:avLst/>
          </a:prstGeom>
        </p:spPr>
      </p:pic>
      <p:pic>
        <p:nvPicPr>
          <p:cNvPr id="12" name="Рисунок 11" descr="IMG_20190820_113203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0812"/>
          <a:stretch>
            <a:fillRect/>
          </a:stretch>
        </p:blipFill>
        <p:spPr>
          <a:xfrm>
            <a:off x="0" y="4614128"/>
            <a:ext cx="3563888" cy="2243872"/>
          </a:xfrm>
          <a:prstGeom prst="rect">
            <a:avLst/>
          </a:prstGeom>
        </p:spPr>
      </p:pic>
      <p:pic>
        <p:nvPicPr>
          <p:cNvPr id="7" name="Рисунок 6" descr="IMG_20190719_110911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t="5415" b="13361"/>
          <a:stretch>
            <a:fillRect/>
          </a:stretch>
        </p:blipFill>
        <p:spPr>
          <a:xfrm>
            <a:off x="7470335" y="0"/>
            <a:ext cx="1673665" cy="2420888"/>
          </a:xfrm>
          <a:prstGeom prst="rect">
            <a:avLst/>
          </a:prstGeom>
        </p:spPr>
      </p:pic>
      <p:pic>
        <p:nvPicPr>
          <p:cNvPr id="9" name="Рисунок 8" descr="IMG_20190703_110138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27950" r="24800" b="6526"/>
          <a:stretch>
            <a:fillRect/>
          </a:stretch>
        </p:blipFill>
        <p:spPr>
          <a:xfrm>
            <a:off x="4932040" y="692696"/>
            <a:ext cx="2463151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90905_11193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176" t="10112" r="16562" b="21825"/>
          <a:stretch>
            <a:fillRect/>
          </a:stretch>
        </p:blipFill>
        <p:spPr>
          <a:xfrm>
            <a:off x="0" y="4200804"/>
            <a:ext cx="5580112" cy="2657196"/>
          </a:xfrm>
          <a:prstGeom prst="rect">
            <a:avLst/>
          </a:prstGeom>
        </p:spPr>
      </p:pic>
      <p:pic>
        <p:nvPicPr>
          <p:cNvPr id="7" name="Рисунок 6" descr="IMG_20190815_11121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0" y="0"/>
            <a:ext cx="4231702" cy="2376264"/>
          </a:xfrm>
          <a:prstGeom prst="rect">
            <a:avLst/>
          </a:prstGeom>
        </p:spPr>
      </p:pic>
      <p:pic>
        <p:nvPicPr>
          <p:cNvPr id="8" name="Рисунок 7" descr="IMG_20190719_11280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2375" t="17647"/>
          <a:stretch>
            <a:fillRect/>
          </a:stretch>
        </p:blipFill>
        <p:spPr>
          <a:xfrm>
            <a:off x="5596500" y="4797152"/>
            <a:ext cx="3547500" cy="1872208"/>
          </a:xfrm>
          <a:prstGeom prst="rect">
            <a:avLst/>
          </a:prstGeom>
        </p:spPr>
      </p:pic>
      <p:pic>
        <p:nvPicPr>
          <p:cNvPr id="9" name="Рисунок 8" descr="IMG_20190709_112335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t="23606" r="3424"/>
          <a:stretch>
            <a:fillRect/>
          </a:stretch>
        </p:blipFill>
        <p:spPr>
          <a:xfrm>
            <a:off x="3145911" y="1484784"/>
            <a:ext cx="5998089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90719_11150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1036" r="14474"/>
          <a:stretch>
            <a:fillRect/>
          </a:stretch>
        </p:blipFill>
        <p:spPr>
          <a:xfrm>
            <a:off x="0" y="0"/>
            <a:ext cx="4644008" cy="3500857"/>
          </a:xfrm>
          <a:prstGeom prst="rect">
            <a:avLst/>
          </a:prstGeom>
        </p:spPr>
      </p:pic>
      <p:pic>
        <p:nvPicPr>
          <p:cNvPr id="5" name="Рисунок 4" descr="IMG_20190719_111728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0205" r="27262"/>
          <a:stretch>
            <a:fillRect/>
          </a:stretch>
        </p:blipFill>
        <p:spPr>
          <a:xfrm>
            <a:off x="611560" y="3625195"/>
            <a:ext cx="3024336" cy="3232805"/>
          </a:xfrm>
          <a:prstGeom prst="rect">
            <a:avLst/>
          </a:prstGeom>
        </p:spPr>
      </p:pic>
      <p:pic>
        <p:nvPicPr>
          <p:cNvPr id="8" name="Рисунок 7" descr="IMG_20190702_11042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9847" t="5124" r="15845"/>
          <a:stretch>
            <a:fillRect/>
          </a:stretch>
        </p:blipFill>
        <p:spPr>
          <a:xfrm>
            <a:off x="4724913" y="260648"/>
            <a:ext cx="4419087" cy="3168352"/>
          </a:xfrm>
          <a:prstGeom prst="rect">
            <a:avLst/>
          </a:prstGeom>
        </p:spPr>
      </p:pic>
      <p:pic>
        <p:nvPicPr>
          <p:cNvPr id="9" name="Рисунок 8" descr="IMG_20190712_103840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4256" r="13467"/>
          <a:stretch>
            <a:fillRect/>
          </a:stretch>
        </p:blipFill>
        <p:spPr>
          <a:xfrm>
            <a:off x="4283968" y="3541071"/>
            <a:ext cx="4860032" cy="3316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719_11320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5170" t="16893" r="14272" b="16561"/>
          <a:stretch>
            <a:fillRect/>
          </a:stretch>
        </p:blipFill>
        <p:spPr>
          <a:xfrm>
            <a:off x="1043607" y="2420888"/>
            <a:ext cx="2532987" cy="1872208"/>
          </a:xfrm>
          <a:prstGeom prst="rect">
            <a:avLst/>
          </a:prstGeom>
        </p:spPr>
      </p:pic>
      <p:pic>
        <p:nvPicPr>
          <p:cNvPr id="8" name="Рисунок 7" descr="IMG_20190813_095858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0" y="0"/>
            <a:ext cx="4283968" cy="2405613"/>
          </a:xfrm>
          <a:prstGeom prst="rect">
            <a:avLst/>
          </a:prstGeom>
        </p:spPr>
      </p:pic>
      <p:pic>
        <p:nvPicPr>
          <p:cNvPr id="10" name="Рисунок 9" descr="0-02-05-b6be9b0087c35e23a23daaab2862fe01cf44946837caf724a819173532780c07_c3a9446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6868" t="30887" r="9304"/>
          <a:stretch>
            <a:fillRect/>
          </a:stretch>
        </p:blipFill>
        <p:spPr>
          <a:xfrm>
            <a:off x="5118341" y="3501008"/>
            <a:ext cx="3486107" cy="3356992"/>
          </a:xfrm>
          <a:prstGeom prst="rect">
            <a:avLst/>
          </a:prstGeom>
        </p:spPr>
      </p:pic>
      <p:pic>
        <p:nvPicPr>
          <p:cNvPr id="11" name="Рисунок 10" descr="IMG_20190815_105544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0" y="4310579"/>
            <a:ext cx="4536504" cy="2547421"/>
          </a:xfrm>
          <a:prstGeom prst="rect">
            <a:avLst/>
          </a:prstGeom>
        </p:spPr>
      </p:pic>
      <p:pic>
        <p:nvPicPr>
          <p:cNvPr id="12" name="Рисунок 11" descr="IMG_20190815_110607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22414" t="2646" b="17524"/>
          <a:stretch>
            <a:fillRect/>
          </a:stretch>
        </p:blipFill>
        <p:spPr>
          <a:xfrm>
            <a:off x="4355976" y="41898"/>
            <a:ext cx="4788024" cy="2766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0-02-05-3469818ce1d4549f1f2c07d9582bd9154980a95c9e4848254dee367e46cfe746_7eb60e0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28832" b="18308"/>
          <a:stretch>
            <a:fillRect/>
          </a:stretch>
        </p:blipFill>
        <p:spPr>
          <a:xfrm>
            <a:off x="2241928" y="1196752"/>
            <a:ext cx="6902072" cy="2736304"/>
          </a:xfrm>
          <a:prstGeom prst="rect">
            <a:avLst/>
          </a:prstGeom>
        </p:spPr>
      </p:pic>
      <p:pic>
        <p:nvPicPr>
          <p:cNvPr id="6" name="Рисунок 5" descr="0-02-05-a79f56b51c4d2f60ec51d81ed8f4618eaccea79801a86ef9c3461050cb59242e_209a478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3169" t="16022"/>
          <a:stretch>
            <a:fillRect/>
          </a:stretch>
        </p:blipFill>
        <p:spPr>
          <a:xfrm>
            <a:off x="0" y="3933056"/>
            <a:ext cx="4032448" cy="2924944"/>
          </a:xfrm>
          <a:prstGeom prst="rect">
            <a:avLst/>
          </a:prstGeom>
        </p:spPr>
      </p:pic>
      <p:pic>
        <p:nvPicPr>
          <p:cNvPr id="7" name="Рисунок 6" descr="IMG_20190815_10491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4319897" y="4149080"/>
            <a:ext cx="4824103" cy="2708920"/>
          </a:xfrm>
          <a:prstGeom prst="rect">
            <a:avLst/>
          </a:prstGeom>
        </p:spPr>
      </p:pic>
      <p:pic>
        <p:nvPicPr>
          <p:cNvPr id="8" name="Рисунок 7" descr="IMG_20190815_105115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8898" r="11883"/>
          <a:stretch>
            <a:fillRect/>
          </a:stretch>
        </p:blipFill>
        <p:spPr>
          <a:xfrm>
            <a:off x="0" y="-1"/>
            <a:ext cx="3203848" cy="22710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67944" y="332656"/>
            <a:ext cx="4398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БОСОХОЖДЕНИЕ ПО ТРАВЕ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90703_11053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4174" t="6526" r="18500"/>
          <a:stretch>
            <a:fillRect/>
          </a:stretch>
        </p:blipFill>
        <p:spPr>
          <a:xfrm>
            <a:off x="0" y="3574235"/>
            <a:ext cx="4211960" cy="3283766"/>
          </a:xfrm>
          <a:prstGeom prst="rect">
            <a:avLst/>
          </a:prstGeom>
        </p:spPr>
      </p:pic>
      <p:pic>
        <p:nvPicPr>
          <p:cNvPr id="7" name="Рисунок 6" descr="IMG_20190711_17254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0415" t="11219" r="3536"/>
          <a:stretch>
            <a:fillRect/>
          </a:stretch>
        </p:blipFill>
        <p:spPr>
          <a:xfrm>
            <a:off x="4932040" y="2348880"/>
            <a:ext cx="4211960" cy="2440254"/>
          </a:xfrm>
          <a:prstGeom prst="rect">
            <a:avLst/>
          </a:prstGeom>
        </p:spPr>
      </p:pic>
      <p:pic>
        <p:nvPicPr>
          <p:cNvPr id="8" name="Рисунок 7" descr="IMG_20190711_17282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8548" r="5972"/>
          <a:stretch>
            <a:fillRect/>
          </a:stretch>
        </p:blipFill>
        <p:spPr>
          <a:xfrm>
            <a:off x="-1" y="0"/>
            <a:ext cx="4781349" cy="3140968"/>
          </a:xfrm>
          <a:prstGeom prst="rect">
            <a:avLst/>
          </a:prstGeom>
        </p:spPr>
      </p:pic>
      <p:pic>
        <p:nvPicPr>
          <p:cNvPr id="4" name="Рисунок 3" descr="IMG_20190821_170306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t="7341" r="19840"/>
          <a:stretch>
            <a:fillRect/>
          </a:stretch>
        </p:blipFill>
        <p:spPr>
          <a:xfrm flipH="1">
            <a:off x="6660232" y="0"/>
            <a:ext cx="1526102" cy="3141453"/>
          </a:xfrm>
          <a:prstGeom prst="rect">
            <a:avLst/>
          </a:prstGeom>
        </p:spPr>
      </p:pic>
      <p:pic>
        <p:nvPicPr>
          <p:cNvPr id="9" name="Рисунок 8" descr="0-02-0a-208bcb95bb0f02190ef75c4535cbac344a5d1d5dd6b5015a6e7582b07b23fdc9_9ba3ea96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t="35300" r="9051" b="14301"/>
          <a:stretch>
            <a:fillRect/>
          </a:stretch>
        </p:blipFill>
        <p:spPr>
          <a:xfrm>
            <a:off x="4247456" y="4822948"/>
            <a:ext cx="4896544" cy="2035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703_11141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5901"/>
          <a:stretch>
            <a:fillRect/>
          </a:stretch>
        </p:blipFill>
        <p:spPr>
          <a:xfrm>
            <a:off x="3880546" y="3717032"/>
            <a:ext cx="5263454" cy="3140968"/>
          </a:xfrm>
          <a:prstGeom prst="rect">
            <a:avLst/>
          </a:prstGeom>
        </p:spPr>
      </p:pic>
      <p:pic>
        <p:nvPicPr>
          <p:cNvPr id="6" name="Рисунок 5" descr="IMG_20190702_175328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4326" t="3722" r="20863"/>
          <a:stretch>
            <a:fillRect/>
          </a:stretch>
        </p:blipFill>
        <p:spPr>
          <a:xfrm>
            <a:off x="0" y="3789040"/>
            <a:ext cx="3786377" cy="2736304"/>
          </a:xfrm>
          <a:prstGeom prst="rect">
            <a:avLst/>
          </a:prstGeom>
        </p:spPr>
      </p:pic>
      <p:pic>
        <p:nvPicPr>
          <p:cNvPr id="8" name="Рисунок 7" descr="IMG_20190702_11120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0" y="188640"/>
            <a:ext cx="5080572" cy="2852936"/>
          </a:xfrm>
          <a:prstGeom prst="rect">
            <a:avLst/>
          </a:prstGeom>
        </p:spPr>
      </p:pic>
      <p:pic>
        <p:nvPicPr>
          <p:cNvPr id="9" name="Рисунок 8" descr="IMG_20190813_101853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8096" r="7208"/>
          <a:stretch>
            <a:fillRect/>
          </a:stretch>
        </p:blipFill>
        <p:spPr>
          <a:xfrm>
            <a:off x="5166604" y="503918"/>
            <a:ext cx="3977396" cy="26370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95736" y="3212976"/>
            <a:ext cx="5054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ПЕСОЧНАЯ ТЕРАПИЯ: «РАСКОПКИ»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627_07423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9838" t="19148" b="21952"/>
          <a:stretch>
            <a:fillRect/>
          </a:stretch>
        </p:blipFill>
        <p:spPr>
          <a:xfrm>
            <a:off x="4427983" y="2708920"/>
            <a:ext cx="4480263" cy="1643517"/>
          </a:xfrm>
          <a:prstGeom prst="rect">
            <a:avLst/>
          </a:prstGeom>
        </p:spPr>
      </p:pic>
      <p:pic>
        <p:nvPicPr>
          <p:cNvPr id="7" name="Рисунок 6" descr="IMG_20190628_17133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8263" t="7929"/>
          <a:stretch>
            <a:fillRect/>
          </a:stretch>
        </p:blipFill>
        <p:spPr>
          <a:xfrm>
            <a:off x="4427984" y="4341875"/>
            <a:ext cx="4464496" cy="2516125"/>
          </a:xfrm>
          <a:prstGeom prst="rect">
            <a:avLst/>
          </a:prstGeom>
        </p:spPr>
      </p:pic>
      <p:pic>
        <p:nvPicPr>
          <p:cNvPr id="8" name="Рисунок 7" descr="IMG_20190722_160159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1980" b="8880"/>
          <a:stretch>
            <a:fillRect/>
          </a:stretch>
        </p:blipFill>
        <p:spPr>
          <a:xfrm>
            <a:off x="1103964" y="0"/>
            <a:ext cx="2330844" cy="3284984"/>
          </a:xfrm>
          <a:prstGeom prst="rect">
            <a:avLst/>
          </a:prstGeom>
        </p:spPr>
      </p:pic>
      <p:pic>
        <p:nvPicPr>
          <p:cNvPr id="6" name="Рисунок 5" descr="IMG_20190710_155409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r="4586"/>
          <a:stretch>
            <a:fillRect/>
          </a:stretch>
        </p:blipFill>
        <p:spPr>
          <a:xfrm>
            <a:off x="4427984" y="0"/>
            <a:ext cx="4480529" cy="2636912"/>
          </a:xfrm>
          <a:prstGeom prst="rect">
            <a:avLst/>
          </a:prstGeom>
        </p:spPr>
      </p:pic>
      <p:pic>
        <p:nvPicPr>
          <p:cNvPr id="9" name="Рисунок 8" descr="IMG_20190816_101415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5043" r="15956"/>
          <a:stretch>
            <a:fillRect/>
          </a:stretch>
        </p:blipFill>
        <p:spPr>
          <a:xfrm>
            <a:off x="-1" y="4005064"/>
            <a:ext cx="4083829" cy="29027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335699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МАЛОПОДВИЖНЫЕ </a:t>
            </a:r>
          </a:p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ИГРЫ В ГРУППЕ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90716_15561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7023" r="14885"/>
          <a:stretch>
            <a:fillRect/>
          </a:stretch>
        </p:blipFill>
        <p:spPr>
          <a:xfrm>
            <a:off x="4788024" y="0"/>
            <a:ext cx="4067944" cy="3354741"/>
          </a:xfrm>
          <a:prstGeom prst="rect">
            <a:avLst/>
          </a:prstGeom>
        </p:spPr>
      </p:pic>
      <p:pic>
        <p:nvPicPr>
          <p:cNvPr id="6" name="Рисунок 5" descr="IMG_20190716_15590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7745" r="16925"/>
          <a:stretch>
            <a:fillRect/>
          </a:stretch>
        </p:blipFill>
        <p:spPr>
          <a:xfrm>
            <a:off x="4401325" y="4221088"/>
            <a:ext cx="4742675" cy="2636912"/>
          </a:xfrm>
          <a:prstGeom prst="rect">
            <a:avLst/>
          </a:prstGeom>
        </p:spPr>
      </p:pic>
      <p:pic>
        <p:nvPicPr>
          <p:cNvPr id="7" name="Рисунок 6" descr="IMG_20190716_16023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6613" t="19148" r="10372" b="10733"/>
          <a:stretch>
            <a:fillRect/>
          </a:stretch>
        </p:blipFill>
        <p:spPr>
          <a:xfrm>
            <a:off x="0" y="3622858"/>
            <a:ext cx="4355976" cy="3235142"/>
          </a:xfrm>
          <a:prstGeom prst="rect">
            <a:avLst/>
          </a:prstGeom>
        </p:spPr>
      </p:pic>
      <p:pic>
        <p:nvPicPr>
          <p:cNvPr id="8" name="Рисунок 7" descr="IMG_20190716_161027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24013" r="26375"/>
          <a:stretch>
            <a:fillRect/>
          </a:stretch>
        </p:blipFill>
        <p:spPr>
          <a:xfrm>
            <a:off x="996484" y="0"/>
            <a:ext cx="2711419" cy="3068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3140968"/>
            <a:ext cx="478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СПОРТИВНОЕ МЕРОПРИЯТИЕ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3501008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«БЫСТРЫЕ, СМЕЛЫЕ, ЛОВКИЕ, УМЕЛЫЕ»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476672"/>
            <a:ext cx="77403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ВИД ПРОЕКТА: ПОЗНАВАТЕЛЬНО-ОЗДОРОВИТЕЛЬНЫЙ </a:t>
            </a:r>
          </a:p>
          <a:p>
            <a:pPr algn="ctr">
              <a:lnSpc>
                <a:spcPts val="2000"/>
              </a:lnSpc>
            </a:pPr>
            <a:endParaRPr lang="ru-RU" b="1" spc="50" dirty="0" smtClean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ПРОДОЛЖИТЕЛЬНОСТЬ: </a:t>
            </a:r>
            <a:r>
              <a:rPr lang="ru-RU" sz="16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ИЮНЬ - АВГУСТ</a:t>
            </a:r>
            <a:endParaRPr lang="ru-RU" b="1" spc="50" dirty="0" smtClean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556792"/>
            <a:ext cx="51491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Актуальность</a:t>
            </a:r>
          </a:p>
          <a:p>
            <a:r>
              <a:rPr lang="ru-RU" sz="40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реализации проекта:</a:t>
            </a:r>
          </a:p>
        </p:txBody>
      </p:sp>
      <p:pic>
        <p:nvPicPr>
          <p:cNvPr id="8" name="Рисунок 7" descr="лето2.pn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5220072" y="980728"/>
            <a:ext cx="3739063" cy="27809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3789040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 </a:t>
            </a:r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Лето – самое благоприятное время для укрепления и развития здоровья детей. Именно летом дошкольники много времени проводят на участке, на свежем воздухе, где они получают максимум впечатлений и положительных эмоций – подвижные игры, физкультурные развлечения, закаливающие процедуры, спортивные праздники, употребление в пищу витаминов.</a:t>
            </a:r>
          </a:p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 </a:t>
            </a:r>
            <a:endParaRPr lang="ru-RU" sz="20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822_09504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6000" r="12338"/>
          <a:stretch>
            <a:fillRect/>
          </a:stretch>
        </p:blipFill>
        <p:spPr>
          <a:xfrm>
            <a:off x="3841943" y="4005064"/>
            <a:ext cx="5302058" cy="2852936"/>
          </a:xfrm>
          <a:prstGeom prst="rect">
            <a:avLst/>
          </a:prstGeom>
        </p:spPr>
      </p:pic>
      <p:pic>
        <p:nvPicPr>
          <p:cNvPr id="5" name="Рисунок 4" descr="IMG_20190822_095838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6516" t="3268" r="24761" b="15032"/>
          <a:stretch>
            <a:fillRect/>
          </a:stretch>
        </p:blipFill>
        <p:spPr>
          <a:xfrm>
            <a:off x="0" y="-1"/>
            <a:ext cx="3419872" cy="2671775"/>
          </a:xfrm>
          <a:prstGeom prst="rect">
            <a:avLst/>
          </a:prstGeom>
        </p:spPr>
      </p:pic>
      <p:pic>
        <p:nvPicPr>
          <p:cNvPr id="6" name="Рисунок 5" descr="IMG_20190822_100422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846" r="15385"/>
          <a:stretch>
            <a:fillRect/>
          </a:stretch>
        </p:blipFill>
        <p:spPr>
          <a:xfrm>
            <a:off x="4833316" y="0"/>
            <a:ext cx="4310684" cy="2996952"/>
          </a:xfrm>
          <a:prstGeom prst="rect">
            <a:avLst/>
          </a:prstGeom>
        </p:spPr>
      </p:pic>
      <p:pic>
        <p:nvPicPr>
          <p:cNvPr id="7" name="Рисунок 6" descr="IMG_20190822_100939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8805" r="7681"/>
          <a:stretch>
            <a:fillRect/>
          </a:stretch>
        </p:blipFill>
        <p:spPr>
          <a:xfrm>
            <a:off x="0" y="4025675"/>
            <a:ext cx="3707904" cy="2832325"/>
          </a:xfrm>
          <a:prstGeom prst="rect">
            <a:avLst/>
          </a:prstGeom>
        </p:spPr>
      </p:pic>
      <p:pic>
        <p:nvPicPr>
          <p:cNvPr id="4" name="Рисунок 3" descr="IMG_20190822_095445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tretch>
            <a:fillRect/>
          </a:stretch>
        </p:blipFill>
        <p:spPr>
          <a:xfrm>
            <a:off x="2627784" y="2479048"/>
            <a:ext cx="2661351" cy="14944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20072" y="3140968"/>
            <a:ext cx="3923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«В ПОИСКАХ КЛАДА»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06896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КВЕСТ-ИГРА 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822_102527.jpg"/>
          <p:cNvPicPr>
            <a:picLocks noChangeAspect="1"/>
          </p:cNvPicPr>
          <p:nvPr/>
        </p:nvPicPr>
        <p:blipFill>
          <a:blip r:embed="rId3" cstate="print"/>
          <a:srcRect l="22606" r="27479"/>
          <a:stretch>
            <a:fillRect/>
          </a:stretch>
        </p:blipFill>
        <p:spPr>
          <a:xfrm>
            <a:off x="0" y="3091653"/>
            <a:ext cx="3347864" cy="3766347"/>
          </a:xfrm>
          <a:prstGeom prst="rect">
            <a:avLst/>
          </a:prstGeom>
        </p:spPr>
      </p:pic>
      <p:pic>
        <p:nvPicPr>
          <p:cNvPr id="6" name="Рисунок 5" descr="IMG_20190822_103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8130" y="0"/>
            <a:ext cx="4695870" cy="2636912"/>
          </a:xfrm>
          <a:prstGeom prst="rect">
            <a:avLst/>
          </a:prstGeom>
        </p:spPr>
      </p:pic>
      <p:pic>
        <p:nvPicPr>
          <p:cNvPr id="7" name="Рисунок 6" descr="IMG_20190822_103745.jpg"/>
          <p:cNvPicPr>
            <a:picLocks noChangeAspect="1"/>
          </p:cNvPicPr>
          <p:nvPr/>
        </p:nvPicPr>
        <p:blipFill>
          <a:blip r:embed="rId5" cstate="print"/>
          <a:srcRect t="6159"/>
          <a:stretch>
            <a:fillRect/>
          </a:stretch>
        </p:blipFill>
        <p:spPr>
          <a:xfrm>
            <a:off x="4139952" y="4221088"/>
            <a:ext cx="5004048" cy="2636912"/>
          </a:xfrm>
          <a:prstGeom prst="rect">
            <a:avLst/>
          </a:prstGeom>
        </p:spPr>
      </p:pic>
      <p:pic>
        <p:nvPicPr>
          <p:cNvPr id="8" name="Рисунок 7" descr="IMG_20190822_101934.jpg"/>
          <p:cNvPicPr>
            <a:picLocks noChangeAspect="1"/>
          </p:cNvPicPr>
          <p:nvPr/>
        </p:nvPicPr>
        <p:blipFill>
          <a:blip r:embed="rId6" cstate="print"/>
          <a:srcRect l="14772" t="8114" r="12175"/>
          <a:stretch>
            <a:fillRect/>
          </a:stretch>
        </p:blipFill>
        <p:spPr>
          <a:xfrm>
            <a:off x="-34317" y="0"/>
            <a:ext cx="4447044" cy="3140968"/>
          </a:xfrm>
          <a:prstGeom prst="rect">
            <a:avLst/>
          </a:prstGeom>
        </p:spPr>
      </p:pic>
      <p:pic>
        <p:nvPicPr>
          <p:cNvPr id="5" name="Рисунок 4" descr="IMG_20190822_1032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2992" y="2564904"/>
            <a:ext cx="2949368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IMG_20190815_11495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1430" r="14274"/>
          <a:stretch>
            <a:fillRect/>
          </a:stretch>
        </p:blipFill>
        <p:spPr>
          <a:xfrm>
            <a:off x="3923929" y="2912588"/>
            <a:ext cx="5220072" cy="3945412"/>
          </a:xfrm>
          <a:prstGeom prst="rect">
            <a:avLst/>
          </a:prstGeom>
        </p:spPr>
      </p:pic>
      <p:pic>
        <p:nvPicPr>
          <p:cNvPr id="13" name="Рисунок 12" descr="IMG_20190626_11511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6925" r="16138"/>
          <a:stretch>
            <a:fillRect/>
          </a:stretch>
        </p:blipFill>
        <p:spPr>
          <a:xfrm>
            <a:off x="0" y="260648"/>
            <a:ext cx="3923928" cy="32918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48064" y="980728"/>
            <a:ext cx="2828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ГИГИЕНИЧЕСКИЕ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 И ВОДНЫЕ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 ПРОЦЕДУРЫ</a:t>
            </a:r>
            <a:endParaRPr lang="ru-RU" sz="20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67944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404664"/>
            <a:ext cx="7444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ПОЗНАВАТЕЛЬНОЕ РАЗВИТИЕ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2056686"/>
            <a:ext cx="62646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«СЪЕДОБНОЕ – НЕСЪЕДОБНОЕ»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«С КАКОГО ДЕРЕВА ЛИСТОК»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«ЧТО ВОЗЬМЕМ В ПОХОД» 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«УЧИМ ДОРОЖНЫЕ ЗНАКИ» 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«ЛЕТАЕТ, ПЛАВАЕТ, ЕЗДИТ»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«УГАДАЙ И НАЗОВИ» (ВИДЫ ТРАНСПОРТА)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«РАСТЕНИЯ И ЖИВОТНЫЕ ЛЕСА» 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«ОВОЩИ - ФРУКТЫ»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«ЛОТО»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«СОБЕРИ КОРЗИНУ»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«В МАГАЗИНЕ»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«ВРЕМЕНА ГОДА»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«УЗНАЙ НА ОЩУПЬ», «УЗНАЙ ПО ЗАПАХУ», «УЗНАЙ ПО ВКУСУ»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«ОДЕНЬ КУКЛУ НА ПРОГУЛКУ»</a:t>
            </a:r>
          </a:p>
          <a:p>
            <a:endParaRPr lang="ru-RU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051720" y="134076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ДИДАКТИЧЕСКИЕ ИГРЫ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820_16221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4829"/>
          <a:stretch>
            <a:fillRect/>
          </a:stretch>
        </p:blipFill>
        <p:spPr>
          <a:xfrm>
            <a:off x="0" y="260648"/>
            <a:ext cx="6055654" cy="3573016"/>
          </a:xfrm>
          <a:prstGeom prst="rect">
            <a:avLst/>
          </a:prstGeom>
        </p:spPr>
      </p:pic>
      <p:pic>
        <p:nvPicPr>
          <p:cNvPr id="4" name="Рисунок 3" descr="IMG_20190820_16150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0" y="4077072"/>
            <a:ext cx="4359937" cy="2448272"/>
          </a:xfrm>
          <a:prstGeom prst="rect">
            <a:avLst/>
          </a:prstGeom>
        </p:spPr>
      </p:pic>
      <p:pic>
        <p:nvPicPr>
          <p:cNvPr id="5" name="Рисунок 4" descr="IMG_20190819_092957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7122" r="7237"/>
          <a:stretch>
            <a:fillRect/>
          </a:stretch>
        </p:blipFill>
        <p:spPr>
          <a:xfrm>
            <a:off x="4463480" y="3789040"/>
            <a:ext cx="4680520" cy="3068960"/>
          </a:xfrm>
          <a:prstGeom prst="rect">
            <a:avLst/>
          </a:prstGeom>
        </p:spPr>
      </p:pic>
      <p:pic>
        <p:nvPicPr>
          <p:cNvPr id="6" name="Рисунок 5" descr="IMG_20190819_072730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26954" r="23631"/>
          <a:stretch>
            <a:fillRect/>
          </a:stretch>
        </p:blipFill>
        <p:spPr>
          <a:xfrm>
            <a:off x="6084168" y="1124744"/>
            <a:ext cx="2267744" cy="2576982"/>
          </a:xfrm>
          <a:prstGeom prst="rect">
            <a:avLst/>
          </a:prstGeom>
        </p:spPr>
      </p:pic>
      <p:pic>
        <p:nvPicPr>
          <p:cNvPr id="7" name="Рисунок 6" descr="IMG_20190906_161534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19597" r="15731"/>
          <a:stretch>
            <a:fillRect/>
          </a:stretch>
        </p:blipFill>
        <p:spPr>
          <a:xfrm>
            <a:off x="7516931" y="0"/>
            <a:ext cx="1627069" cy="14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 descr="IMG_20190430_15522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4762" t="12720" r="16667"/>
          <a:stretch>
            <a:fillRect/>
          </a:stretch>
        </p:blipFill>
        <p:spPr>
          <a:xfrm>
            <a:off x="5334518" y="764704"/>
            <a:ext cx="3809481" cy="2376264"/>
          </a:xfrm>
          <a:prstGeom prst="rect">
            <a:avLst/>
          </a:prstGeom>
        </p:spPr>
      </p:pic>
      <p:pic>
        <p:nvPicPr>
          <p:cNvPr id="15" name="Рисунок 14" descr="IMG_20190430_15565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8205" r="5336"/>
          <a:stretch>
            <a:fillRect/>
          </a:stretch>
        </p:blipFill>
        <p:spPr>
          <a:xfrm>
            <a:off x="0" y="2780928"/>
            <a:ext cx="5181351" cy="3805338"/>
          </a:xfrm>
          <a:prstGeom prst="rect">
            <a:avLst/>
          </a:prstGeom>
        </p:spPr>
      </p:pic>
      <p:pic>
        <p:nvPicPr>
          <p:cNvPr id="20" name="Рисунок 19" descr="IMG_20190430_15225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9525" t="15426" r="3538"/>
          <a:stretch>
            <a:fillRect/>
          </a:stretch>
        </p:blipFill>
        <p:spPr>
          <a:xfrm>
            <a:off x="5292080" y="3356992"/>
            <a:ext cx="3851920" cy="27329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20688"/>
            <a:ext cx="5221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РАЗВЛЕЧЕНИЕ</a:t>
            </a:r>
          </a:p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 «В МИРЕ ЯГОД И ФРУКТОВ»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430_15352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r="23588"/>
          <a:stretch>
            <a:fillRect/>
          </a:stretch>
        </p:blipFill>
        <p:spPr>
          <a:xfrm>
            <a:off x="-1" y="3717032"/>
            <a:ext cx="4017409" cy="2952328"/>
          </a:xfrm>
          <a:prstGeom prst="rect">
            <a:avLst/>
          </a:prstGeom>
        </p:spPr>
      </p:pic>
      <p:pic>
        <p:nvPicPr>
          <p:cNvPr id="4" name="Рисунок 3" descr="IMG_20190430_16022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887416" y="3717032"/>
            <a:ext cx="5256584" cy="2951774"/>
          </a:xfrm>
          <a:prstGeom prst="rect">
            <a:avLst/>
          </a:prstGeom>
        </p:spPr>
      </p:pic>
      <p:pic>
        <p:nvPicPr>
          <p:cNvPr id="6" name="Рисунок 5" descr="IMG_20190430_15410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5588" t="21952" r="22438"/>
          <a:stretch>
            <a:fillRect/>
          </a:stretch>
        </p:blipFill>
        <p:spPr>
          <a:xfrm>
            <a:off x="2843808" y="1916832"/>
            <a:ext cx="2016224" cy="1700157"/>
          </a:xfrm>
          <a:prstGeom prst="rect">
            <a:avLst/>
          </a:prstGeom>
        </p:spPr>
      </p:pic>
      <p:pic>
        <p:nvPicPr>
          <p:cNvPr id="7" name="Рисунок 6" descr="IMG_20190430_155914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56082" t="19974"/>
          <a:stretch>
            <a:fillRect/>
          </a:stretch>
        </p:blipFill>
        <p:spPr>
          <a:xfrm>
            <a:off x="0" y="229468"/>
            <a:ext cx="2915816" cy="2983508"/>
          </a:xfrm>
          <a:prstGeom prst="rect">
            <a:avLst/>
          </a:prstGeom>
        </p:spPr>
      </p:pic>
      <p:pic>
        <p:nvPicPr>
          <p:cNvPr id="8" name="Рисунок 7" descr="IMG_20190430_160438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8756" r="14632"/>
          <a:stretch>
            <a:fillRect/>
          </a:stretch>
        </p:blipFill>
        <p:spPr>
          <a:xfrm>
            <a:off x="4821342" y="188640"/>
            <a:ext cx="4322658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701_07160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4250" t="5124" r="31888" b="9331"/>
          <a:stretch>
            <a:fillRect/>
          </a:stretch>
        </p:blipFill>
        <p:spPr>
          <a:xfrm>
            <a:off x="6301454" y="0"/>
            <a:ext cx="2842546" cy="4032448"/>
          </a:xfrm>
          <a:prstGeom prst="rect">
            <a:avLst/>
          </a:prstGeom>
        </p:spPr>
      </p:pic>
      <p:pic>
        <p:nvPicPr>
          <p:cNvPr id="7" name="Рисунок 6" descr="IMG_20190703_07195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7950" r="36613"/>
          <a:stretch>
            <a:fillRect/>
          </a:stretch>
        </p:blipFill>
        <p:spPr>
          <a:xfrm>
            <a:off x="3779912" y="3068960"/>
            <a:ext cx="2391149" cy="3789040"/>
          </a:xfrm>
          <a:prstGeom prst="rect">
            <a:avLst/>
          </a:prstGeom>
        </p:spPr>
      </p:pic>
      <p:pic>
        <p:nvPicPr>
          <p:cNvPr id="8" name="Рисунок 7" descr="IMG_20190815_11544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2462" r="15769"/>
          <a:stretch>
            <a:fillRect/>
          </a:stretch>
        </p:blipFill>
        <p:spPr>
          <a:xfrm>
            <a:off x="683568" y="4077072"/>
            <a:ext cx="2376264" cy="2160240"/>
          </a:xfrm>
          <a:prstGeom prst="rect">
            <a:avLst/>
          </a:prstGeom>
        </p:spPr>
      </p:pic>
      <p:pic>
        <p:nvPicPr>
          <p:cNvPr id="10" name="Рисунок 9" descr="IMG_20190816_115403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-1" y="0"/>
            <a:ext cx="5337039" cy="29969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512" y="3356992"/>
            <a:ext cx="334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ВИТАМИНОТЕРАПИЯ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90711_16051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0"/>
            <a:ext cx="5978204" cy="3356992"/>
          </a:xfrm>
          <a:prstGeom prst="rect">
            <a:avLst/>
          </a:prstGeom>
        </p:spPr>
      </p:pic>
      <p:pic>
        <p:nvPicPr>
          <p:cNvPr id="5" name="Рисунок 4" descr="IMG_20190711_16175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9148"/>
          <a:stretch>
            <a:fillRect/>
          </a:stretch>
        </p:blipFill>
        <p:spPr>
          <a:xfrm>
            <a:off x="1591417" y="3429000"/>
            <a:ext cx="7552584" cy="3429000"/>
          </a:xfrm>
          <a:prstGeom prst="rect">
            <a:avLst/>
          </a:prstGeom>
        </p:spPr>
      </p:pic>
      <p:pic>
        <p:nvPicPr>
          <p:cNvPr id="6" name="Рисунок 5" descr="IMG_20190711_16151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7450" b="15351"/>
          <a:stretch>
            <a:fillRect/>
          </a:stretch>
        </p:blipFill>
        <p:spPr>
          <a:xfrm rot="5400000">
            <a:off x="271575" y="4114860"/>
            <a:ext cx="1080121" cy="12925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12160" y="908720"/>
            <a:ext cx="29158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ОЗНАКОМЛЕНИЕ С СЕКРЕТАМИ КУХНИ - ПРИГОТОВЛЕНИЕ САЛАТА 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0-02-05-55e894d111778504abb4171894ed5ec22a3b838c1835ef11f43d59b8a48a4314_38ce450b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0"/>
            <a:ext cx="4668011" cy="3501008"/>
          </a:xfrm>
          <a:prstGeom prst="rect">
            <a:avLst/>
          </a:prstGeom>
        </p:spPr>
      </p:pic>
      <p:pic>
        <p:nvPicPr>
          <p:cNvPr id="4" name="Рисунок 3" descr="0-02-05-f9adbfe33f9c38d6eb7b0113d61a20fa4ff53016010187a845584412ea63c2f6_1db7706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0412"/>
          <a:stretch>
            <a:fillRect/>
          </a:stretch>
        </p:blipFill>
        <p:spPr>
          <a:xfrm>
            <a:off x="395536" y="3573016"/>
            <a:ext cx="3923927" cy="3284984"/>
          </a:xfrm>
          <a:prstGeom prst="rect">
            <a:avLst/>
          </a:prstGeom>
        </p:spPr>
      </p:pic>
      <p:pic>
        <p:nvPicPr>
          <p:cNvPr id="7" name="Рисунок 6" descr="0-02-05-574e0a45510011dff8a8e2e17e97c3830f4dab1a1f553b93182ffe33357c25b0_a71e87b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2675" r="26375"/>
          <a:stretch>
            <a:fillRect/>
          </a:stretch>
        </p:blipFill>
        <p:spPr>
          <a:xfrm>
            <a:off x="5586736" y="188641"/>
            <a:ext cx="3223897" cy="5904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9544" y="623731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ЭКСПЕРИМЕНТИРОВАНИЕ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751344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Грамотно организованная летняя работа в ДОУ, охватывающая всех участников образовательного процесса, представляет широкие возможности для укрепления физического и психического здоровья воспитанников, развитие у них познавательного интереса, а также повышение компетентности родителей в области организации отдыха детей.</a:t>
            </a:r>
          </a:p>
          <a:p>
            <a:pPr algn="just"/>
            <a:endParaRPr lang="ru-RU" sz="2000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pPr algn="just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   Проект предполагает целый ряд педагогических  и оздоровительных мероприятий, которые будут совмещаться в процессе пребывания детей в детском саду. Система работы предполагает максимальное пребывание детей на свежем воздухе, соблюдение двигательного режима, оздоровительные процедуры. Особое внимание уделяется организации досуга детей.</a:t>
            </a:r>
            <a:endParaRPr lang="ru-RU" sz="20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67944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84160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СОЦИАЛЬНО-КОММУНИКАТИВНОЕ</a:t>
            </a:r>
          </a:p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 РАЗВИТИЕ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162880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СЮЖЕТНО-РОЛЕВЫЕ ИГРЫ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2276872"/>
            <a:ext cx="576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>
                  <a:solidFill>
                    <a:srgbClr val="0066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«ПОЛИКЛИНИКА»</a:t>
            </a:r>
          </a:p>
          <a:p>
            <a:r>
              <a:rPr lang="ru-RU" sz="2000" dirty="0" smtClean="0">
                <a:ln>
                  <a:solidFill>
                    <a:srgbClr val="0066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«ТЕЛЕФОННЫЙ РАЗГОВОР»</a:t>
            </a:r>
          </a:p>
          <a:p>
            <a:r>
              <a:rPr lang="ru-RU" sz="2000" dirty="0" smtClean="0">
                <a:ln>
                  <a:solidFill>
                    <a:srgbClr val="0066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«КУКЛА ЗАБОЛЕЛА»</a:t>
            </a:r>
          </a:p>
          <a:p>
            <a:r>
              <a:rPr lang="ru-RU" sz="2000" dirty="0" smtClean="0">
                <a:ln>
                  <a:solidFill>
                    <a:srgbClr val="0066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«МАГАЗИН ПОЛЕЗНЫХ ПРОДУКТОВ»</a:t>
            </a:r>
          </a:p>
          <a:p>
            <a:r>
              <a:rPr lang="ru-RU" sz="2000" dirty="0" smtClean="0">
                <a:ln>
                  <a:solidFill>
                    <a:srgbClr val="0066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«ФИЗКУЛЬТУРНОЕ ЗАНЯТИЕ»</a:t>
            </a:r>
            <a:endParaRPr lang="ru-RU" sz="2000" dirty="0">
              <a:ln>
                <a:solidFill>
                  <a:srgbClr val="006600"/>
                </a:solidFill>
              </a:ln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407707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КОНСУЛЬТАЦИИ ДЛЯ РОДИТЕЛЕЙ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4797152"/>
            <a:ext cx="5904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«ЗДОРОВЫЙ ОБРАЗ ЖИЗНИ – ЗАЛОГ ЗДОРОВЬЯ НАШИХ ДЕТЕЙ»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«ЗАКАЛИВАНИЕ ДЕТЕЙ В ДОШКОЛЬНОМ ВОЗРАСТЕ»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«КРАСИВАЯ ОСАНКА – ЗАЛОГ ЗДОРОВЬЯ»</a:t>
            </a:r>
            <a:endParaRPr lang="ru-RU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816_16054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r="12639"/>
          <a:stretch>
            <a:fillRect/>
          </a:stretch>
        </p:blipFill>
        <p:spPr>
          <a:xfrm>
            <a:off x="3707904" y="3501008"/>
            <a:ext cx="5222630" cy="3356992"/>
          </a:xfrm>
          <a:prstGeom prst="rect">
            <a:avLst/>
          </a:prstGeom>
        </p:spPr>
      </p:pic>
      <p:pic>
        <p:nvPicPr>
          <p:cNvPr id="9" name="Рисунок 8" descr="IMG_20190719_11043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3285" r="7122"/>
          <a:stretch>
            <a:fillRect/>
          </a:stretch>
        </p:blipFill>
        <p:spPr>
          <a:xfrm>
            <a:off x="179512" y="260648"/>
            <a:ext cx="4896544" cy="3068960"/>
          </a:xfrm>
          <a:prstGeom prst="rect">
            <a:avLst/>
          </a:prstGeom>
        </p:spPr>
      </p:pic>
      <p:pic>
        <p:nvPicPr>
          <p:cNvPr id="5" name="Рисунок 4" descr="IMG_20190906_16104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5941" r="14840"/>
          <a:stretch>
            <a:fillRect/>
          </a:stretch>
        </p:blipFill>
        <p:spPr>
          <a:xfrm>
            <a:off x="5150550" y="332656"/>
            <a:ext cx="3961824" cy="2808312"/>
          </a:xfrm>
          <a:prstGeom prst="rect">
            <a:avLst/>
          </a:prstGeom>
        </p:spPr>
      </p:pic>
      <p:pic>
        <p:nvPicPr>
          <p:cNvPr id="6" name="Рисунок 5" descr="IMG_20190702_162411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9838" t="9331" r="5901"/>
          <a:stretch>
            <a:fillRect/>
          </a:stretch>
        </p:blipFill>
        <p:spPr>
          <a:xfrm>
            <a:off x="1" y="4128902"/>
            <a:ext cx="3608525" cy="2180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716_16453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619348" y="260648"/>
            <a:ext cx="4524652" cy="2540766"/>
          </a:xfrm>
          <a:prstGeom prst="rect">
            <a:avLst/>
          </a:prstGeom>
        </p:spPr>
      </p:pic>
      <p:pic>
        <p:nvPicPr>
          <p:cNvPr id="4" name="Рисунок 3" descr="IMG_20190716_16452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0" y="260648"/>
            <a:ext cx="4499992" cy="2526919"/>
          </a:xfrm>
          <a:prstGeom prst="rect">
            <a:avLst/>
          </a:prstGeom>
        </p:spPr>
      </p:pic>
      <p:pic>
        <p:nvPicPr>
          <p:cNvPr id="5" name="Рисунок 4" descr="IMG_20190813_06405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1043608" y="2844074"/>
            <a:ext cx="7148086" cy="4013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67944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48680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РЕЧЕВОЕ РАЗВИТИЕ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268761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779687"/>
            <a:ext cx="84249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БАРТО А. ДЕВОЧКА ЧУМАЗАЯ; Я РАСТУ, МЫ С ТАМАРОЙ САНИТАРЫ;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ВОЛКОВ А. ВОЛШЕБНИК ИЗУМРУДНОГО ГОРОДА; 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МАРШАК С. О МАЛЬЧИКАХ И ДЕВОЧКАХ;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МИХАЛКОВ С. ПРИВИВКА, ТРИДЦАТЬ ШЕСТЬ И ПЯТЬ, ПРО ДЕВОЧКУ, КОТОРАЯ ПЛОХО КУШАЛА;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НОСОВ Н. ПРИКЛЮЧЕНИЯ НЕЗНАЙКИ И ЕГО ДРУЗЕЙ;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ТОЛСТОЙ Л. СТАРЫЙ ДЕД И ВНУЧЕК;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ЧУКОВСКИЙ К. МОЙДОДЫР;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КОРОСТЫЛЁВ В. КОРОЛЕВА ЗУБНАЯ ЩЁТКА;  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МАЯКОВСКИЙ В. ЧТО ТАКОЕ ХОРОШО И ЧТО ТАКОЕ ПЛОХО?; 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ЭНЦИКЛОПЕДИЯ ДЛЯ МАЛЫШЕЙ Е. УЛЬЕВА КАК УСТРОЕН ЧЕЛОВЕК, ПРАВИЛА БЕЗОПАСНОСТИ, Я В ДОМЕ ХОЗЯИН;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РАЗУЧИВАНИЕ СТИХОТВОРЕНИЙ, ЗАГАДОК, ПОСЛОВИЦ О ПРИРОДЕ И ЕЕ ВЗАИМОСВЯЗИ С ЧЕЛОВЕКОМ.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27584" y="119675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ЧТЕНИЕ ХУДОЖЕСТВЕННОЙ ЛИТЕРАТУРЫ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1340768"/>
            <a:ext cx="856895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«ЛЕТО, ЛЕТО, ЛЕТО - КАКОГО ОНО ЦВЕТА?»; </a:t>
            </a:r>
          </a:p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«СОЛНЦЕ, ВОЗДУХ И ВОДА – НАШИ ЛУЧШИЕ ДРУЗЬЯ»;</a:t>
            </a:r>
          </a:p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«О ВРЕДЕ И ПОЛЬЗЕ СОЛНЦА», «СОЛНЕЧНЫЙ УДАР»; </a:t>
            </a:r>
          </a:p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«МОРСКАЯ ВОДА ПОЛЕЗНА ДЛЯ ЛЮДЕЙ», «ПРАВИЛА ПОВЕДЕНИЯ НА ВОДЕ»;</a:t>
            </a:r>
          </a:p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«ВИДЫ СПОРТА»;</a:t>
            </a:r>
          </a:p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«ПРАВИЛА ОКАЗАНИЯ ПЕРВОЙ ПОМОЩИ ДОШКОЛЬНИКАМ», «ЯДОВИТЫЕ РАСТЕНИЯ»; «ПРАВИЛА ПОЖАРНОЙ БЕЗОПАСНОСТИ В ПРИРОДЕ»; </a:t>
            </a:r>
          </a:p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«ДОРОЖНЫЕ ЗНАКИ»; </a:t>
            </a:r>
          </a:p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«КАКИЕ ОВОЩИ РАСТУТ НА ОГОРОДЕ», «ВО САДУ, ЛИ ВО ОГОРОДЕ?», «ВИТАМИНЫ И ЗДОРОВЬЕ» «ПУТЕШЕСТВИЕ ВИТАМИНКИ»</a:t>
            </a:r>
          </a:p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«МИКРОБЫ И ВИРУСЫ».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59832" y="476672"/>
            <a:ext cx="2385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БЕСЕДЫ: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717_11204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9375"/>
          <a:stretch>
            <a:fillRect/>
          </a:stretch>
        </p:blipFill>
        <p:spPr>
          <a:xfrm>
            <a:off x="0" y="908720"/>
            <a:ext cx="4810964" cy="2448272"/>
          </a:xfrm>
          <a:prstGeom prst="rect">
            <a:avLst/>
          </a:prstGeom>
        </p:spPr>
      </p:pic>
      <p:pic>
        <p:nvPicPr>
          <p:cNvPr id="6" name="Рисунок 5" descr="IMG_20190718_15485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8824"/>
          <a:stretch>
            <a:fillRect/>
          </a:stretch>
        </p:blipFill>
        <p:spPr>
          <a:xfrm>
            <a:off x="4716015" y="3610182"/>
            <a:ext cx="4427985" cy="2267089"/>
          </a:xfrm>
          <a:prstGeom prst="rect">
            <a:avLst/>
          </a:prstGeom>
        </p:spPr>
      </p:pic>
      <p:pic>
        <p:nvPicPr>
          <p:cNvPr id="9" name="Рисунок 8" descr="IMG_20190819_09140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5356" t="8192" r="8772"/>
          <a:stretch>
            <a:fillRect/>
          </a:stretch>
        </p:blipFill>
        <p:spPr>
          <a:xfrm>
            <a:off x="0" y="3717032"/>
            <a:ext cx="4632163" cy="2780928"/>
          </a:xfrm>
          <a:prstGeom prst="rect">
            <a:avLst/>
          </a:prstGeom>
        </p:spPr>
      </p:pic>
      <p:pic>
        <p:nvPicPr>
          <p:cNvPr id="10" name="Рисунок 9" descr="IMG_20190821_112846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5159" t="6125" b="8127"/>
          <a:stretch>
            <a:fillRect/>
          </a:stretch>
        </p:blipFill>
        <p:spPr>
          <a:xfrm>
            <a:off x="4860032" y="476672"/>
            <a:ext cx="4283968" cy="2174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7824" y="54868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spc="50" dirty="0" smtClean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47667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ХУДОЖЕСТВЕННО-ЭСТЕТИЧЕСКОЕ РАЗВИТИЕ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700808"/>
            <a:ext cx="8460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ЛЕТНИЙ ВЕРНИСАЖ</a:t>
            </a:r>
          </a:p>
          <a:p>
            <a:pPr algn="ctr"/>
            <a:endParaRPr lang="ru-RU" sz="2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    </a:t>
            </a: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АППЛИКАЦИЯ         ЛЕПКА        РИСОВАНИЕ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144" y="3356992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НАТЮРМОРТ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ВИДЫ СПОРТА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ЛЕТНИЙ ОТДЫХ 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РИСУНКИ НА АСФАЛЬТЕ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3284984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БАБОЧКА 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ВИДЫ СПОРТА</a:t>
            </a:r>
            <a:endParaRPr lang="ru-RU" sz="20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3429000"/>
            <a:ext cx="20882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ДЕРЕВО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ВИШНЯ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КЛУБНИКА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ФРУКТЫ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РАКЕТКИ</a:t>
            </a:r>
            <a:endParaRPr lang="ru-RU" sz="20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5445224"/>
            <a:ext cx="837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СЛУШАНИЕ АУДИОЗАПИСЕЙ </a:t>
            </a:r>
            <a:r>
              <a:rPr lang="ru-RU" sz="24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«ГОЛОСА ЛЕСА»</a:t>
            </a:r>
            <a:endParaRPr lang="ru-RU" sz="24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716_12520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8470" b="15567"/>
          <a:stretch>
            <a:fillRect/>
          </a:stretch>
        </p:blipFill>
        <p:spPr>
          <a:xfrm>
            <a:off x="3385891" y="0"/>
            <a:ext cx="5758109" cy="2132856"/>
          </a:xfrm>
          <a:prstGeom prst="rect">
            <a:avLst/>
          </a:prstGeom>
        </p:spPr>
      </p:pic>
      <p:pic>
        <p:nvPicPr>
          <p:cNvPr id="8" name="Рисунок 7" descr="IMG_20190815_16291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3352" t="11211" b="15162"/>
          <a:stretch>
            <a:fillRect/>
          </a:stretch>
        </p:blipFill>
        <p:spPr>
          <a:xfrm>
            <a:off x="0" y="4516925"/>
            <a:ext cx="5472608" cy="2341075"/>
          </a:xfrm>
          <a:prstGeom prst="rect">
            <a:avLst/>
          </a:prstGeom>
        </p:spPr>
      </p:pic>
      <p:pic>
        <p:nvPicPr>
          <p:cNvPr id="4" name="Рисунок 3" descr="IMG_20190628_11001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6688" t="17746" r="2751" b="5124"/>
          <a:stretch>
            <a:fillRect/>
          </a:stretch>
        </p:blipFill>
        <p:spPr>
          <a:xfrm>
            <a:off x="4644008" y="3212976"/>
            <a:ext cx="4499992" cy="2152171"/>
          </a:xfrm>
          <a:prstGeom prst="rect">
            <a:avLst/>
          </a:prstGeom>
        </p:spPr>
      </p:pic>
      <p:pic>
        <p:nvPicPr>
          <p:cNvPr id="6" name="Рисунок 5" descr="0-02-0a-3240b884da4b4c15442d86dd7e59bb4be4545eea9ea651e7848d1a5bbd494cfa_d4bfd393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963" t="36749" b="18101"/>
          <a:stretch>
            <a:fillRect/>
          </a:stretch>
        </p:blipFill>
        <p:spPr>
          <a:xfrm>
            <a:off x="1" y="2224522"/>
            <a:ext cx="5436096" cy="1877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814_13505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3017" b="14286"/>
          <a:stretch>
            <a:fillRect/>
          </a:stretch>
        </p:blipFill>
        <p:spPr>
          <a:xfrm>
            <a:off x="1802525" y="3861048"/>
            <a:ext cx="7341475" cy="2996952"/>
          </a:xfrm>
          <a:prstGeom prst="rect">
            <a:avLst/>
          </a:prstGeom>
        </p:spPr>
      </p:pic>
      <p:pic>
        <p:nvPicPr>
          <p:cNvPr id="4" name="Рисунок 3" descr="IMG_20190814_08111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4666" b="20803"/>
          <a:stretch>
            <a:fillRect/>
          </a:stretch>
        </p:blipFill>
        <p:spPr>
          <a:xfrm>
            <a:off x="3059345" y="0"/>
            <a:ext cx="6084656" cy="2204864"/>
          </a:xfrm>
          <a:prstGeom prst="rect">
            <a:avLst/>
          </a:prstGeom>
        </p:spPr>
      </p:pic>
      <p:pic>
        <p:nvPicPr>
          <p:cNvPr id="5" name="Рисунок 4" descr="IMG_20190814_08104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7857" b="35714"/>
          <a:stretch>
            <a:fillRect/>
          </a:stretch>
        </p:blipFill>
        <p:spPr>
          <a:xfrm>
            <a:off x="-1" y="2204864"/>
            <a:ext cx="6352485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90626_13405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4563" r="16138"/>
          <a:stretch>
            <a:fillRect/>
          </a:stretch>
        </p:blipFill>
        <p:spPr>
          <a:xfrm rot="10800000">
            <a:off x="4467972" y="3068960"/>
            <a:ext cx="4676027" cy="3789040"/>
          </a:xfrm>
          <a:prstGeom prst="rect">
            <a:avLst/>
          </a:prstGeom>
        </p:spPr>
      </p:pic>
      <p:pic>
        <p:nvPicPr>
          <p:cNvPr id="4" name="Рисунок 3" descr="IMG_20190628_10111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5855" b="11246"/>
          <a:stretch>
            <a:fillRect/>
          </a:stretch>
        </p:blipFill>
        <p:spPr>
          <a:xfrm rot="16200000">
            <a:off x="500562" y="-500563"/>
            <a:ext cx="3356992" cy="4358115"/>
          </a:xfrm>
          <a:prstGeom prst="rect">
            <a:avLst/>
          </a:prstGeom>
        </p:spPr>
      </p:pic>
      <p:pic>
        <p:nvPicPr>
          <p:cNvPr id="6" name="Рисунок 5" descr="IMG_20190711_095703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681" r="5513" b="3451"/>
          <a:stretch>
            <a:fillRect/>
          </a:stretch>
        </p:blipFill>
        <p:spPr>
          <a:xfrm>
            <a:off x="4486286" y="0"/>
            <a:ext cx="4657714" cy="2780928"/>
          </a:xfrm>
          <a:prstGeom prst="rect">
            <a:avLst/>
          </a:prstGeom>
        </p:spPr>
      </p:pic>
      <p:pic>
        <p:nvPicPr>
          <p:cNvPr id="9" name="Рисунок 8" descr="IMG_20190816_102107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t="10559" b="13010"/>
          <a:stretch>
            <a:fillRect/>
          </a:stretch>
        </p:blipFill>
        <p:spPr>
          <a:xfrm rot="16200000">
            <a:off x="580119" y="3064904"/>
            <a:ext cx="3212975" cy="4373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9912" y="548680"/>
            <a:ext cx="1657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ЦЕЛИ</a:t>
            </a:r>
            <a:r>
              <a:rPr lang="ru-RU" sz="28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:</a:t>
            </a:r>
            <a:endParaRPr lang="ru-RU" sz="2800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4" name="Рисунок 3" descr="fd07395bb44d78b2bf6332052d265b1d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4379978" y="3284984"/>
            <a:ext cx="4484373" cy="33632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340768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РЕАЛИЗАЦИЯ КОМПЛЕКСНОГО ПОДХОДА К ВОПРОСУ ОХРАНЫ И УКРЕПЛЕНИЯ  ФИЗИЧЕСКОГО ЗДОРОВЬЯ ДЕТЕЙ В ЛЕТНИЙ ПЕРИОД ЧЕРЕЗ ФОРМИРОВАНИЕ У НИХ ДВИГАТЕЛЬНЫХ НАВЫКОВ, ЗНАНИЙ И ЦЕННОСТЕЙ ЗДОРОВОГО ОБРАЗА ЖИЗНИ.</a:t>
            </a:r>
            <a:endParaRPr lang="ru-RU" sz="20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768" y="548680"/>
            <a:ext cx="4333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ИТОГИ 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988840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 ХОДЕ РЕАЛИЗАЦИИ ЭТОГО ПРОЕКТА У РЕБЯТ ПОВЫСИЛСЯ УРОВЕНЬ ЗНАНИЙ ПО ВОПРОСАМ ЗДОРОВОГО ОБРАЗА ЖИЗНИ;</a:t>
            </a:r>
          </a:p>
          <a:p>
            <a:endParaRPr lang="ru-RU" sz="2000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 ПОВЫСИЛАСЬ МОТИВАЦИЯ К ДВИГАТЕЛЬНОЙ АКТИВНОСТИ.</a:t>
            </a:r>
            <a:endParaRPr lang="ru-RU" sz="20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433003cb2e472b71634c3e49b73b3699.jp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971600" y="1632277"/>
            <a:ext cx="7200800" cy="52257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85324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Спасибо за  внимание</a:t>
            </a:r>
            <a:endParaRPr lang="ru-RU" sz="6600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1760" y="404664"/>
            <a:ext cx="4647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ЗАДАЧИ ПРОЕКТА</a:t>
            </a:r>
            <a:r>
              <a:rPr lang="ru-RU" sz="28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124744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СПОСОБСТВОВАТЬ УКРЕПЛЕНИЮ ЗДОРОВЬЯ ДЕТЕЙ, ПОВЫШЕНИЮ АДАПТАЦИОННЫХ ВОЗМОЖНОСТЕЙ ДЕТСКОГО ОРГАНИЗМА.</a:t>
            </a:r>
          </a:p>
          <a:p>
            <a:pPr algn="just"/>
            <a:endParaRPr lang="ru-RU" sz="2000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pPr algn="just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ФОРМИРОВАТЬ У ДЕТЕЙ ПОТРЕБНОСТИ В ЕЖЕДНЕВНОЙ ДВИГАТЕЛЬНОЙ АКТИВНОСТИ.</a:t>
            </a:r>
          </a:p>
          <a:p>
            <a:pPr algn="just"/>
            <a:endParaRPr lang="ru-RU" sz="2000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pPr algn="just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РАЗВИВАТЬ ФИЗИЧЕСКИЕ КАЧЕСТВА.</a:t>
            </a:r>
          </a:p>
          <a:p>
            <a:pPr algn="just"/>
            <a:endParaRPr lang="ru-RU" sz="2000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pPr algn="just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СОВЕРШЕНСТВОВАТЬ ЛОВКОСТЬ, КООРДИНАЦИЮ ДВИЖЕНИЙ, ВОСПИТЫВАТЬ ВЫНОСЛИВОСТЬ, ИНТЕРЕС К ЗАНЯТИЮ СПОРТОМ.</a:t>
            </a:r>
          </a:p>
          <a:p>
            <a:pPr algn="just"/>
            <a:endParaRPr lang="ru-RU" sz="2000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pPr algn="just"/>
            <a:r>
              <a:rPr lang="ru-RU" sz="20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ВОСПИТЫВАТЬ ПОТРЕБНОСТЬ В ЗОЖ.</a:t>
            </a:r>
            <a:endParaRPr lang="ru-RU" sz="20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6" name="Рисунок 5" descr="detskiy1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6732240" y="4732637"/>
            <a:ext cx="1830732" cy="1894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476672"/>
            <a:ext cx="6558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ОЖИДАЕМЫЙ РЕЗУЛЬТАТ:</a:t>
            </a:r>
            <a:endParaRPr lang="ru-RU" sz="3200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84784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ru-RU" sz="24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ВВЕДЕНИЕ ОПТИМАЛЬНОГО ДВИГАТЕЛЬНОГО РЕЖИМА ДЕТЕЙ В ЛЕТНИЙ ПЕРИОД.</a:t>
            </a:r>
          </a:p>
          <a:p>
            <a:pPr marL="457200" indent="-457200" algn="ctr"/>
            <a:endParaRPr lang="ru-RU" sz="2400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pPr algn="ctr"/>
            <a:r>
              <a:rPr lang="ru-RU" sz="24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2. СНИЖЕНИЕ УРОВНЯ ЗАБОЛЕВАЕМОСТИ В ЛЕТНИЙ ПЕРИОД.</a:t>
            </a:r>
          </a:p>
          <a:p>
            <a:pPr algn="ctr"/>
            <a:endParaRPr lang="ru-RU" sz="2400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pPr algn="ctr"/>
            <a:r>
              <a:rPr lang="ru-RU" sz="2400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3. ОВЛАДЕНИЕ НАВЫКАМИ САМООЗДОРОВЛЕНИЯ.</a:t>
            </a:r>
            <a:endParaRPr lang="ru-RU" sz="24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16" name="Рисунок 15" descr="6c5cc45c977ba9464bf0ea93aa7b450d.pn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rcRect r="50167"/>
          <a:stretch>
            <a:fillRect/>
          </a:stretch>
        </p:blipFill>
        <p:spPr>
          <a:xfrm>
            <a:off x="395536" y="3450329"/>
            <a:ext cx="1872208" cy="3407671"/>
          </a:xfrm>
          <a:prstGeom prst="rect">
            <a:avLst/>
          </a:prstGeom>
        </p:spPr>
      </p:pic>
      <p:pic>
        <p:nvPicPr>
          <p:cNvPr id="17" name="Рисунок 16" descr="6c5cc45c977ba9464bf0ea93aa7b450d.pn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rcRect l="51679"/>
          <a:stretch>
            <a:fillRect/>
          </a:stretch>
        </p:blipFill>
        <p:spPr>
          <a:xfrm>
            <a:off x="6948264" y="3478863"/>
            <a:ext cx="1800200" cy="3379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1052736"/>
            <a:ext cx="828092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ВИДЫ ДЕЯТЕЛЬНОСТИ: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УТРЕННЯЯ ГИМНАСТИКА НА СВЕЖЕМ ВОЗДУХЕ ПО ПРИНЦИПУ КРУГОВОЙ ТРЕНИРОВКИ.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ГИМНАСТИКА ПОСЛЕ СНА.</a:t>
            </a:r>
          </a:p>
          <a:p>
            <a:endParaRPr lang="ru-RU" sz="2000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ЧАС ДВИГАТЕЛЬНОЙ АКТИВНОСТИ (ПРОВЕДЕНИЕ ПОДВИЖНЫХ ИГР НА ПРОГУЛКЕ):</a:t>
            </a:r>
          </a:p>
          <a:p>
            <a:endParaRPr lang="ru-RU" sz="2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«СОЛНЕЧНЫЕ ЛУЧИКИ», «СОЛНЦЕ И ТЕНЬ»,«САМОЛЕТЫ»,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«ЭСТАФЕТА ПО КРУГУ», «ХИТРАЯ ЛИСА», «КАРАСИ И ЩУКА», «У МЕДВЕДЯ ВО БОРУ», «МОЙ ВЕСЕЛЫЙ ЗВОНКИЙ МЯЧ», «КОЛЕЧКО», «ВОРОБЫШКИ И КОТ», «МОРЕ ВОЛНУЕТСЯ РАЗ … », «ДОГОНИ МЯЧ», «ОХОТНИК И ЗАЙЦЫ», «СОВУШКА», «ВОЛК И ЗАЙЦЫ», «ЛЯГУШКА И ЦАПЛЯ», «ЖМУРКИ», «ЛОВИ-БРОСАЙ», МИНИ ФУТБОЛ (ИГРА ПО УПРОЩЕННЫМ ПРАВИЛАМ), «ПЕРЕТЯГИВАНИЕ КАНАТА», «РЫБАКИ И РЫБКИ», «ЦВЕТНЫЕ АВТОМОБИЛИ»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«ТРЕТИЙ ЛИШНИЙ», «КЛАССИКИ</a:t>
            </a:r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», «РУЧЕЁК»</a:t>
            </a:r>
            <a:endParaRPr lang="ru-RU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latin typeface="Arial Black" pitchFamily="34" charset="0"/>
            </a:endParaRPr>
          </a:p>
          <a:p>
            <a:endParaRPr lang="ru-RU" b="1" spc="50" dirty="0" smtClean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619672" y="260648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ФИЗИЧЕСКОЕ РАЗВИТИЕ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67944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554461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ПСИХОГИМНАСТИКА:</a:t>
            </a:r>
          </a:p>
          <a:p>
            <a:endParaRPr lang="ru-RU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«ЗДРАВСТВУЙ, СОЛНЦЕ ЗОЛОТОЕ!»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«СОЛНЕЧНЫЕ КАПЕЛЬКИ»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«СВЕТИТ СОЛНЫШКО»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«С ДОБРЫМ УТРОМ»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«НАСОС И МЯЧ»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«ПЕРЕДАЙ ДВИЖЕНИЕ»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«ИССЛЕДОВАНИЕ ЛИЦА»</a:t>
            </a:r>
            <a:endParaRPr lang="ru-RU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013176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ДЫХАТЕЛЬНАЯ ГИМНАСТИКА:</a:t>
            </a:r>
          </a:p>
          <a:p>
            <a:endParaRPr lang="ru-RU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«ВЕТЕР, ВЕТЕР, ВЕТЕРОК»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«ПЫЛЬНАЯ ДОРОГА» ИГРА «ЭХО»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07496" y="1916832"/>
            <a:ext cx="43569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ПАЛЬЧИКОВАЯ ГИМНАСТИКА</a:t>
            </a:r>
          </a:p>
          <a:p>
            <a:endParaRPr lang="ru-RU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«ПАССАЖИРЫ В АВТОБУСЕ»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«БАБУШКИН КИСЕЛЬ»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«ДАЙ МОЛОЧКА БУРЕНУШКА!» </a:t>
            </a:r>
            <a:b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</a:br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«ДУДОЧКА»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«УЛЕЙ»</a:t>
            </a:r>
          </a:p>
          <a:p>
            <a:r>
              <a:rPr lang="ru-RU" b="1" spc="50" dirty="0" smtClean="0">
                <a:ln w="12700" cmpd="sng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«КАК МЫ МАМЕ ПОМОГАЛИ»</a:t>
            </a:r>
          </a:p>
          <a:p>
            <a:endParaRPr lang="ru-RU" sz="2000" b="1" spc="50" dirty="0">
              <a:ln w="12700" cmpd="sng">
                <a:solidFill>
                  <a:srgbClr val="0066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989_fon-dlya-prezentacii-odnotonny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90704_08073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783" r="6674"/>
          <a:stretch>
            <a:fillRect/>
          </a:stretch>
        </p:blipFill>
        <p:spPr>
          <a:xfrm>
            <a:off x="179512" y="188640"/>
            <a:ext cx="4822590" cy="3024336"/>
          </a:xfrm>
          <a:prstGeom prst="rect">
            <a:avLst/>
          </a:prstGeom>
        </p:spPr>
      </p:pic>
      <p:pic>
        <p:nvPicPr>
          <p:cNvPr id="5" name="Рисунок 4" descr="IMG_20190704_08105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3725" t="17459" r="29412" b="16197"/>
          <a:stretch>
            <a:fillRect/>
          </a:stretch>
        </p:blipFill>
        <p:spPr>
          <a:xfrm>
            <a:off x="0" y="3717032"/>
            <a:ext cx="2857581" cy="1872208"/>
          </a:xfrm>
          <a:prstGeom prst="rect">
            <a:avLst/>
          </a:prstGeom>
        </p:spPr>
      </p:pic>
      <p:pic>
        <p:nvPicPr>
          <p:cNvPr id="7" name="Рисунок 6" descr="IMG_20190704_15133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4941"/>
          <a:stretch>
            <a:fillRect/>
          </a:stretch>
        </p:blipFill>
        <p:spPr>
          <a:xfrm>
            <a:off x="2869521" y="3861049"/>
            <a:ext cx="6274479" cy="2996952"/>
          </a:xfrm>
          <a:prstGeom prst="rect">
            <a:avLst/>
          </a:prstGeom>
        </p:spPr>
      </p:pic>
      <p:pic>
        <p:nvPicPr>
          <p:cNvPr id="8" name="Рисунок 7" descr="IMG_20190708_081219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0622" t="19572"/>
          <a:stretch>
            <a:fillRect/>
          </a:stretch>
        </p:blipFill>
        <p:spPr>
          <a:xfrm>
            <a:off x="4860032" y="1700808"/>
            <a:ext cx="4283968" cy="2164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</TotalTime>
  <Words>693</Words>
  <Application>Microsoft Office PowerPoint</Application>
  <PresentationFormat>Экран (4:3)</PresentationFormat>
  <Paragraphs>162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212</cp:revision>
  <dcterms:created xsi:type="dcterms:W3CDTF">2019-08-31T16:00:53Z</dcterms:created>
  <dcterms:modified xsi:type="dcterms:W3CDTF">2019-09-12T17:33:24Z</dcterms:modified>
</cp:coreProperties>
</file>