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8683E-A8B4-416B-8BF5-E982F3610A23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0E6DE-6BBB-4DD0-B29C-9840338F09E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Песня «Я – Земля»</a:t>
            </a:r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754D1D-2F73-4FF1-A823-FC9782CF56B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Песня «Свершилось»</a:t>
            </a:r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53901A-528C-4727-B076-D54E82F1C3D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Речь Гагарина перед стартом</a:t>
            </a:r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378B26-23F9-4F40-A1D5-2ED3C6967EB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Алексей Леонов</a:t>
            </a:r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3E97F3-DBDB-42A1-ACF6-CE04D900FD2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4F957E-0F95-4D10-B3CE-47B0EB1267F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Песня «Заправлены в планшеты»</a:t>
            </a:r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F0044DD-BA7D-4259-9A65-833130D4C82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Космический марш (Запевала)</a:t>
            </a:r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34D71B-A0AD-4895-A6F2-CC854D63F23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Месня «И на марсе будут яблони цвести</a:t>
            </a:r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D336E5-D7AA-4A53-A973-F7A648F9FC0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0E54-1457-446A-AC20-B846C58EBE9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BEFB-D772-4FE1-9DE3-DC25EE2CBD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0E54-1457-446A-AC20-B846C58EBE9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BEFB-D772-4FE1-9DE3-DC25EE2CBD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0E54-1457-446A-AC20-B846C58EBE9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BEFB-D772-4FE1-9DE3-DC25EE2CBD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0E54-1457-446A-AC20-B846C58EBE9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BEFB-D772-4FE1-9DE3-DC25EE2CBD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0E54-1457-446A-AC20-B846C58EBE9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BEFB-D772-4FE1-9DE3-DC25EE2CBD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0E54-1457-446A-AC20-B846C58EBE9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BEFB-D772-4FE1-9DE3-DC25EE2CBD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0E54-1457-446A-AC20-B846C58EBE9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BEFB-D772-4FE1-9DE3-DC25EE2CBD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0E54-1457-446A-AC20-B846C58EBE9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BEFB-D772-4FE1-9DE3-DC25EE2CBD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0E54-1457-446A-AC20-B846C58EBE9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BEFB-D772-4FE1-9DE3-DC25EE2CBD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0E54-1457-446A-AC20-B846C58EBE9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BEFB-D772-4FE1-9DE3-DC25EE2CBD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0E54-1457-446A-AC20-B846C58EBE9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8BEFB-D772-4FE1-9DE3-DC25EE2CBDD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F0E54-1457-446A-AC20-B846C58EBE9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8BEFB-D772-4FE1-9DE3-DC25EE2CBDD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857232"/>
            <a:ext cx="4643437" cy="507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142984"/>
          </a:xfrm>
          <a:solidFill>
            <a:srgbClr val="7030A0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</a:rPr>
              <a:t>Д О Р О Г А    В    К О С М О С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124" name="Прямоугольник 5"/>
          <p:cNvSpPr>
            <a:spLocks noChangeArrowheads="1"/>
          </p:cNvSpPr>
          <p:nvPr/>
        </p:nvSpPr>
        <p:spPr bwMode="auto">
          <a:xfrm>
            <a:off x="6000750" y="6000750"/>
            <a:ext cx="2363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latin typeface="Constantia" pitchFamily="18" charset="0"/>
              </a:rPr>
              <a:t>Песня «Я -  земля»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0" y="857232"/>
            <a:ext cx="4714876" cy="600076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Char char=""/>
              <a:tabLst/>
              <a:defRPr/>
            </a:pPr>
            <a:r>
              <a:rPr kumimoji="0" lang="ru-RU" sz="5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Много тысяч лет назад, глядя на ночное небо, человек мечтал о полете к звездам. Миллиарды мерцающих ночных светил заставляли его уноситься мыслью в безбрежные дали Вселенной, будили воображение, заставляли задумываться над тайнами мироздания. Шли века, человек приобретал все большую власть над природой, но мечта о полете к звездам оставалась все такой же несбыточной, как тысячи лет назад. Легенды и мифы всех народов полны рассказов о полете к Луне, Солнцу и звездам</a:t>
            </a:r>
            <a:r>
              <a:rPr kumimoji="0" lang="ru-RU" sz="5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Char char="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500034" y="5857892"/>
            <a:ext cx="8158162" cy="1000108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 fontScale="925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Открылась бездна, звезд полна. </a:t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Звездам числа нет, бездне – дна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(М. В. Ломоносов)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-142875" y="0"/>
            <a:ext cx="3714750" cy="6858000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/>
              <a:t>В сообщении ТАСС это называлось посадкой в «запасном районе», который на самом деле являлся глухой пермской тайгой. Две ночи космонавтам пришлось провести одним в диком лесу при сильном морозе. Только на третий день к ним пробились по глубокому снегу спасатели на лыжах, которые вынуждены были рубить лес в районе посадки «Восхода», чтобы расчистить площадку для приземления вертолёта. Продолжительность полёта — 1 сутки 2 часа 2 минуты 17 секунд.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1071563"/>
            <a:ext cx="6072187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C:\Documents and Settings\ДДТ\Рабочий стол\Рисунки и фото космос\Tereshkova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714375"/>
            <a:ext cx="4429125" cy="4833938"/>
          </a:xfrm>
        </p:spPr>
      </p:pic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4429125" y="357188"/>
            <a:ext cx="4714875" cy="5997575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/>
              <a:t>Терешкова Валентина Владимировна – первая в мире женщина-космонавт. </a:t>
            </a:r>
            <a:r>
              <a:rPr lang="ru-RU" sz="2000" dirty="0" err="1" smtClean="0"/>
              <a:t>Родилас</a:t>
            </a:r>
            <a:r>
              <a:rPr lang="ru-RU" sz="2000" dirty="0" smtClean="0"/>
              <a:t> 06.03.1937 г. в д. </a:t>
            </a:r>
            <a:r>
              <a:rPr lang="ru-RU" sz="2000" dirty="0" err="1" smtClean="0"/>
              <a:t>Масленниково</a:t>
            </a:r>
            <a:r>
              <a:rPr lang="ru-RU" sz="2000" dirty="0" smtClean="0"/>
              <a:t> </a:t>
            </a:r>
            <a:r>
              <a:rPr lang="ru-RU" sz="2000" dirty="0" err="1" smtClean="0"/>
              <a:t>Тутаевского</a:t>
            </a:r>
            <a:r>
              <a:rPr lang="ru-RU" sz="2000" dirty="0" smtClean="0"/>
              <a:t> р-на, Ярославской обл. в семье колхозников. Отец погиб на фронте. Закончила в 1956 г. техникум легкой промышленности. Посещала Ярославский аэроклуб. Работала на комбинате технических тканей «Красный Перекоп». Была избрана секретарем комсомольской организации комбината. В 1962 г. зачислена в отряд советских космонавтов. 16-19 июня 1963 г. совершила полет в космос продолжительностью 2 суток 22 час. 50 мин. В 1969 г. закончила военно-инженерную академию. С 1968 до 1987 г. была председателем комитета советских женщин, членом Президиума Верховного Совета СССР, вице-президентом Международной демократической федерации женщин, членом Всемирного Совета Мира. Герой Советского Союза, имеет много международных наград. Именем Терешковой назван кратер на луне.</a:t>
            </a: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3"/>
          <p:cNvSpPr>
            <a:spLocks noGrp="1"/>
          </p:cNvSpPr>
          <p:nvPr>
            <p:ph sz="half" idx="4294967295"/>
          </p:nvPr>
        </p:nvSpPr>
        <p:spPr>
          <a:xfrm>
            <a:off x="4857750" y="428625"/>
            <a:ext cx="4143375" cy="5926138"/>
          </a:xfrm>
        </p:spPr>
        <p:txBody>
          <a:bodyPr/>
          <a:lstStyle/>
          <a:p>
            <a:pPr eaLnBrk="1" hangingPunct="1"/>
            <a:r>
              <a:rPr lang="ru-RU" sz="2000" smtClean="0"/>
              <a:t>Светлана Евгеньевна Савицкая – вторая женщина-космонавт в мире (через 19 лет после В. Терешковой) и первая в мире женщина-космонавт, вышедшая в открытый космос. Родилась 8 августа 1948 г. в Москве в семье маршала авиации Евгения Савицкого. Закончила Московский авиационный институт и летно-техническую школу при ЦК ДОСААФ. Выиграла первенство мира по пилотажному спорту на поршневых самолётах, установила 3 мировых рекорда по прыжкам с парашютом, 18 авиационных рекордов на реактивных самолётах.</a:t>
            </a:r>
          </a:p>
        </p:txBody>
      </p:sp>
      <p:pic>
        <p:nvPicPr>
          <p:cNvPr id="31747" name="Picture 2" descr="C:\Documents and Settings\ДДТ\Рабочий стол\Рисунки и фото космос\Савицкая С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428625"/>
            <a:ext cx="4572000" cy="592931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1143000"/>
            <a:ext cx="5143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Прямоугольник 2"/>
          <p:cNvSpPr>
            <a:spLocks noChangeArrowheads="1"/>
          </p:cNvSpPr>
          <p:nvPr/>
        </p:nvSpPr>
        <p:spPr bwMode="auto">
          <a:xfrm>
            <a:off x="214313" y="571500"/>
            <a:ext cx="3643312" cy="60023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Arial Narrow" pitchFamily="34" charset="0"/>
              </a:rPr>
              <a:t>С</a:t>
            </a:r>
            <a:r>
              <a:rPr lang="ru-RU" sz="2400" dirty="0"/>
              <a:t>ветлана Евгеньевна Савицкая</a:t>
            </a:r>
            <a:r>
              <a:rPr lang="ru-RU" sz="2400" dirty="0">
                <a:latin typeface="Arial Narrow" pitchFamily="34" charset="0"/>
              </a:rPr>
              <a:t> с 19 по 27 августа 1984 г. в качестве космонавта-исследователя совершила полет в космос на кораблях «Союз Т-5», «Союз Т-7», и орбитальной станции «Салют-7». С 17 по 29 июля 1984 г. в качестве бортинженера совершила полёт на </a:t>
            </a:r>
          </a:p>
          <a:p>
            <a:r>
              <a:rPr lang="ru-RU" sz="2400" dirty="0">
                <a:latin typeface="Arial Narrow" pitchFamily="34" charset="0"/>
              </a:rPr>
              <a:t>«Союз Т-12» и орбитальной станции «Салют-7», во время полёта первой из женщин совершила выход в открытый космос.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5286375" y="1071563"/>
            <a:ext cx="3392488" cy="50784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>
                <a:solidFill>
                  <a:srgbClr val="332B22"/>
                </a:solidFill>
                <a:latin typeface="Georgia" pitchFamily="18" charset="0"/>
                <a:cs typeface="Times New Roman" pitchFamily="18" charset="0"/>
              </a:rPr>
              <a:t>. Третья женщина-космонавт 57-летняя Елена Кондакова </a:t>
            </a:r>
          </a:p>
          <a:p>
            <a:pPr eaLnBrk="0" hangingPunct="0">
              <a:defRPr/>
            </a:pPr>
            <a:r>
              <a:rPr lang="ru-RU">
                <a:solidFill>
                  <a:srgbClr val="332B22"/>
                </a:solidFill>
                <a:latin typeface="Georgia" pitchFamily="18" charset="0"/>
                <a:cs typeface="Times New Roman" pitchFamily="18" charset="0"/>
              </a:rPr>
              <a:t>сейчас является торговым представителем России в Швейцарии.</a:t>
            </a:r>
          </a:p>
          <a:p>
            <a:pPr eaLnBrk="0" hangingPunct="0">
              <a:defRPr/>
            </a:pPr>
            <a:r>
              <a:rPr lang="ru-RU">
                <a:solidFill>
                  <a:srgbClr val="332B22"/>
                </a:solidFill>
                <a:latin typeface="Georgia" pitchFamily="18" charset="0"/>
                <a:cs typeface="Times New Roman" pitchFamily="18" charset="0"/>
              </a:rPr>
              <a:t> Она была первой женщиной, совершившей самой длительный</a:t>
            </a:r>
          </a:p>
          <a:p>
            <a:pPr eaLnBrk="0" hangingPunct="0">
              <a:defRPr/>
            </a:pPr>
            <a:r>
              <a:rPr lang="ru-RU">
                <a:solidFill>
                  <a:srgbClr val="332B22"/>
                </a:solidFill>
                <a:latin typeface="Georgia" pitchFamily="18" charset="0"/>
                <a:cs typeface="Times New Roman" pitchFamily="18" charset="0"/>
              </a:rPr>
              <a:t> полет в космос. Первый полет состоялся в 1994 году,</a:t>
            </a:r>
          </a:p>
          <a:p>
            <a:pPr eaLnBrk="0" hangingPunct="0">
              <a:defRPr/>
            </a:pPr>
            <a:r>
              <a:rPr lang="ru-RU">
                <a:solidFill>
                  <a:srgbClr val="332B22"/>
                </a:solidFill>
                <a:latin typeface="Georgia" pitchFamily="18" charset="0"/>
                <a:cs typeface="Times New Roman" pitchFamily="18" charset="0"/>
              </a:rPr>
              <a:t> тогда она провела на орбите 169 суток, 5 часов и 21 минуту.</a:t>
            </a:r>
          </a:p>
          <a:p>
            <a:pPr eaLnBrk="0" hangingPunct="0">
              <a:defRPr/>
            </a:pPr>
            <a:r>
              <a:rPr lang="ru-RU">
                <a:solidFill>
                  <a:srgbClr val="332B22"/>
                </a:solidFill>
                <a:latin typeface="Georgia" pitchFamily="18" charset="0"/>
                <a:cs typeface="Times New Roman" pitchFamily="18" charset="0"/>
              </a:rPr>
              <a:t> Ее позывной был </a:t>
            </a:r>
            <a:r>
              <a:rPr lang="ru-RU">
                <a:solidFill>
                  <a:srgbClr val="332B22"/>
                </a:solidFill>
                <a:cs typeface="Times New Roman" pitchFamily="18" charset="0"/>
              </a:rPr>
              <a:t>«</a:t>
            </a:r>
            <a:r>
              <a:rPr lang="ru-RU">
                <a:solidFill>
                  <a:srgbClr val="332B22"/>
                </a:solidFill>
                <a:latin typeface="Georgia" pitchFamily="18" charset="0"/>
                <a:cs typeface="Times New Roman" pitchFamily="18" charset="0"/>
              </a:rPr>
              <a:t>Витязь-2</a:t>
            </a:r>
            <a:r>
              <a:rPr lang="ru-RU">
                <a:solidFill>
                  <a:srgbClr val="332B22"/>
                </a:solidFill>
                <a:cs typeface="Times New Roman" pitchFamily="18" charset="0"/>
              </a:rPr>
              <a:t>»</a:t>
            </a:r>
            <a:r>
              <a:rPr lang="ru-RU">
                <a:solidFill>
                  <a:srgbClr val="332B22"/>
                </a:solidFill>
                <a:latin typeface="Georgia" pitchFamily="18" charset="0"/>
                <a:cs typeface="Times New Roman" pitchFamily="18" charset="0"/>
              </a:rPr>
              <a:t>. Второй полет в 1997 году длился девять дней. </a:t>
            </a:r>
          </a:p>
          <a:p>
            <a:pPr eaLnBrk="0" hangingPunct="0">
              <a:defRPr/>
            </a:pPr>
            <a:r>
              <a:rPr lang="ru-RU">
                <a:solidFill>
                  <a:srgbClr val="332B22"/>
                </a:solidFill>
                <a:latin typeface="Georgia" pitchFamily="18" charset="0"/>
                <a:cs typeface="Times New Roman" pitchFamily="18" charset="0"/>
              </a:rPr>
              <a:t>В начале 2000-х Кондакова была депутатом Госдумы</a:t>
            </a:r>
            <a:endParaRPr lang="ru-RU"/>
          </a:p>
        </p:txBody>
      </p:sp>
      <p:pic>
        <p:nvPicPr>
          <p:cNvPr id="33795" name="Picture 2" descr="C:\Users\x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0"/>
            <a:ext cx="4333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4791075" y="357188"/>
            <a:ext cx="4210050" cy="5997575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Наш земляк Владимир Николаевич </a:t>
            </a:r>
            <a:r>
              <a:rPr lang="ru-RU" sz="2300" b="1" dirty="0" err="1" smtClean="0">
                <a:latin typeface="Arial" pitchFamily="34" charset="0"/>
                <a:cs typeface="Arial" pitchFamily="34" charset="0"/>
              </a:rPr>
              <a:t>Дежуров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  родился в Мордовии в семье военнослужащих Николая Серафимовича и Анны Васильевны </a:t>
            </a:r>
            <a:r>
              <a:rPr lang="ru-RU" sz="2300" b="1" dirty="0" err="1" smtClean="0">
                <a:latin typeface="Arial" pitchFamily="34" charset="0"/>
                <a:cs typeface="Arial" pitchFamily="34" charset="0"/>
              </a:rPr>
              <a:t>Дежуровых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 вторым после сестры Галины. В 1983 г. окончил Харьковское Высшее военное авиационное училище летчиков им. С. И. </a:t>
            </a:r>
            <a:r>
              <a:rPr lang="ru-RU" sz="2300" b="1" dirty="0" err="1" smtClean="0">
                <a:latin typeface="Arial" pitchFamily="34" charset="0"/>
                <a:cs typeface="Arial" pitchFamily="34" charset="0"/>
              </a:rPr>
              <a:t>Грицевца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 (переформировано в 2001) в звании лейтенант с дипломом «Военный летчик-инженер». После этого служил 4 года в частях ВВС Одесского военного округа. В октябре 1987 г. вышел приказ Главкома ВВС о зачислении Владимира </a:t>
            </a:r>
            <a:r>
              <a:rPr lang="ru-RU" sz="2300" b="1" dirty="0" err="1" smtClean="0">
                <a:latin typeface="Arial" pitchFamily="34" charset="0"/>
                <a:cs typeface="Arial" pitchFamily="34" charset="0"/>
              </a:rPr>
              <a:t>Дежурова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 в отряд космонавтов ЦПК ВВС и с декабря 1987 по июнь 1989 Владимир Николаевич вместе с другими кандидатами в космонавты-испытатели 8-го набора отряда космонавтов ЦПК прошел курс </a:t>
            </a:r>
            <a:r>
              <a:rPr lang="ru-RU" sz="2300" b="1" dirty="0" err="1" smtClean="0">
                <a:latin typeface="Arial" pitchFamily="34" charset="0"/>
                <a:cs typeface="Arial" pitchFamily="34" charset="0"/>
              </a:rPr>
              <a:t>общекосмической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 подготовки. До апреля 1994 г. </a:t>
            </a:r>
            <a:r>
              <a:rPr lang="ru-RU" sz="2300" b="1" dirty="0" err="1" smtClean="0">
                <a:latin typeface="Arial" pitchFamily="34" charset="0"/>
                <a:cs typeface="Arial" pitchFamily="34" charset="0"/>
              </a:rPr>
              <a:t>Дежуров</a:t>
            </a:r>
            <a:r>
              <a:rPr lang="ru-RU" sz="2300" b="1" dirty="0" smtClean="0">
                <a:latin typeface="Arial" pitchFamily="34" charset="0"/>
                <a:cs typeface="Arial" pitchFamily="34" charset="0"/>
              </a:rPr>
              <a:t> проходил подготовку к полету на КК «Союз ТМ» и ОК «Мир» в составе группы, а также заочно учился в Военно-воздушной академии им. Ю. А. Гагарина (пос. Монино, Московская обл.).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000" dirty="0"/>
          </a:p>
        </p:txBody>
      </p:sp>
      <p:pic>
        <p:nvPicPr>
          <p:cNvPr id="35843" name="Содержимое 5" descr="C:\Documents and Settings\user\Рабочий стол\Космонавты\дежуров.jpg"/>
          <p:cNvPicPr>
            <a:picLocks noGrp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357188"/>
            <a:ext cx="4643437" cy="599757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476250"/>
            <a:ext cx="3673475" cy="61928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smtClean="0"/>
              <a:t>14 марта 1995 с космодрома Байконур стартовал космический корабль «Союз ТМ-21», пилотируемый международным российско-американским экипажем в составе В. Дежурова (командир), Г. Стрекалова и американского астронавта Н.Тагарда. В рамках российско-американской программы «Союз-Шатл»</a:t>
            </a:r>
            <a:r>
              <a:rPr lang="ru-RU" sz="2000" b="1" smtClean="0">
                <a:latin typeface="Arial" charset="0"/>
              </a:rPr>
              <a:t/>
            </a:r>
            <a:br>
              <a:rPr lang="ru-RU" sz="2000" b="1" smtClean="0">
                <a:latin typeface="Arial" charset="0"/>
              </a:rPr>
            </a:br>
            <a:r>
              <a:rPr lang="ru-RU" sz="2000" b="1" smtClean="0"/>
              <a:t> 79 суток работал на российской орбитальной станции «Мир», за что и был удостоен в 1995 году звания Героя Российской Федерации.</a:t>
            </a:r>
            <a:br>
              <a:rPr lang="ru-RU" sz="2000" b="1" smtClean="0"/>
            </a:br>
            <a:endParaRPr lang="ru-RU" sz="2000" b="1" smtClean="0"/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785813"/>
            <a:ext cx="5006975" cy="494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Прямоугольник 3"/>
          <p:cNvSpPr>
            <a:spLocks noChangeArrowheads="1"/>
          </p:cNvSpPr>
          <p:nvPr/>
        </p:nvSpPr>
        <p:spPr bwMode="auto">
          <a:xfrm>
            <a:off x="4143375" y="6000750"/>
            <a:ext cx="4370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nstantia" pitchFamily="18" charset="0"/>
              </a:rPr>
              <a:t>Песня «Я верю, друзья, караваны ракет»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857250"/>
            <a:ext cx="5643563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0" y="642938"/>
            <a:ext cx="3429000" cy="5711825"/>
          </a:xfrm>
        </p:spPr>
        <p:txBody>
          <a:bodyPr>
            <a:normAutofit fontScale="92500"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b="1" dirty="0" smtClean="0"/>
              <a:t>КОСМИЧЕСКИЕ РЕБУСЫ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000" dirty="0" smtClean="0"/>
              <a:t>1</a:t>
            </a:r>
            <a:r>
              <a:rPr lang="ru-RU" sz="2400" dirty="0" smtClean="0"/>
              <a:t>. Кто изобрёл первый телескоп?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/>
              <a:t>2. Кто первый доказал, что Земля вращается вокруг солнца?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/>
              <a:t>3. Ярчайшая звезда ночного неба, которая видна из любой точки Земли, кроме некоторых северных областей.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/>
              <a:t>4. Ближайшая к нам звезда.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400" dirty="0" smtClean="0"/>
              <a:t>5. Космическое тело Солнечной системы, куда ступала нога человека? </a:t>
            </a:r>
            <a:endParaRPr 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7" descr="http://www.builderclub.com/web/images/uploads/article/kartinka-414.jpg"/>
          <p:cNvPicPr>
            <a:picLocks noChangeAspect="1" noChangeArrowheads="1"/>
          </p:cNvPicPr>
          <p:nvPr/>
        </p:nvPicPr>
        <p:blipFill>
          <a:blip r:embed="rId2"/>
          <a:srcRect l="10948" t="11365" r="61679"/>
          <a:stretch>
            <a:fillRect/>
          </a:stretch>
        </p:blipFill>
        <p:spPr bwMode="auto">
          <a:xfrm>
            <a:off x="428625" y="642938"/>
            <a:ext cx="4286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Рисунок 2" descr="http://dlshipley.com/images/feath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714375"/>
            <a:ext cx="8096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Рисунок 1" descr="http://www.stihi.ru/pics/2015/03/13/10463.jpg"/>
          <p:cNvPicPr>
            <a:picLocks noChangeAspect="1" noChangeArrowheads="1"/>
          </p:cNvPicPr>
          <p:nvPr/>
        </p:nvPicPr>
        <p:blipFill>
          <a:blip r:embed="rId4">
            <a:lum bright="30000"/>
          </a:blip>
          <a:srcRect l="37805" t="32153" r="25610" b="37386"/>
          <a:stretch>
            <a:fillRect/>
          </a:stretch>
        </p:blipFill>
        <p:spPr bwMode="auto">
          <a:xfrm>
            <a:off x="1857375" y="785813"/>
            <a:ext cx="14097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9942" name="Rectangle 9"/>
          <p:cNvSpPr>
            <a:spLocks noChangeArrowheads="1"/>
          </p:cNvSpPr>
          <p:nvPr/>
        </p:nvSpPr>
        <p:spPr bwMode="auto">
          <a:xfrm>
            <a:off x="4857750" y="3929063"/>
            <a:ext cx="571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ea typeface="Calibri" pitchFamily="34" charset="0"/>
                <a:cs typeface="Times New Roman" pitchFamily="18" charset="0"/>
              </a:rPr>
              <a:t>,</a:t>
            </a:r>
            <a:endParaRPr lang="ru-RU" sz="36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9943" name="Rectangle 10"/>
          <p:cNvSpPr>
            <a:spLocks noChangeArrowheads="1"/>
          </p:cNvSpPr>
          <p:nvPr/>
        </p:nvSpPr>
        <p:spPr bwMode="auto">
          <a:xfrm>
            <a:off x="1428750" y="1785938"/>
            <a:ext cx="428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200" b="1">
                <a:ea typeface="Calibri" pitchFamily="34" charset="0"/>
                <a:cs typeface="Times New Roman" pitchFamily="18" charset="0"/>
              </a:rPr>
              <a:t>,</a:t>
            </a:r>
            <a:r>
              <a:rPr lang="ru-RU" sz="2400" b="1"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9944" name="Rectangle 11"/>
          <p:cNvSpPr>
            <a:spLocks noChangeArrowheads="1"/>
          </p:cNvSpPr>
          <p:nvPr/>
        </p:nvSpPr>
        <p:spPr bwMode="auto">
          <a:xfrm>
            <a:off x="3429000" y="1785938"/>
            <a:ext cx="857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ea typeface="Calibri" pitchFamily="34" charset="0"/>
                <a:cs typeface="Times New Roman" pitchFamily="18" charset="0"/>
              </a:rPr>
              <a:t>Л=Н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9945" name="Рисунок 4" descr="https://s3-eu-west-1.amazonaws.com/i.vdvrus.ru/files/items/fa/ce/face5243ea527b1c665c2ea8a9c9f257_148455826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75" y="1214438"/>
            <a:ext cx="12763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6" name="WordArt 20"/>
          <p:cNvSpPr>
            <a:spLocks noChangeArrowheads="1" noChangeShapeType="1" noTextEdit="1"/>
          </p:cNvSpPr>
          <p:nvPr/>
        </p:nvSpPr>
        <p:spPr bwMode="auto">
          <a:xfrm>
            <a:off x="6572250" y="1428750"/>
            <a:ext cx="381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Н</a:t>
            </a:r>
          </a:p>
        </p:txBody>
      </p:sp>
      <p:pic>
        <p:nvPicPr>
          <p:cNvPr id="39947" name="Рисунок 10" descr="http://vadim-blin.narod.ru/milov/images/15.gif"/>
          <p:cNvPicPr>
            <a:picLocks noChangeAspect="1" noChangeArrowheads="1"/>
          </p:cNvPicPr>
          <p:nvPr/>
        </p:nvPicPr>
        <p:blipFill>
          <a:blip r:embed="rId6"/>
          <a:srcRect b="20000"/>
          <a:stretch>
            <a:fillRect/>
          </a:stretch>
        </p:blipFill>
        <p:spPr bwMode="auto">
          <a:xfrm>
            <a:off x="7072313" y="1071563"/>
            <a:ext cx="16144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8" name="Rectangle 22"/>
          <p:cNvSpPr>
            <a:spLocks noChangeArrowheads="1"/>
          </p:cNvSpPr>
          <p:nvPr/>
        </p:nvSpPr>
        <p:spPr bwMode="auto">
          <a:xfrm>
            <a:off x="4429125" y="1357313"/>
            <a:ext cx="714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200" b="1">
                <a:ea typeface="Calibri" pitchFamily="34" charset="0"/>
                <a:cs typeface="Times New Roman" pitchFamily="18" charset="0"/>
              </a:rPr>
              <a:t>2. </a:t>
            </a:r>
            <a:endParaRPr lang="ru-RU" sz="32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9949" name="Rectangle 23"/>
          <p:cNvSpPr>
            <a:spLocks noChangeArrowheads="1"/>
          </p:cNvSpPr>
          <p:nvPr/>
        </p:nvSpPr>
        <p:spPr bwMode="auto">
          <a:xfrm>
            <a:off x="5429250" y="857250"/>
            <a:ext cx="1071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b="1">
                <a:ea typeface="Calibri" pitchFamily="34" charset="0"/>
                <a:cs typeface="Times New Roman" pitchFamily="18" charset="0"/>
              </a:rPr>
              <a:t>1,3,4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9950" name="Rectangle 24"/>
          <p:cNvSpPr>
            <a:spLocks noChangeArrowheads="1"/>
          </p:cNvSpPr>
          <p:nvPr/>
        </p:nvSpPr>
        <p:spPr bwMode="auto">
          <a:xfrm>
            <a:off x="0" y="2552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9951" name="Rectangle 25"/>
          <p:cNvSpPr>
            <a:spLocks noChangeArrowheads="1"/>
          </p:cNvSpPr>
          <p:nvPr/>
        </p:nvSpPr>
        <p:spPr bwMode="auto">
          <a:xfrm>
            <a:off x="8358188" y="1428750"/>
            <a:ext cx="2143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ea typeface="Calibri" pitchFamily="34" charset="0"/>
                <a:cs typeface="Times New Roman" pitchFamily="18" charset="0"/>
              </a:rPr>
              <a:t>,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9952" name="WordArt 30"/>
          <p:cNvSpPr>
            <a:spLocks noChangeArrowheads="1" noChangeShapeType="1" noTextEdit="1"/>
          </p:cNvSpPr>
          <p:nvPr/>
        </p:nvSpPr>
        <p:spPr bwMode="auto">
          <a:xfrm>
            <a:off x="2643188" y="2571750"/>
            <a:ext cx="1143000" cy="790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 О=А</a:t>
            </a:r>
          </a:p>
        </p:txBody>
      </p:sp>
      <p:pic>
        <p:nvPicPr>
          <p:cNvPr id="39953" name="Рисунок 13" descr="http://www.shkolnick.ru/image/cache/catalog/i/fg/fm/f84b71eedbb67eff60b323f494611321-500x500.jpg"/>
          <p:cNvPicPr>
            <a:picLocks noChangeAspect="1" noChangeArrowheads="1"/>
          </p:cNvPicPr>
          <p:nvPr/>
        </p:nvPicPr>
        <p:blipFill>
          <a:blip r:embed="rId7"/>
          <a:srcRect l="6767" t="5646" r="7520" b="11290"/>
          <a:stretch>
            <a:fillRect/>
          </a:stretch>
        </p:blipFill>
        <p:spPr bwMode="auto">
          <a:xfrm>
            <a:off x="3786188" y="2500313"/>
            <a:ext cx="10858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4" name="Рисунок 21" descr="http://i-komok.narod.ru/linki/demiart.ru/forum/uploads/post-20290-1171797315.jpg"/>
          <p:cNvPicPr>
            <a:picLocks noChangeAspect="1" noChangeArrowheads="1"/>
          </p:cNvPicPr>
          <p:nvPr/>
        </p:nvPicPr>
        <p:blipFill>
          <a:blip r:embed="rId8">
            <a:lum bright="30000"/>
          </a:blip>
          <a:srcRect l="39200" t="16393" r="4201" b="26228"/>
          <a:stretch>
            <a:fillRect/>
          </a:stretch>
        </p:blipFill>
        <p:spPr bwMode="auto">
          <a:xfrm>
            <a:off x="5572125" y="2500313"/>
            <a:ext cx="12763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55" name="WordArt 27"/>
          <p:cNvSpPr>
            <a:spLocks noChangeArrowheads="1" noChangeShapeType="1" noTextEdit="1"/>
          </p:cNvSpPr>
          <p:nvPr/>
        </p:nvSpPr>
        <p:spPr bwMode="auto">
          <a:xfrm>
            <a:off x="6929438" y="2857500"/>
            <a:ext cx="5619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И=Е</a:t>
            </a:r>
          </a:p>
        </p:txBody>
      </p:sp>
      <p:sp>
        <p:nvSpPr>
          <p:cNvPr id="39956" name="WordArt 26"/>
          <p:cNvSpPr>
            <a:spLocks noChangeArrowheads="1" noChangeShapeType="1" noTextEdit="1"/>
          </p:cNvSpPr>
          <p:nvPr/>
        </p:nvSpPr>
        <p:spPr bwMode="auto">
          <a:xfrm>
            <a:off x="7715250" y="2786063"/>
            <a:ext cx="771525" cy="485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Я=Й</a:t>
            </a:r>
          </a:p>
        </p:txBody>
      </p:sp>
      <p:sp>
        <p:nvSpPr>
          <p:cNvPr id="39957" name="Rectangle 31"/>
          <p:cNvSpPr>
            <a:spLocks noChangeArrowheads="1"/>
          </p:cNvSpPr>
          <p:nvPr/>
        </p:nvSpPr>
        <p:spPr bwMode="auto">
          <a:xfrm>
            <a:off x="1357313" y="407193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9958" name="Rectangle 32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9959" name="Rectangle 33"/>
          <p:cNvSpPr>
            <a:spLocks noChangeArrowheads="1"/>
          </p:cNvSpPr>
          <p:nvPr/>
        </p:nvSpPr>
        <p:spPr bwMode="auto">
          <a:xfrm>
            <a:off x="4857750" y="2786063"/>
            <a:ext cx="6429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ea typeface="Calibri" pitchFamily="34" charset="0"/>
                <a:cs typeface="Times New Roman" pitchFamily="18" charset="0"/>
              </a:rPr>
              <a:t>,,,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9960" name="Rectangle 34"/>
          <p:cNvSpPr>
            <a:spLocks noChangeArrowheads="1"/>
          </p:cNvSpPr>
          <p:nvPr/>
        </p:nvSpPr>
        <p:spPr bwMode="auto">
          <a:xfrm>
            <a:off x="2357438" y="2857500"/>
            <a:ext cx="5254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200" b="1">
                <a:latin typeface="Constantia" pitchFamily="18" charset="0"/>
              </a:rPr>
              <a:t>3</a:t>
            </a:r>
            <a:r>
              <a:rPr lang="ru-RU" sz="3200">
                <a:latin typeface="Constantia" pitchFamily="18" charset="0"/>
              </a:rPr>
              <a:t>.</a:t>
            </a:r>
          </a:p>
        </p:txBody>
      </p:sp>
      <p:sp>
        <p:nvSpPr>
          <p:cNvPr id="39961" name="Rectangle 35"/>
          <p:cNvSpPr>
            <a:spLocks noChangeArrowheads="1"/>
          </p:cNvSpPr>
          <p:nvPr/>
        </p:nvSpPr>
        <p:spPr bwMode="auto">
          <a:xfrm>
            <a:off x="0" y="461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39962" name="Рисунок 36" descr="http://gtars.ru/wp-content/uploads/2016/07/notniy_stan-e1468840492543.jpg"/>
          <p:cNvPicPr>
            <a:picLocks noChangeAspect="1" noChangeArrowheads="1"/>
          </p:cNvPicPr>
          <p:nvPr/>
        </p:nvPicPr>
        <p:blipFill>
          <a:blip r:embed="rId9"/>
          <a:srcRect l="10626" t="1962" r="59583" b="56000"/>
          <a:stretch>
            <a:fillRect/>
          </a:stretch>
        </p:blipFill>
        <p:spPr bwMode="auto">
          <a:xfrm>
            <a:off x="3286125" y="3714750"/>
            <a:ext cx="12287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3" name="Рисунок 42" descr="http://www.graycell.ru/picture/small/si.jpg"/>
          <p:cNvPicPr>
            <a:picLocks noChangeAspect="1" noChangeArrowheads="1"/>
          </p:cNvPicPr>
          <p:nvPr/>
        </p:nvPicPr>
        <p:blipFill>
          <a:blip r:embed="rId10"/>
          <a:srcRect l="22000" t="-8696" r="21001"/>
          <a:stretch>
            <a:fillRect/>
          </a:stretch>
        </p:blipFill>
        <p:spPr bwMode="auto">
          <a:xfrm>
            <a:off x="4429125" y="3643313"/>
            <a:ext cx="5429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64" name="Рисунок 45" descr="http://www.shop.mdsremont.ru/published/publicdata/FLEXOPASHOP/attachments/SC/products_pictures/02b8_enl.jpg"/>
          <p:cNvPicPr>
            <a:picLocks noChangeAspect="1" noChangeArrowheads="1"/>
          </p:cNvPicPr>
          <p:nvPr/>
        </p:nvPicPr>
        <p:blipFill>
          <a:blip r:embed="rId11"/>
          <a:srcRect l="21483" t="4118" r="28900"/>
          <a:stretch>
            <a:fillRect/>
          </a:stretch>
        </p:blipFill>
        <p:spPr bwMode="auto">
          <a:xfrm>
            <a:off x="5357813" y="3643313"/>
            <a:ext cx="8096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65" name="WordArt 37"/>
          <p:cNvSpPr>
            <a:spLocks noChangeArrowheads="1" noChangeShapeType="1" noTextEdit="1"/>
          </p:cNvSpPr>
          <p:nvPr/>
        </p:nvSpPr>
        <p:spPr bwMode="auto">
          <a:xfrm>
            <a:off x="6715125" y="4071938"/>
            <a:ext cx="6096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А=И</a:t>
            </a:r>
          </a:p>
        </p:txBody>
      </p:sp>
      <p:pic>
        <p:nvPicPr>
          <p:cNvPr id="39966" name="Рисунок 52" descr="http://cliparts.co/cliparts/zTX/oyj/zTXoyjgEc.jpg"/>
          <p:cNvPicPr>
            <a:picLocks noChangeAspect="1" noChangeArrowheads="1"/>
          </p:cNvPicPr>
          <p:nvPr/>
        </p:nvPicPr>
        <p:blipFill>
          <a:blip r:embed="rId12"/>
          <a:srcRect l="20833" t="32986" r="20238" b="34029"/>
          <a:stretch>
            <a:fillRect/>
          </a:stretch>
        </p:blipFill>
        <p:spPr bwMode="auto">
          <a:xfrm>
            <a:off x="7358063" y="4071938"/>
            <a:ext cx="1219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67" name="Rectangle 41"/>
          <p:cNvSpPr>
            <a:spLocks noChangeArrowheads="1"/>
          </p:cNvSpPr>
          <p:nvPr/>
        </p:nvSpPr>
        <p:spPr bwMode="auto">
          <a:xfrm>
            <a:off x="2357438" y="4000500"/>
            <a:ext cx="6429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600" b="1">
                <a:ea typeface="Calibri" pitchFamily="34" charset="0"/>
                <a:cs typeface="Times New Roman" pitchFamily="18" charset="0"/>
              </a:rPr>
              <a:t>4.</a:t>
            </a:r>
            <a:r>
              <a:rPr lang="ru-RU" sz="1200"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9968" name="Rectangle 42"/>
          <p:cNvSpPr>
            <a:spLocks noChangeArrowheads="1"/>
          </p:cNvSpPr>
          <p:nvPr/>
        </p:nvSpPr>
        <p:spPr bwMode="auto">
          <a:xfrm>
            <a:off x="6143625" y="3786188"/>
            <a:ext cx="500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ea typeface="Calibri" pitchFamily="34" charset="0"/>
                <a:cs typeface="Times New Roman" pitchFamily="18" charset="0"/>
              </a:rPr>
              <a:t>,,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9969" name="Rectangle 43"/>
          <p:cNvSpPr>
            <a:spLocks noChangeArrowheads="1"/>
          </p:cNvSpPr>
          <p:nvPr/>
        </p:nvSpPr>
        <p:spPr bwMode="auto">
          <a:xfrm>
            <a:off x="-450850" y="4181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39970" name="Rectangle 44"/>
          <p:cNvSpPr>
            <a:spLocks noChangeArrowheads="1"/>
          </p:cNvSpPr>
          <p:nvPr/>
        </p:nvSpPr>
        <p:spPr bwMode="auto">
          <a:xfrm>
            <a:off x="8572500" y="3857625"/>
            <a:ext cx="3349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ea typeface="Calibri" pitchFamily="34" charset="0"/>
                <a:cs typeface="Times New Roman" pitchFamily="18" charset="0"/>
              </a:rPr>
              <a:t>,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9971" name="Рисунок 58" descr="https://im0-tub-ru.yandex.net/i?id=3a1f2b2080e778125f2d0122bb0c9a15-l&amp;n=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786063" y="5429250"/>
            <a:ext cx="14287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72" name="Рисунок 61" descr="http://images.gofreedownload.net/leg-clip-art-9643.jpg"/>
          <p:cNvPicPr>
            <a:picLocks noChangeAspect="1" noChangeArrowheads="1"/>
          </p:cNvPicPr>
          <p:nvPr/>
        </p:nvPicPr>
        <p:blipFill>
          <a:blip r:embed="rId14"/>
          <a:srcRect l="49873" t="30118"/>
          <a:stretch>
            <a:fillRect/>
          </a:stretch>
        </p:blipFill>
        <p:spPr bwMode="auto">
          <a:xfrm>
            <a:off x="5214938" y="5072063"/>
            <a:ext cx="8477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73" name="Rectangle 47"/>
          <p:cNvSpPr>
            <a:spLocks noChangeArrowheads="1"/>
          </p:cNvSpPr>
          <p:nvPr/>
        </p:nvSpPr>
        <p:spPr bwMode="auto">
          <a:xfrm>
            <a:off x="2286000" y="5500688"/>
            <a:ext cx="6429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600" b="1">
                <a:ea typeface="Calibri" pitchFamily="34" charset="0"/>
                <a:cs typeface="Times New Roman" pitchFamily="18" charset="0"/>
              </a:rPr>
              <a:t>5.</a:t>
            </a:r>
            <a:r>
              <a:rPr lang="ru-RU" sz="1200">
                <a:ea typeface="Calibri" pitchFamily="34" charset="0"/>
                <a:cs typeface="Times New Roman" pitchFamily="18" charset="0"/>
              </a:rPr>
              <a:t>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9974" name="Rectangle 48"/>
          <p:cNvSpPr>
            <a:spLocks noChangeArrowheads="1"/>
          </p:cNvSpPr>
          <p:nvPr/>
        </p:nvSpPr>
        <p:spPr bwMode="auto">
          <a:xfrm>
            <a:off x="4429125" y="5500688"/>
            <a:ext cx="7635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ea typeface="Calibri" pitchFamily="34" charset="0"/>
                <a:cs typeface="Times New Roman" pitchFamily="18" charset="0"/>
              </a:rPr>
              <a:t>,, 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9975" name="Rectangle 49"/>
          <p:cNvSpPr>
            <a:spLocks noChangeArrowheads="1"/>
          </p:cNvSpPr>
          <p:nvPr/>
        </p:nvSpPr>
        <p:spPr bwMode="auto">
          <a:xfrm>
            <a:off x="6143625" y="5429250"/>
            <a:ext cx="9064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b="1">
                <a:ea typeface="Calibri" pitchFamily="34" charset="0"/>
                <a:cs typeface="Times New Roman" pitchFamily="18" charset="0"/>
              </a:rPr>
              <a:t>1,4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9976" name="Прямоугольник 48"/>
          <p:cNvSpPr>
            <a:spLocks noChangeArrowheads="1"/>
          </p:cNvSpPr>
          <p:nvPr/>
        </p:nvSpPr>
        <p:spPr bwMode="auto">
          <a:xfrm>
            <a:off x="214313" y="1357313"/>
            <a:ext cx="476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Constantia" pitchFamily="18" charset="0"/>
              </a:rPr>
              <a:t>1</a:t>
            </a:r>
            <a:r>
              <a:rPr lang="ru-RU" b="1">
                <a:latin typeface="Constantia" pitchFamily="18" charset="0"/>
              </a:rPr>
              <a:t>.</a:t>
            </a:r>
            <a:endParaRPr lang="ru-RU">
              <a:latin typeface="Constantia" pitchFamily="18" charset="0"/>
            </a:endParaRPr>
          </a:p>
        </p:txBody>
      </p:sp>
      <p:pic>
        <p:nvPicPr>
          <p:cNvPr id="39977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3500438"/>
            <a:ext cx="221456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78" name="Прямоугольник 41"/>
          <p:cNvSpPr>
            <a:spLocks noChangeArrowheads="1"/>
          </p:cNvSpPr>
          <p:nvPr/>
        </p:nvSpPr>
        <p:spPr bwMode="auto">
          <a:xfrm>
            <a:off x="785813" y="1714500"/>
            <a:ext cx="3127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ea typeface="Calibri" pitchFamily="34" charset="0"/>
                <a:cs typeface="Times New Roman" pitchFamily="18" charset="0"/>
              </a:rPr>
              <a:t>,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571625"/>
            <a:ext cx="814387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164307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u="sng" dirty="0" smtClean="0"/>
              <a:t>Первая в мире автоматическая стыковка двух космических аппаратов 30 октября 1967 года. Ими стали два корабля типа Союз, официально названные спутниками Космос-186 и Космос-188.</a:t>
            </a:r>
            <a:r>
              <a:rPr lang="ru-RU" sz="2200" dirty="0" smtClean="0"/>
              <a:t>Первая стыковка двух пилотируемых кораблей—«Союз-4»и«Союз-5»,15.01. 1969 г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642938"/>
            <a:ext cx="4352925" cy="5711825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5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/>
              <a:t>                           Звезды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Звездочки ясные, звезды высокие!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Что вы храните в себе,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что скрываете?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Звезды, таящие мысли глубокие,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Силой какою вы душу пленяете?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Частые звездочки, звездочки тесные!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Что в вас прекрасного,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что в вас могучего?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Чем увлекаете, звезды небесные,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Силу великую знания жгучего?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 почему так, когда вы сияете,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Маните в небо, в объятья широкие?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Смотрите нежно так,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сердце ласкаете,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Звезды небесные, звезды далекие!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                           Автор: С. Есенин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819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20000"/>
          </a:blip>
          <a:srcRect/>
          <a:stretch>
            <a:fillRect/>
          </a:stretch>
        </p:blipFill>
        <p:spPr>
          <a:xfrm>
            <a:off x="4429125" y="357188"/>
            <a:ext cx="4714875" cy="5929312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5214938" y="571500"/>
            <a:ext cx="3643312" cy="5783263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С момента первого полёта человека в космос за пределами Земли побывало 520 космонавтов среди них 55 женщин.. Космонавты планеты провели за пределами Земли свыше 10 000 человеко-дней , включая более 100 человеко-дней выходов в открытый космос. Представители 36 стран побывали на орбите Земли.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40963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642938"/>
            <a:ext cx="5143500" cy="55721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472518" cy="221457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 smtClean="0"/>
              <a:t>1911 году Циолковский произнес свои вещие слова: “</a:t>
            </a:r>
            <a:r>
              <a:rPr lang="ru-RU" sz="2400" b="1" dirty="0" smtClean="0"/>
              <a:t>Человечество не останется вечно на Земле, но, в погоне за светом и пространством, с начала робко проникнет за пределы атмосферы, а затем завоюет </a:t>
            </a:r>
            <a:r>
              <a:rPr lang="ru-RU" sz="2400" b="1" dirty="0" smtClean="0"/>
              <a:t>себе </a:t>
            </a:r>
            <a:r>
              <a:rPr lang="ru-RU" sz="2400" b="1" dirty="0" smtClean="0"/>
              <a:t>все около </a:t>
            </a:r>
            <a:r>
              <a:rPr lang="ru-RU" sz="2400" b="1" dirty="0" smtClean="0"/>
              <a:t>солнечное </a:t>
            </a:r>
            <a:r>
              <a:rPr lang="ru-RU" sz="2400" b="1" dirty="0" smtClean="0"/>
              <a:t>пространство”.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C00000"/>
                </a:solidFill>
              </a:rPr>
              <a:t>И с этого момента </a:t>
            </a:r>
            <a:r>
              <a:rPr lang="ru-RU" sz="2400" b="1" dirty="0" smtClean="0">
                <a:solidFill>
                  <a:srgbClr val="C00000"/>
                </a:solidFill>
              </a:rPr>
              <a:t>великие </a:t>
            </a:r>
            <a:r>
              <a:rPr lang="ru-RU" sz="2400" b="1" dirty="0" smtClean="0">
                <a:solidFill>
                  <a:srgbClr val="C00000"/>
                </a:solidFill>
              </a:rPr>
              <a:t>умы планеты </a:t>
            </a:r>
            <a:r>
              <a:rPr lang="ru-RU" sz="2400" b="1" dirty="0" smtClean="0">
                <a:solidFill>
                  <a:srgbClr val="C00000"/>
                </a:solidFill>
              </a:rPr>
              <a:t>начали </a:t>
            </a:r>
            <a:r>
              <a:rPr lang="ru-RU" sz="2400" b="1" dirty="0" smtClean="0">
                <a:solidFill>
                  <a:srgbClr val="C00000"/>
                </a:solidFill>
              </a:rPr>
              <a:t>трудиться </a:t>
            </a:r>
            <a:r>
              <a:rPr lang="ru-RU" sz="2400" b="1" dirty="0" smtClean="0">
                <a:solidFill>
                  <a:srgbClr val="C00000"/>
                </a:solidFill>
              </a:rPr>
              <a:t>над </a:t>
            </a:r>
            <a:r>
              <a:rPr lang="ru-RU" sz="2400" b="1" dirty="0" smtClean="0">
                <a:solidFill>
                  <a:srgbClr val="C00000"/>
                </a:solidFill>
              </a:rPr>
              <a:t>началом </a:t>
            </a:r>
            <a:r>
              <a:rPr lang="ru-RU" sz="2400" b="1" dirty="0" smtClean="0">
                <a:solidFill>
                  <a:srgbClr val="C00000"/>
                </a:solidFill>
              </a:rPr>
              <a:t>реального освоения </a:t>
            </a:r>
            <a:r>
              <a:rPr lang="ru-RU" sz="2400" b="1" dirty="0" smtClean="0">
                <a:solidFill>
                  <a:srgbClr val="C00000"/>
                </a:solidFill>
              </a:rPr>
              <a:t>космоса...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1267" name="Picture 2" descr="C:\Documents and Settings\ДДТ\Рабочий стол\Рисунки и фото космос\Циалковский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5730444" y="3143248"/>
            <a:ext cx="3413556" cy="3714752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2571744"/>
            <a:ext cx="664371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/>
              <a:t>1. Галактика - это</a:t>
            </a:r>
            <a:r>
              <a:rPr lang="ru-RU" b="1" dirty="0" smtClean="0"/>
              <a:t>... </a:t>
            </a:r>
            <a:r>
              <a:rPr lang="ru-RU" dirty="0" smtClean="0"/>
              <a:t>а</a:t>
            </a:r>
            <a:r>
              <a:rPr lang="ru-RU" dirty="0"/>
              <a:t>) Солнце и вращающиеся вокруг него </a:t>
            </a:r>
            <a:r>
              <a:rPr lang="ru-RU" dirty="0" err="1" smtClean="0"/>
              <a:t>планеты;б</a:t>
            </a:r>
            <a:r>
              <a:rPr lang="ru-RU" dirty="0"/>
              <a:t>) несколько </a:t>
            </a:r>
            <a:r>
              <a:rPr lang="ru-RU" dirty="0" err="1" smtClean="0"/>
              <a:t>звезд;в</a:t>
            </a:r>
            <a:r>
              <a:rPr lang="ru-RU" dirty="0"/>
              <a:t>) </a:t>
            </a:r>
            <a:r>
              <a:rPr lang="ru-RU" dirty="0" smtClean="0"/>
              <a:t>скопление </a:t>
            </a:r>
            <a:r>
              <a:rPr lang="ru-RU" dirty="0"/>
              <a:t>звезд.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/>
              <a:t>2. Что означает слово «космос»?</a:t>
            </a: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/>
              <a:t>а) планета;  б) небо;   в) Вселенная.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/>
              <a:t>3.Как называется наука о строении и развитии космических тел, их систем и </a:t>
            </a:r>
            <a:r>
              <a:rPr lang="ru-RU" b="1" dirty="0" smtClean="0"/>
              <a:t>Вселенной?</a:t>
            </a: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/>
              <a:t>а) </a:t>
            </a:r>
            <a:r>
              <a:rPr lang="ru-RU" dirty="0" err="1" smtClean="0"/>
              <a:t>космонавтика;б</a:t>
            </a:r>
            <a:r>
              <a:rPr lang="ru-RU" dirty="0"/>
              <a:t>) </a:t>
            </a:r>
            <a:r>
              <a:rPr lang="ru-RU" dirty="0" err="1" smtClean="0"/>
              <a:t>астрономия;в</a:t>
            </a:r>
            <a:r>
              <a:rPr lang="ru-RU" dirty="0"/>
              <a:t>) астрология.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/>
              <a:t>4. Какая из планет Солнечной системы самая </a:t>
            </a:r>
            <a:r>
              <a:rPr lang="ru-RU" b="1" dirty="0" smtClean="0"/>
              <a:t>большая? </a:t>
            </a:r>
            <a:r>
              <a:rPr lang="ru-RU" dirty="0" smtClean="0"/>
              <a:t>а</a:t>
            </a:r>
            <a:r>
              <a:rPr lang="ru-RU" dirty="0"/>
              <a:t>) Сатурн; </a:t>
            </a:r>
            <a:r>
              <a:rPr lang="ru-RU" dirty="0" smtClean="0"/>
              <a:t>б</a:t>
            </a:r>
            <a:r>
              <a:rPr lang="ru-RU" dirty="0"/>
              <a:t>) Плутон; </a:t>
            </a:r>
            <a:r>
              <a:rPr lang="ru-RU" dirty="0" smtClean="0"/>
              <a:t>в</a:t>
            </a:r>
            <a:r>
              <a:rPr lang="ru-RU" dirty="0"/>
              <a:t>) Юпитер.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/>
              <a:t>5.Какое </a:t>
            </a:r>
            <a:r>
              <a:rPr lang="ru-RU" b="1" dirty="0"/>
              <a:t>самое близкое к нам космическое тело.</a:t>
            </a:r>
            <a:endParaRPr lang="ru-RU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/>
              <a:t>а) Солнце; </a:t>
            </a:r>
            <a:r>
              <a:rPr lang="ru-RU" dirty="0" smtClean="0"/>
              <a:t>б</a:t>
            </a:r>
            <a:r>
              <a:rPr lang="ru-RU" dirty="0"/>
              <a:t>) Луна; </a:t>
            </a:r>
            <a:r>
              <a:rPr lang="ru-RU" dirty="0" smtClean="0"/>
              <a:t>в</a:t>
            </a:r>
            <a:r>
              <a:rPr lang="ru-RU" dirty="0"/>
              <a:t>) комета Галлея.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/>
              <a:t>6. Какую планету Солнечной системы называют «красной» и </a:t>
            </a:r>
            <a:r>
              <a:rPr lang="ru-RU" b="1" dirty="0" smtClean="0"/>
              <a:t>почему? </a:t>
            </a:r>
            <a:r>
              <a:rPr lang="ru-RU" dirty="0" smtClean="0"/>
              <a:t>а</a:t>
            </a:r>
            <a:r>
              <a:rPr lang="ru-RU" dirty="0"/>
              <a:t>) Нептун</a:t>
            </a:r>
            <a:r>
              <a:rPr lang="ru-RU" dirty="0" smtClean="0"/>
              <a:t>, б</a:t>
            </a:r>
            <a:r>
              <a:rPr lang="ru-RU" dirty="0"/>
              <a:t>) Меркурий; </a:t>
            </a:r>
            <a:r>
              <a:rPr lang="ru-RU" dirty="0" smtClean="0"/>
              <a:t>в</a:t>
            </a:r>
            <a:r>
              <a:rPr lang="ru-RU" dirty="0"/>
              <a:t>) Марс.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/>
              <a:t>7. </a:t>
            </a:r>
            <a:r>
              <a:rPr lang="ru-RU" b="1" dirty="0"/>
              <a:t>Какую планету называют «утренней звездой» и почему?</a:t>
            </a:r>
            <a:r>
              <a:rPr lang="ru-RU" dirty="0"/>
              <a:t>  </a:t>
            </a:r>
            <a:r>
              <a:rPr lang="ru-RU" dirty="0" smtClean="0"/>
              <a:t>а</a:t>
            </a:r>
            <a:r>
              <a:rPr lang="ru-RU" dirty="0"/>
              <a:t>) Землю; б) Венеру; в)Марс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285727"/>
            <a:ext cx="8229600" cy="1214447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r" eaLnBrk="1" hangingPunct="1"/>
            <a:r>
              <a:rPr lang="ru-RU" sz="2400" b="1" dirty="0" smtClean="0">
                <a:latin typeface="Arial Narrow" pitchFamily="34" charset="0"/>
              </a:rPr>
              <a:t>Сергей </a:t>
            </a:r>
            <a:r>
              <a:rPr lang="ru-RU" sz="2400" b="1" dirty="0" smtClean="0">
                <a:latin typeface="Arial Narrow" pitchFamily="34" charset="0"/>
              </a:rPr>
              <a:t>Павлович Королёв - советский учёный, конструктор и организатор производства ракетно-космической техники ракетного оружия СССР, основатель практической космонавтики. </a:t>
            </a:r>
            <a:endParaRPr lang="ru-RU" sz="2400" dirty="0" smtClean="0">
              <a:latin typeface="Arial Narrow" pitchFamily="34" charset="0"/>
            </a:endParaRPr>
          </a:p>
        </p:txBody>
      </p:sp>
      <p:pic>
        <p:nvPicPr>
          <p:cNvPr id="13315" name="Picture 2" descr="C:\Documents and Settings\ДДТ\Рабочий стол\Рисунки и фото космос\Sergey_Korolyo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57189" y="1723769"/>
            <a:ext cx="3500432" cy="4991356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071934" y="1643063"/>
            <a:ext cx="4786345" cy="521493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2800" dirty="0" smtClean="0">
              <a:latin typeface="Arial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>
                <a:latin typeface="Arial" charset="0"/>
              </a:rPr>
              <a:t>Родился 12 января 1907 года в городе Житомире (Украина) в семье учителя русской словесности.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>
                <a:latin typeface="Arial" charset="0"/>
              </a:rPr>
              <a:t>Сергей Павлович самая крупная фигура </a:t>
            </a:r>
            <a:r>
              <a:rPr lang="en-US" sz="2800" dirty="0" smtClean="0">
                <a:latin typeface="Arial" charset="0"/>
              </a:rPr>
              <a:t>XX</a:t>
            </a:r>
            <a:r>
              <a:rPr lang="ru-RU" sz="2800" dirty="0" smtClean="0">
                <a:latin typeface="Arial" charset="0"/>
              </a:rPr>
              <a:t> века в области космического ракетостроения и кораблестроения. С выведением на орбиту первого искусственного спутника Земли в 1957 году положил начало новой эпохе в истории человечества, космической эре.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800" dirty="0" smtClean="0">
                <a:latin typeface="Arial" charset="0"/>
              </a:rPr>
              <a:t>Дважды Герой Социалистического Труда, лауреат Ленинской премии, академик Академии наук СССР. Его девизом по жизни были слова: Кто хочет работать – ищет средства, кто не хочет – причины.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1143000"/>
            <a:ext cx="5286375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85750"/>
            <a:ext cx="8543925" cy="7143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smtClean="0"/>
              <a:t>Первый пилотируемый </a:t>
            </a:r>
            <a:br>
              <a:rPr lang="ru-RU" sz="3600" smtClean="0"/>
            </a:br>
            <a:r>
              <a:rPr lang="ru-RU" sz="3600" smtClean="0"/>
              <a:t>космический корабль «Восток-1»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0" y="1000125"/>
            <a:ext cx="3643313" cy="5643563"/>
          </a:xfrm>
        </p:spPr>
        <p:txBody>
          <a:bodyPr>
            <a:normAutofit fontScale="3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6200" dirty="0" smtClean="0"/>
              <a:t>12 апреля 1961 года Юрий Гагарин стал первым человеком в мировой истории, совершившим полёт в космическое пространство[1][2]. Ракета-носитель Восток с кораблём «Восток-1», на борту которого находился Гагарин, была запущена с космодрома Байконур. После 108 минут пребывания в космосе, Гагарин успешно приземлился в Саратовской области, неподалёку от города Энгельса. Начиная с 12 апреля 1962 года, день полёта Гагарина в космос был объявлен праздником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6200" dirty="0" smtClean="0"/>
              <a:t> Днём космонавтики.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4643438" y="6286500"/>
            <a:ext cx="2490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onstantia" pitchFamily="18" charset="0"/>
              </a:rPr>
              <a:t>песня «Свершилось»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C:\Documents and Settings\user\Рабочий стол\Космонавты\Gagar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42875"/>
            <a:ext cx="5929313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6000750" y="785813"/>
            <a:ext cx="3143250" cy="5568950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Первый космонавт планеты Юрий Алексеевич Гагарин родился 9 марта 1934 года в городе </a:t>
            </a:r>
            <a:r>
              <a:rPr lang="ru-RU" dirty="0" err="1" smtClean="0"/>
              <a:t>Гжатск</a:t>
            </a:r>
            <a:r>
              <a:rPr lang="ru-RU" dirty="0" smtClean="0"/>
              <a:t> (ныне Гагарин) </a:t>
            </a:r>
            <a:r>
              <a:rPr lang="ru-RU" dirty="0" err="1" smtClean="0"/>
              <a:t>Гжатского</a:t>
            </a:r>
            <a:r>
              <a:rPr lang="ru-RU" dirty="0" smtClean="0"/>
              <a:t> (ныне </a:t>
            </a:r>
            <a:r>
              <a:rPr lang="ru-RU" dirty="0" err="1" smtClean="0"/>
              <a:t>Гагаринского</a:t>
            </a:r>
            <a:r>
              <a:rPr lang="ru-RU" dirty="0" smtClean="0"/>
              <a:t>) района Смоленской области в семье колхозника. "Семья, в которой я родился, - писал позднее Юрий Алексеевич, - самая обыкновенная; она ничем не отличается от миллионов трудовых семей нашей Родины".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2" descr="C:\Documents and Settings\user\Рабочий стол\Космонавты\Леонов А.А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142875"/>
            <a:ext cx="5214938" cy="65722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0" y="428625"/>
            <a:ext cx="3714750" cy="6215063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800" dirty="0" smtClean="0"/>
              <a:t> Биография Леонова А.А.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18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800" dirty="0" smtClean="0"/>
              <a:t>Родился 30 мая 1934 года в селе Листвянка (ныне </a:t>
            </a:r>
            <a:r>
              <a:rPr lang="ru-RU" sz="1800" dirty="0" err="1" smtClean="0"/>
              <a:t>Тисульского</a:t>
            </a:r>
            <a:r>
              <a:rPr lang="ru-RU" sz="1800" dirty="0" smtClean="0"/>
              <a:t> района Кемеровской области), </a:t>
            </a:r>
            <a:r>
              <a:rPr lang="ru-RU" sz="1800" smtClean="0"/>
              <a:t>был восьмым </a:t>
            </a:r>
            <a:r>
              <a:rPr lang="ru-RU" sz="1800" dirty="0" smtClean="0"/>
              <a:t>ребёнком в семье.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800" dirty="0" smtClean="0"/>
              <a:t>В 1937 году он вместе с матерью переехал в Кемерово. Учился в школах № 35, 37. В 1947 году семья переехала по месту работы отца в город Калининград (Кёнигсберг), где его родственники проживают и ныне. Окончил среднюю школу № 21[2] Калининграда в 1953 году. В 1955 году окончил 10-ю Военную авиационную школу первоначального обучения лётчиков в Кременчуге, куда поступил по комсомольскому набору. В 1957 году окончил </a:t>
            </a:r>
            <a:r>
              <a:rPr lang="ru-RU" sz="1800" dirty="0" err="1" smtClean="0"/>
              <a:t>Чугуевское</a:t>
            </a:r>
            <a:r>
              <a:rPr lang="ru-RU" sz="1800" dirty="0" smtClean="0"/>
              <a:t> военное авиационное училище лётчиков (ВАУЛ).</a:t>
            </a:r>
            <a:endParaRPr lang="ru-RU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714375"/>
            <a:ext cx="492918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0" y="357166"/>
            <a:ext cx="4038600" cy="6500834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В 1960 году был зачислен в первый отряд советских космонавтов. 18—19 марта 1965 года совместно с Павлом Беляевым совершил полёт в космос в качестве второго пилота на космическом корабле «Восход-2». В ходе этого полёта Леонов совершил первый в истории космонавтики выход в открытый космос продолжительностью 12 минут 9 секунд. Во время выхода проявил исключительное мужество, особенно в нештатной ситуации, когда разбухший космический скафандр препятствовал возвращению космонавта в космический корабль. Войти в шлюз Леонову удалось только стравив из скафандра излишнее давление, при этом он залез в люк корабля не ногами, а головой вперед, что запрещалось инструкцией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714375"/>
            <a:ext cx="4929188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0" y="285750"/>
            <a:ext cx="3929063" cy="6069013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/>
              <a:t>Перед посадкой отказала автоматическая система ориентации. Командир корабля П. И. Беляев вручную сориентировал корабль и включил тормозной двигатель. В результате «Восход» совершил посадку в нерасчётном районе в 180 км севернее города Перми.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1551</Words>
  <Application>Microsoft Office PowerPoint</Application>
  <PresentationFormat>Экран (4:3)</PresentationFormat>
  <Paragraphs>112</Paragraphs>
  <Slides>20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Д О Р О Г А    В    К О С М О С </vt:lpstr>
      <vt:lpstr>Слайд 2</vt:lpstr>
      <vt:lpstr> В 1911 году Циолковский произнес свои вещие слова: “Человечество не останется вечно на Земле, но, в погоне за светом и пространством, с начала робко проникнет за пределы атмосферы, а затем завоюет себе все около солнечное пространство”.  И с этого момента великие умы планеты начали трудиться над началом реального освоения космоса...</vt:lpstr>
      <vt:lpstr>Сергей Павлович Королёв - советский учёный, конструктор и организатор производства ракетно-космической техники ракетного оружия СССР, основатель практической космонавтики. </vt:lpstr>
      <vt:lpstr>Первый пилотируемый  космический корабль «Восток-1»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14 марта 1995 с космодрома Байконур стартовал космический корабль «Союз ТМ-21», пилотируемый международным российско-американским экипажем в составе В. Дежурова (командир), Г. Стрекалова и американского астронавта Н.Тагарда. В рамках российско-американской программы «Союз-Шатл»  79 суток работал на российской орбитальной станции «Мир», за что и был удостоен в 1995 году звания Героя Российской Федерации. </vt:lpstr>
      <vt:lpstr>Слайд 17</vt:lpstr>
      <vt:lpstr>Слайд 18</vt:lpstr>
      <vt:lpstr>Первая в мире автоматическая стыковка двух космических аппаратов 30 октября 1967 года. Ими стали два корабля типа Союз, официально названные спутниками Космос-186 и Космос-188.Первая стыковка двух пилотируемых кораблей—«Союз-4»и«Союз-5»,15.01. 1969 г 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 О Р О Г А    В    К О С М О С</dc:title>
  <dc:creator>x</dc:creator>
  <cp:lastModifiedBy>x</cp:lastModifiedBy>
  <cp:revision>5</cp:revision>
  <dcterms:created xsi:type="dcterms:W3CDTF">2020-04-09T16:37:58Z</dcterms:created>
  <dcterms:modified xsi:type="dcterms:W3CDTF">2020-04-09T17:06:39Z</dcterms:modified>
</cp:coreProperties>
</file>