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0" r:id="rId2"/>
    <p:sldId id="257" r:id="rId3"/>
    <p:sldId id="270" r:id="rId4"/>
    <p:sldId id="271" r:id="rId5"/>
    <p:sldId id="269" r:id="rId6"/>
    <p:sldId id="272" r:id="rId7"/>
    <p:sldId id="266" r:id="rId8"/>
    <p:sldId id="282" r:id="rId9"/>
    <p:sldId id="277" r:id="rId10"/>
    <p:sldId id="279" r:id="rId11"/>
    <p:sldId id="280" r:id="rId12"/>
    <p:sldId id="281" r:id="rId13"/>
    <p:sldId id="265" r:id="rId14"/>
    <p:sldId id="298" r:id="rId15"/>
    <p:sldId id="283" r:id="rId16"/>
    <p:sldId id="284" r:id="rId17"/>
    <p:sldId id="264" r:id="rId18"/>
    <p:sldId id="263" r:id="rId19"/>
    <p:sldId id="295" r:id="rId20"/>
    <p:sldId id="296" r:id="rId21"/>
    <p:sldId id="300" r:id="rId22"/>
    <p:sldId id="261" r:id="rId23"/>
    <p:sldId id="258" r:id="rId24"/>
    <p:sldId id="260" r:id="rId25"/>
    <p:sldId id="268" r:id="rId2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04.02.2020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04.02.2020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04.02.2020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04.02.2020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flipH="1">
            <a:off x="9252520" y="274638"/>
            <a:ext cx="72008" cy="114300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Рисунок 3" descr="https://alunoon.com/preschool/atividades/Outros/marcosea/18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404664"/>
            <a:ext cx="8244000" cy="64440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ru-RU" sz="5400" b="1" i="1" dirty="0">
              <a:solidFill>
                <a:srgbClr val="FF0000"/>
              </a:solidFill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ru-RU" sz="4800" b="1" i="1" dirty="0" smtClean="0">
                <a:solidFill>
                  <a:srgbClr val="FF0000"/>
                </a:solidFill>
              </a:rPr>
              <a:t>Содержание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ru-RU" sz="4800" b="1" i="1" dirty="0" smtClean="0">
                <a:solidFill>
                  <a:srgbClr val="FF0000"/>
                </a:solidFill>
              </a:rPr>
              <a:t>познавательно –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ru-RU" sz="4800" b="1" i="1" dirty="0" smtClean="0">
                <a:solidFill>
                  <a:srgbClr val="FF0000"/>
                </a:solidFill>
              </a:rPr>
              <a:t>математической </a:t>
            </a:r>
            <a:r>
              <a:rPr lang="ru-RU" sz="4800" b="1" i="1" dirty="0">
                <a:solidFill>
                  <a:srgbClr val="FF0000"/>
                </a:solidFill>
              </a:rPr>
              <a:t/>
            </a:r>
            <a:br>
              <a:rPr lang="ru-RU" sz="4800" b="1" i="1" dirty="0">
                <a:solidFill>
                  <a:srgbClr val="FF0000"/>
                </a:solidFill>
              </a:rPr>
            </a:br>
            <a:r>
              <a:rPr lang="ru-RU" sz="4800" b="1" i="1" dirty="0">
                <a:solidFill>
                  <a:srgbClr val="FF0000"/>
                </a:solidFill>
              </a:rPr>
              <a:t> </a:t>
            </a:r>
            <a:r>
              <a:rPr lang="ru-RU" sz="4800" b="1" i="1" dirty="0" smtClean="0">
                <a:solidFill>
                  <a:srgbClr val="FF0000"/>
                </a:solidFill>
              </a:rPr>
              <a:t>деятельности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ru-RU" sz="4800" b="1" i="1" dirty="0" smtClean="0">
                <a:solidFill>
                  <a:srgbClr val="FF0000"/>
                </a:solidFill>
              </a:rPr>
              <a:t>в режиме дня.</a:t>
            </a:r>
            <a:r>
              <a:rPr lang="ru-RU" sz="4000" dirty="0" smtClean="0">
                <a:solidFill>
                  <a:srgbClr val="FF0000"/>
                </a:solidFill>
              </a:rPr>
              <a:t/>
            </a:r>
            <a:br>
              <a:rPr lang="ru-RU" sz="4000" dirty="0" smtClean="0">
                <a:solidFill>
                  <a:srgbClr val="FF0000"/>
                </a:solidFill>
              </a:rPr>
            </a:br>
            <a:endParaRPr lang="ru-RU"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0461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flipH="1">
            <a:off x="9494832" y="274638"/>
            <a:ext cx="45719" cy="114300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332656"/>
            <a:ext cx="8928992" cy="310072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Упражняем в счете: считаем ведра, </a:t>
            </a:r>
            <a:r>
              <a:rPr lang="ru-RU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формочки, лопатки</a:t>
            </a:r>
            <a:r>
              <a:rPr lang="ru-RU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листья,  кусты, </a:t>
            </a:r>
            <a:r>
              <a:rPr lang="ru-RU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цветы, насекомых</a:t>
            </a:r>
            <a:r>
              <a:rPr lang="ru-RU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  птиц.  Наблюдая,  за транспортом уточняем  геометрическую форму частей автомобиля, цвет, направление и скорость движения.</a:t>
            </a:r>
          </a:p>
        </p:txBody>
      </p:sp>
      <p:pic>
        <p:nvPicPr>
          <p:cNvPr id="4" name="Рисунок 3" descr="C:\Users\1\Desktop\Новая папка\P1040208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433379"/>
            <a:ext cx="4602604" cy="3429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C:\Users\1\Desktop\Новая папка (2)\P1040209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433378"/>
            <a:ext cx="4571999" cy="342462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906589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flipH="1">
            <a:off x="9396536" y="260648"/>
            <a:ext cx="853752" cy="114300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88640"/>
            <a:ext cx="8784976" cy="252028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dirty="0"/>
              <a:t> </a:t>
            </a:r>
            <a:r>
              <a:rPr lang="ru-RU" sz="36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Мы </a:t>
            </a:r>
            <a:r>
              <a:rPr lang="ru-RU" sz="36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организуем наблюдения за изменениями, происходящими в разное время года, обращаем внимание на части </a:t>
            </a:r>
            <a:r>
              <a:rPr lang="ru-RU" sz="36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суток, долготу </a:t>
            </a:r>
            <a:r>
              <a:rPr lang="ru-RU" sz="36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светового дня.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5" name="Рисунок 4" descr="http://secrety-dolgoletiy.ru/images/otkitiya/sezon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9" y="2878058"/>
            <a:ext cx="4499991" cy="4005064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https://slide-share.ru/image/5866594.jpe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878058"/>
            <a:ext cx="4644008" cy="397994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09189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flipH="1">
            <a:off x="9396536" y="274638"/>
            <a:ext cx="216024" cy="114300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16633"/>
            <a:ext cx="8856984" cy="2952328"/>
          </a:xfrm>
        </p:spPr>
        <p:txBody>
          <a:bodyPr>
            <a:normAutofit lnSpcReduction="10000"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ru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Особое внимание уделяем</a:t>
            </a:r>
            <a:r>
              <a:rPr lang="ru-RU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постановке </a:t>
            </a:r>
            <a:r>
              <a:rPr lang="ru-RU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endParaRPr lang="ru-RU" i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ru-RU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проблемных </a:t>
            </a:r>
            <a:r>
              <a:rPr lang="ru-RU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вопросов, созданию проблемных ситуаций. </a:t>
            </a:r>
            <a:r>
              <a:rPr lang="ru-RU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Мы</a:t>
            </a:r>
            <a:r>
              <a:rPr lang="ru-RU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  создаем условия, в которых бы дети осознавали необходимость </a:t>
            </a:r>
            <a:r>
              <a:rPr lang="ru-RU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применить математические знания </a:t>
            </a:r>
            <a:r>
              <a:rPr lang="ru-RU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самостоятельно </a:t>
            </a:r>
            <a:r>
              <a:rPr lang="ru-RU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решали задачи. 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Рисунок 3" descr="http://aaatoday.com/wp-content/uploads/2017/05/HVAC-repair-HVAC-installations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9" y="3212977"/>
            <a:ext cx="4484443" cy="364502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C:\Users\1\Desktop\Новая папка (2)\P1040215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3212976"/>
            <a:ext cx="4644007" cy="364502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06100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flipH="1">
            <a:off x="9468544" y="274638"/>
            <a:ext cx="72008" cy="114300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332656"/>
            <a:ext cx="8784976" cy="2592288"/>
          </a:xfrm>
        </p:spPr>
        <p:txBody>
          <a:bodyPr>
            <a:normAutofit fontScale="85000" lnSpcReduction="20000"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ru-RU" sz="4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Общественно-полезный </a:t>
            </a:r>
            <a:r>
              <a:rPr lang="ru-RU" sz="4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труд, </a:t>
            </a:r>
            <a:endParaRPr lang="ru-RU" sz="4600" b="1" i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ru-RU" sz="4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труд </a:t>
            </a:r>
            <a:r>
              <a:rPr lang="ru-RU" sz="4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 природе, ручной труд </a:t>
            </a:r>
            <a:endParaRPr lang="ru-RU" sz="4600" b="1" i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ru-RU" sz="35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являются </a:t>
            </a:r>
            <a:r>
              <a:rPr lang="ru-RU" sz="35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теми видами деятельности, где эффективно </a:t>
            </a:r>
            <a:r>
              <a:rPr lang="ru-RU" sz="35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мы</a:t>
            </a:r>
            <a:r>
              <a:rPr lang="ru-RU" sz="35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35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закрепляем </a:t>
            </a:r>
            <a:r>
              <a:rPr lang="ru-RU" sz="35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endParaRPr lang="ru-RU" sz="3500" i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ru-RU" sz="35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математические </a:t>
            </a:r>
            <a:r>
              <a:rPr lang="ru-RU" sz="35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знания.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   </a:t>
            </a:r>
          </a:p>
        </p:txBody>
      </p:sp>
      <p:pic>
        <p:nvPicPr>
          <p:cNvPr id="4" name="Рисунок 3" descr="https://avatars.mds.yandex.net/get-pdb/1664653/57b10bfa-f8ed-4098-88a1-94822e082087/s1200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2924944"/>
            <a:ext cx="4499991" cy="393305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https://sad4.pruzhany.by/wp-content/uploads/2016/02/%D0%A4%D0%BE%D1%82%D0%BE1232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924944"/>
            <a:ext cx="4644007" cy="393305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34389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260632" y="274638"/>
            <a:ext cx="72008" cy="114300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16632"/>
            <a:ext cx="4104456" cy="6480720"/>
          </a:xfrm>
        </p:spPr>
        <p:txBody>
          <a:bodyPr>
            <a:normAutofit fontScale="92500"/>
          </a:bodyPr>
          <a:lstStyle/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ru-RU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При сервировке стола, подготовке к занятиям создаем  ситуации, заставляющие ребенка прибегать к проверке равной численности множеств путем их сравнения. </a:t>
            </a:r>
            <a:endParaRPr lang="ru-RU" i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ru-RU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Уточняем </a:t>
            </a:r>
            <a:r>
              <a:rPr lang="ru-RU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 детьми местонахождение столовых </a:t>
            </a:r>
            <a:r>
              <a:rPr lang="ru-RU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приборов </a:t>
            </a:r>
            <a:r>
              <a:rPr lang="ru-RU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 продуктов.   </a:t>
            </a:r>
          </a:p>
          <a:p>
            <a:endParaRPr lang="ru-RU" dirty="0"/>
          </a:p>
        </p:txBody>
      </p:sp>
      <p:pic>
        <p:nvPicPr>
          <p:cNvPr id="4" name="Рисунок 3" descr="C:\Users\1\Desktop\Новая папка (3)\P1040253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3356992"/>
            <a:ext cx="4716016" cy="350100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Объект 4" descr="C:\Users\1\Desktop\Новая папка (3)\P1040245.JP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18759"/>
            <a:ext cx="4716016" cy="335699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143527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flipH="1">
            <a:off x="9396536" y="274638"/>
            <a:ext cx="360040" cy="114300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116632"/>
            <a:ext cx="4392488" cy="6741368"/>
          </a:xfrm>
        </p:spPr>
        <p:txBody>
          <a:bodyPr>
            <a:normAutofit fontScale="92500" lnSpcReduction="10000"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ru-RU" sz="31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Руководя выполнением</a:t>
            </a:r>
            <a:r>
              <a:rPr lang="ru-RU" sz="31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  </a:t>
            </a:r>
            <a:endParaRPr lang="ru-RU" sz="3100" i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31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трудовых </a:t>
            </a:r>
            <a:r>
              <a:rPr lang="ru-RU" sz="31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поручений, закрепляем у детей пространственное расположение предметов по отношению к себе, совершенствуем умение группировать предметы по определенным признакам.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31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Работа </a:t>
            </a:r>
            <a:r>
              <a:rPr lang="ru-RU" sz="31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 уголке природы тоже дает богатый материал для закрепления знаний о числе, счете, величине и способах ее измерения</a:t>
            </a:r>
            <a:r>
              <a:rPr lang="ru-RU" sz="3100" i="1" dirty="0"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pic>
        <p:nvPicPr>
          <p:cNvPr id="4" name="Рисунок 3" descr="https://fhd.multiurok.ru/7/f/e/7fe333a427b816fedea1790b0e3bd9a86b8baa00/ugholok-prirody-v-starshiei-ghruppie_3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3501009"/>
            <a:ext cx="4788024" cy="3382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G:\ДЕНЬ ОТКРЫТЫХ ДВЕРЕЙ ПЕДКАБИНЕТ\P1030841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7" y="0"/>
            <a:ext cx="4788023" cy="357301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002818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468544" y="274638"/>
            <a:ext cx="72008" cy="114300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332656"/>
            <a:ext cx="3888432" cy="6264696"/>
          </a:xfrm>
        </p:spPr>
        <p:txBody>
          <a:bodyPr>
            <a:normAutofit fontScale="92500"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ru-RU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Постепенно сам ребенок начинает находить в окружающей обстановке объекты для счета, измерения, сравнения. В уголке природы  имеются дидактические игры на закрепление знаний о временах года, месяцах, частях суток.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подобных ситуациях знания детьми усваиваются не формально, а осознанно.</a:t>
            </a:r>
          </a:p>
          <a:p>
            <a:pPr marL="0" indent="0">
              <a:spcBef>
                <a:spcPts val="0"/>
              </a:spcBef>
              <a:buNone/>
            </a:pPr>
            <a:endParaRPr lang="ru-RU" dirty="0"/>
          </a:p>
        </p:txBody>
      </p:sp>
      <p:pic>
        <p:nvPicPr>
          <p:cNvPr id="4" name="Рисунок 3" descr="https://invacenter.ru/images/watermarked/1/thumbnails/500/500/detailed/2/sensorika-7-invacenter.ru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2996952"/>
            <a:ext cx="5004048" cy="460851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https://www.maam.ru/upload/blogs/detsad-262355-1446464402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1"/>
            <a:ext cx="5004047" cy="357301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81765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flipH="1">
            <a:off x="9540552" y="274638"/>
            <a:ext cx="360040" cy="114300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260648"/>
            <a:ext cx="8712968" cy="2952328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ru-RU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Математические конкурсы </a:t>
            </a:r>
            <a:r>
              <a:rPr lang="ru-RU" sz="2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досуги,</a:t>
            </a:r>
            <a:r>
              <a:rPr lang="ru-RU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игры </a:t>
            </a:r>
            <a:r>
              <a:rPr lang="ru-RU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sz="2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соревнования. </a:t>
            </a:r>
            <a:r>
              <a:rPr lang="ru-RU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endParaRPr lang="ru-RU" sz="2800" i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ru-RU" sz="24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Дошкольники </a:t>
            </a:r>
            <a:r>
              <a:rPr lang="ru-RU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очень любят соревнования и конкурсы, в том числе </a:t>
            </a:r>
            <a:r>
              <a:rPr lang="ru-RU" sz="24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математические. Все </a:t>
            </a:r>
            <a:r>
              <a:rPr lang="ru-RU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эти игры и задания позволяют  нам  расширить и углубить  математические знания  дошкольников, активизировать их мыслительную  деятельность, воспитывать интерес к математике.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Рисунок 3" descr="G:\ДЕНЬ ОТКРЫТЫХ ДВЕРЕЙ ПЕДКАБИНЕТ\P1030869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29000"/>
            <a:ext cx="4427984" cy="3428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G:\ДЕНЬ ОТКРЫТЫХ ДВЕРЕЙ ПЕДКАБИНЕТ\P1030833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3429000"/>
            <a:ext cx="4717920" cy="34289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43956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252520" y="274638"/>
            <a:ext cx="288032" cy="114300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Объект 3" descr="https://alunoon.com/preschool/atividades/Outros/marcosea/18.jpg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4608512"/>
          </a:xfrm>
        </p:spPr>
        <p:txBody>
          <a:bodyPr>
            <a:normAutofit fontScale="85000" lnSpcReduction="20000"/>
          </a:bodyPr>
          <a:lstStyle/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ru-RU" dirty="0"/>
              <a:t> </a:t>
            </a:r>
            <a:r>
              <a:rPr lang="ru-RU" sz="41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Важное </a:t>
            </a:r>
            <a:r>
              <a:rPr lang="ru-RU" sz="41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место в формировании математических </a:t>
            </a:r>
            <a:r>
              <a:rPr lang="ru-RU" sz="41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представлений дошкольников </a:t>
            </a:r>
            <a:r>
              <a:rPr lang="ru-RU" sz="41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 отводим  использованию </a:t>
            </a:r>
            <a:endParaRPr lang="ru-RU" sz="4100" i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41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дидактических </a:t>
            </a:r>
            <a:r>
              <a:rPr lang="ru-RU" sz="41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игр и упражнений в свободной  </a:t>
            </a:r>
            <a:r>
              <a:rPr lang="ru-RU" sz="41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деятельности детей. 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41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Проводимые нами дидактические игры выстроены с учетом усложнения программных задач по ФЭМП.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99568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flipH="1">
            <a:off x="9900592" y="274638"/>
            <a:ext cx="792088" cy="114300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116632"/>
            <a:ext cx="4464496" cy="3168351"/>
          </a:xfrm>
        </p:spPr>
        <p:txBody>
          <a:bodyPr>
            <a:normAutofit fontScale="92500" lnSpcReduction="20000"/>
          </a:bodyPr>
          <a:lstStyle/>
          <a:p>
            <a:pPr marL="0" lvl="0" indent="0" algn="ctr">
              <a:spcBef>
                <a:spcPts val="0"/>
              </a:spcBef>
              <a:buNone/>
            </a:pPr>
            <a:r>
              <a:rPr lang="ru-RU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Игры с цифрами и числами для совершенствования навыков счета.</a:t>
            </a:r>
          </a:p>
          <a:p>
            <a:pPr marL="0" lvl="0" indent="0" algn="ctr">
              <a:spcBef>
                <a:spcPts val="0"/>
              </a:spcBef>
              <a:buNone/>
            </a:pPr>
            <a:r>
              <a:rPr lang="ru-RU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(«Волшебные двери»,</a:t>
            </a:r>
            <a:r>
              <a:rPr lang="ru-RU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 «Какой цифры не стало?», «Назови соседей», «Найди пару»).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Рисунок 3" descr="C:\Users\Илья\Desktop\флеш\DCIM\103_PANA\P1030512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3356992"/>
            <a:ext cx="4572000" cy="3501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Илья\Desktop\флеш\DCIM\103_PANA\P1030522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3356992"/>
            <a:ext cx="4571999" cy="3501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1\Desktop\кретинина занятие\занятие Надя Кретинина 024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0"/>
            <a:ext cx="4499992" cy="335699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455495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396536" y="274638"/>
            <a:ext cx="144016" cy="114300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3717032"/>
            <a:ext cx="4320480" cy="3096344"/>
          </a:xfrm>
        </p:spPr>
        <p:txBody>
          <a:bodyPr>
            <a:normAutofit fontScale="92500"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ru-RU" dirty="0" smtClean="0"/>
              <a:t> </a:t>
            </a:r>
            <a:r>
              <a:rPr lang="ru-RU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Каждый дошкольник- маленький исследователь с радостью и удивлением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ru-RU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открывающий для себя окружающий мир. </a:t>
            </a:r>
            <a:endParaRPr lang="ru-RU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https://lalebahcesi.k12.tr/wp-content/uploads/2008/02/3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"/>
            <a:ext cx="4575904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https://b1.culture.ru/c/677685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1"/>
            <a:ext cx="4572000" cy="357301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98344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flipH="1">
            <a:off x="9972600" y="274638"/>
            <a:ext cx="216024" cy="114300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16633"/>
            <a:ext cx="8784976" cy="2664296"/>
          </a:xfrm>
        </p:spPr>
        <p:txBody>
          <a:bodyPr>
            <a:normAutofit fontScale="70000" lnSpcReduction="20000"/>
          </a:bodyPr>
          <a:lstStyle/>
          <a:p>
            <a:pPr marL="0" lvl="0" indent="0">
              <a:lnSpc>
                <a:spcPct val="120000"/>
              </a:lnSpc>
              <a:buNone/>
            </a:pPr>
            <a:r>
              <a:rPr lang="ru-RU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Игры путешествия во времени. («Круглый год», «12 месяцев», «Когда это бывает?», «Какой сегодня день», «Мои первые часы»).</a:t>
            </a:r>
          </a:p>
          <a:p>
            <a:pPr marL="0" lvl="0" indent="0">
              <a:lnSpc>
                <a:spcPct val="120000"/>
              </a:lnSpc>
              <a:buNone/>
            </a:pPr>
            <a:r>
              <a:rPr lang="ru-RU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Игры на ориентирование в пространстве («Угадай, где стоит», «Найди предмет», «Как расположены фигуры»).</a:t>
            </a:r>
          </a:p>
          <a:p>
            <a:pPr marL="0" lvl="0" indent="0">
              <a:lnSpc>
                <a:spcPct val="120000"/>
              </a:lnSpc>
              <a:buNone/>
            </a:pPr>
            <a:r>
              <a:rPr lang="ru-RU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Игры с геометрическими фигурами («Найди фигуру», «Составь предмет»).</a:t>
            </a:r>
          </a:p>
          <a:p>
            <a:pPr marL="0" lvl="0" indent="0">
              <a:lnSpc>
                <a:spcPct val="120000"/>
              </a:lnSpc>
              <a:buNone/>
            </a:pPr>
            <a:r>
              <a:rPr lang="ru-RU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Игры на логическое мышление («Найди отличие», «Дорисуй фигуру» ).</a:t>
            </a:r>
          </a:p>
          <a:p>
            <a:endParaRPr lang="ru-RU" dirty="0"/>
          </a:p>
        </p:txBody>
      </p:sp>
      <p:pic>
        <p:nvPicPr>
          <p:cNvPr id="4" name="Рисунок 3" descr="C:\Users\Илья\Desktop\флеш\DCIM\103_PANA\P1030528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2780928"/>
            <a:ext cx="4283967" cy="40770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Илья\Desktop\флеш\DCIM\103_PANA\P1030532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3968" y="2780928"/>
            <a:ext cx="4860032" cy="40770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0045889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flipH="1">
            <a:off x="9972600" y="274638"/>
            <a:ext cx="360040" cy="114300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88640"/>
            <a:ext cx="4176464" cy="6480720"/>
          </a:xfrm>
        </p:spPr>
        <p:txBody>
          <a:bodyPr>
            <a:no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ru-RU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Сюжетно - ролевые игры.  </a:t>
            </a:r>
            <a:r>
              <a:rPr lang="ru-RU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24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Во время проведения</a:t>
            </a:r>
            <a:r>
              <a:rPr lang="ru-RU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  сюжетно - ролевых игр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закрепляем основные математические понятия.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24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Игра</a:t>
            </a:r>
            <a:r>
              <a:rPr lang="ru-RU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 «Магазин», позволяет закрепить с детьми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знания о монетах, купюрах. Играя, дети незаметно для себя закрепляют  состав числа, количественный и порядковый счет.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Количественный состав числа из единиц осваивается в игре «Почта». </a:t>
            </a:r>
          </a:p>
          <a:p>
            <a:pPr>
              <a:spcBef>
                <a:spcPts val="0"/>
              </a:spcBef>
            </a:pPr>
            <a:endParaRPr lang="ru-RU" sz="2400" dirty="0"/>
          </a:p>
        </p:txBody>
      </p:sp>
      <p:pic>
        <p:nvPicPr>
          <p:cNvPr id="4" name="Рисунок 3" descr="C:\Users\1\Desktop\Новая папка (3)\P1040259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"/>
            <a:ext cx="4571999" cy="3428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Объект 3" descr="C:\Users\1\Desktop\Новая папка (3)\P1040256.JP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429000"/>
            <a:ext cx="4572000" cy="3429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1548790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flipH="1">
            <a:off x="9468543" y="274638"/>
            <a:ext cx="45719" cy="114300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16632"/>
            <a:ext cx="4464496" cy="3312368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ru-RU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работе с детьми особое место отводится </a:t>
            </a:r>
            <a:r>
              <a:rPr lang="ru-RU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играм – драматизациям</a:t>
            </a:r>
            <a:r>
              <a:rPr lang="ru-RU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  по сюжетам знакомых сказок.  С помощью фольклорных сказок  дети легче сравнивают  игрушки по </a:t>
            </a:r>
            <a:r>
              <a:rPr lang="ru-RU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величине; устанавливают</a:t>
            </a:r>
            <a:r>
              <a:rPr lang="ru-RU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  </a:t>
            </a:r>
            <a:r>
              <a:rPr lang="ru-RU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временные </a:t>
            </a:r>
            <a:r>
              <a:rPr lang="ru-RU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отношения, закрепляют знания порядкового  и количественного  </a:t>
            </a:r>
            <a:r>
              <a:rPr lang="ru-RU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счёта.</a:t>
            </a:r>
            <a:r>
              <a:rPr lang="ru-RU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5" name="Рисунок 4" descr="C:\Users\1\Desktop\Флешка\103_PANA\P1030606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7" y="1"/>
            <a:ext cx="4499991" cy="350100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C:\Users\1\Desktop\Флешка\103_PANA\P1030609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7" y="3501010"/>
            <a:ext cx="4499992" cy="335699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F:\фото для Любовь Викторовны Кретинина Н.В,\DSCN0381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501010"/>
            <a:ext cx="4644006" cy="335699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14784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396536" y="274638"/>
            <a:ext cx="72008" cy="114300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188640"/>
            <a:ext cx="8568952" cy="230425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/>
              <a:t>      </a:t>
            </a:r>
            <a:r>
              <a:rPr lang="ru-RU" i="1" dirty="0"/>
              <a:t> </a:t>
            </a:r>
            <a:r>
              <a:rPr lang="ru-RU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При проведении </a:t>
            </a:r>
            <a:r>
              <a:rPr lang="ru-RU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подвижных, пальчиковых игр,</a:t>
            </a:r>
            <a:r>
              <a:rPr lang="ru-RU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утренней гимнастики </a:t>
            </a:r>
            <a:r>
              <a:rPr lang="ru-RU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используем считалки с математическим содержанием, так же закрепляем знания о временах года, учимся ориентироваться в пространстве (направо, налево, вперед, назад  и т.д. )</a:t>
            </a:r>
          </a:p>
          <a:p>
            <a:endParaRPr lang="ru-RU" dirty="0"/>
          </a:p>
        </p:txBody>
      </p:sp>
      <p:pic>
        <p:nvPicPr>
          <p:cNvPr id="4" name="Рисунок 3" descr="C:\Users\1\Desktop\Флешка\103_PANA\P1030588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2492896"/>
            <a:ext cx="4788023" cy="436510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C:\Users\1\Desktop\Спортивный праздник в старшей группе\P1040779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492895"/>
            <a:ext cx="4355975" cy="436510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42456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flipH="1">
            <a:off x="9612560" y="274638"/>
            <a:ext cx="360040" cy="114300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Объект 3" descr="https://alunoon.com/preschool/atividades/Outros/marcosea/18.jpg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404664"/>
            <a:ext cx="8435280" cy="619268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    </a:t>
            </a:r>
            <a:r>
              <a:rPr lang="ru-RU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endParaRPr lang="ru-RU" sz="2800" i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endParaRPr lang="ru-RU" sz="2800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endParaRPr lang="ru-RU" sz="2800" i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ru-RU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Таким </a:t>
            </a:r>
            <a:r>
              <a:rPr lang="ru-RU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образом, введения  познавательно – математической  </a:t>
            </a:r>
            <a:r>
              <a:rPr lang="ru-RU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деятельности </a:t>
            </a:r>
            <a:r>
              <a:rPr lang="ru-RU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 режим </a:t>
            </a:r>
            <a:r>
              <a:rPr lang="ru-RU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дня </a:t>
            </a:r>
            <a:r>
              <a:rPr lang="ru-RU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endParaRPr lang="ru-RU" sz="2800" i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ru-RU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дает </a:t>
            </a:r>
            <a:r>
              <a:rPr lang="ru-RU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возможность ребенку  учиться с интересом </a:t>
            </a:r>
            <a:endParaRPr lang="ru-RU" sz="2800" i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ru-RU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удовольствием, постигать мир математики </a:t>
            </a:r>
            <a:endParaRPr lang="ru-RU" sz="2800" i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ru-RU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верить в свои силы.</a:t>
            </a:r>
          </a:p>
          <a:p>
            <a:pPr marL="0" indent="0">
              <a:buNone/>
            </a:pPr>
            <a:endParaRPr lang="ru-RU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280352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 descr="http://900igr.net/up/datas/162680/011.jp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26100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252520" y="274638"/>
            <a:ext cx="144016" cy="114300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"/>
            <a:ext cx="4176464" cy="6741367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endParaRPr lang="ru-RU" sz="28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z="36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Процесс </a:t>
            </a:r>
            <a:r>
              <a:rPr lang="ru-RU" sz="36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применения математических знаний в дошкольном возрасте имеет свои особенности. Известно, что многие дети испытывают затруднение при усвоении математических знаний.</a:t>
            </a:r>
          </a:p>
        </p:txBody>
      </p:sp>
      <p:pic>
        <p:nvPicPr>
          <p:cNvPr id="4" name="Рисунок 3" descr="https://avatars.mds.yandex.net/get-districts/1540813/2a0000016d45d70ba6dc9f212005a4deed0b/optimize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"/>
            <a:ext cx="4499991" cy="3428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https://fb.ru/media/i/7/0/4/4/7/2/i/704472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429000"/>
            <a:ext cx="4499991" cy="3429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67540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flipH="1">
            <a:off x="9396536" y="274638"/>
            <a:ext cx="144016" cy="114300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116632"/>
            <a:ext cx="4464496" cy="6741368"/>
          </a:xfrm>
        </p:spPr>
        <p:txBody>
          <a:bodyPr>
            <a:normAutofit lnSpcReduction="10000"/>
          </a:bodyPr>
          <a:lstStyle/>
          <a:p>
            <a:pPr marL="0" indent="0">
              <a:spcBef>
                <a:spcPts val="0"/>
              </a:spcBef>
              <a:buNone/>
            </a:pPr>
            <a:endParaRPr lang="ru-RU" sz="2800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Наиболее </a:t>
            </a:r>
            <a:r>
              <a:rPr lang="ru-RU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серьезная причина состоит в том, что они быстро теряют интерес к математике. </a:t>
            </a:r>
            <a:endParaRPr lang="ru-RU" i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главная задача педагогов,  при ознакомлении с математическими понятиями, заинтересовать детей игровой деятельностью и сохранить к ней интерес.</a:t>
            </a:r>
          </a:p>
          <a:p>
            <a:endParaRPr lang="ru-RU" dirty="0"/>
          </a:p>
        </p:txBody>
      </p:sp>
      <p:pic>
        <p:nvPicPr>
          <p:cNvPr id="4" name="Рисунок 3" descr="G:\кретинина занятие\занятие Надя Кретинина 007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24"/>
            <a:ext cx="4572000" cy="335686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G:\кретинина занятие\занятие Надя Кретинина 018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356992"/>
            <a:ext cx="4572001" cy="350100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34275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flipH="1">
            <a:off x="9324528" y="274638"/>
            <a:ext cx="576064" cy="114300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Объект 3" descr="https://alunoon.com/preschool/atividades/Outros/marcosea/18.jpg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332656"/>
            <a:ext cx="8229600" cy="612068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</a:p>
          <a:p>
            <a:pPr marL="0" indent="0" algn="ctr">
              <a:buNone/>
            </a:pPr>
            <a:endParaRPr lang="ru-RU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ru-RU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Успех </a:t>
            </a:r>
            <a:r>
              <a:rPr lang="ru-RU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математического развития дошкольников во многом зависит от организации учебного процесса. И здесь важно иметь в виду, </a:t>
            </a:r>
            <a:r>
              <a:rPr lang="ru-RU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что формирование </a:t>
            </a:r>
            <a:r>
              <a:rPr lang="ru-RU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элементарных математических представлений следует осуществлять  не только  в </a:t>
            </a:r>
            <a:r>
              <a:rPr lang="ru-RU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организованной образовательной</a:t>
            </a:r>
            <a:r>
              <a:rPr lang="ru-RU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 деятельности,  но и  в режиме дня  с использованием игровых приемов.  А так же приобретаемые по математике знания следует использовать в </a:t>
            </a:r>
            <a:r>
              <a:rPr lang="ru-RU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разных видах деятельности </a:t>
            </a:r>
            <a:r>
              <a:rPr lang="ru-RU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детей.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60965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flipH="1">
            <a:off x="9540552" y="274638"/>
            <a:ext cx="72008" cy="114300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Объект 3" descr="https://alunoon.com/preschool/atividades/Outros/marcosea/18.jpg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16632"/>
            <a:ext cx="8229600" cy="6552728"/>
          </a:xfrm>
        </p:spPr>
        <p:txBody>
          <a:bodyPr>
            <a:noAutofit/>
          </a:bodyPr>
          <a:lstStyle/>
          <a:p>
            <a:pPr marL="0" indent="0" algn="ctr">
              <a:lnSpc>
                <a:spcPct val="120000"/>
              </a:lnSpc>
              <a:buNone/>
            </a:pPr>
            <a:endParaRPr lang="ru-RU" sz="24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endParaRPr lang="ru-RU" sz="24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Чтобы </a:t>
            </a:r>
            <a:r>
              <a:rPr lang="ru-RU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работа по формированию элементарных математических представлений в игровой форме  была системной,  я использую  обычные режимные моменты. Это: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24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-проведение прогулок</a:t>
            </a:r>
            <a:r>
              <a:rPr lang="ru-RU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; </a:t>
            </a:r>
            <a:endParaRPr lang="ru-RU" sz="2400" i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24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-разные</a:t>
            </a:r>
            <a:r>
              <a:rPr lang="ru-RU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  </a:t>
            </a:r>
            <a:r>
              <a:rPr lang="ru-RU" sz="24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виды труда</a:t>
            </a:r>
            <a:r>
              <a:rPr lang="ru-RU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; 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24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-проведение </a:t>
            </a:r>
            <a:r>
              <a:rPr lang="ru-RU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математических </a:t>
            </a:r>
            <a:r>
              <a:rPr lang="ru-RU" sz="24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досугов и развлечений;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24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-проведение </a:t>
            </a:r>
            <a:r>
              <a:rPr lang="ru-RU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математических игр в свободной </a:t>
            </a:r>
            <a:r>
              <a:rPr lang="ru-RU" sz="24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деятельности детей;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24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-проведение</a:t>
            </a:r>
            <a:r>
              <a:rPr lang="ru-RU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  </a:t>
            </a:r>
            <a:r>
              <a:rPr lang="ru-RU" sz="24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сюжетно-ролевых игр</a:t>
            </a:r>
            <a:r>
              <a:rPr lang="ru-RU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; </a:t>
            </a:r>
            <a:endParaRPr lang="ru-RU" sz="2400" i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24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-проведение </a:t>
            </a:r>
            <a:r>
              <a:rPr lang="ru-RU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игр </a:t>
            </a:r>
            <a:r>
              <a:rPr lang="ru-RU" sz="24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драматизаций;  </a:t>
            </a:r>
            <a:endParaRPr lang="ru-RU" sz="2400" i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1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24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-проведение </a:t>
            </a:r>
            <a:r>
              <a:rPr lang="ru-RU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утренней гимнастики и подвижных игр.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ru-RU" sz="2400" i="1" dirty="0"/>
          </a:p>
        </p:txBody>
      </p:sp>
    </p:spTree>
    <p:extLst>
      <p:ext uri="{BB962C8B-B14F-4D97-AF65-F5344CB8AC3E}">
        <p14:creationId xmlns:p14="http://schemas.microsoft.com/office/powerpoint/2010/main" val="2178365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flipH="1">
            <a:off x="9350816" y="274638"/>
            <a:ext cx="45719" cy="114300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19" y="116632"/>
            <a:ext cx="3942691" cy="662473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Прогулки </a:t>
            </a:r>
            <a:r>
              <a:rPr lang="ru-RU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 – богатейший источник для расширения математического кругозора детей. Одеваясь на прогулку дети  выясняют, какая туфелька больше, прикладывая подошвы друг </a:t>
            </a:r>
            <a:r>
              <a:rPr lang="ru-RU" sz="24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 другу</a:t>
            </a:r>
            <a:r>
              <a:rPr lang="ru-RU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; определяют, много ли ребят пришло в куртках, в пальто </a:t>
            </a:r>
            <a:r>
              <a:rPr lang="ru-RU" sz="24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классификация); сравнивают  шарфы, определяют, у кого шарф длиннее, а кого короче. Мы обращаем внимание на количество пуговиц и петель, длину пальто, форму платка, шарфа. </a:t>
            </a:r>
          </a:p>
        </p:txBody>
      </p:sp>
      <p:pic>
        <p:nvPicPr>
          <p:cNvPr id="4" name="Рисунок 3" descr="C:\Users\1\Desktop\Новая папка\P1040173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4211" y="3428999"/>
            <a:ext cx="5004048" cy="3429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C:\Users\1\Desktop\Новая папка (2)\P1040237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4211" y="0"/>
            <a:ext cx="5058308" cy="34289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99864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252520" y="274638"/>
            <a:ext cx="216024" cy="114300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" y="0"/>
            <a:ext cx="4427982" cy="328498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  другой раз уточняем  с детьми понятие пара: пара сапог, пара варежек</a:t>
            </a:r>
            <a:r>
              <a:rPr lang="ru-RU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пара детей, что пара – это два, двое.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Рисунок 3" descr="C:\Users\1\Desktop\Новая папка (2)\P1040235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56991"/>
            <a:ext cx="4427984" cy="3529237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C:\Users\1\Desktop\Новая папка (2)\P1040229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0"/>
            <a:ext cx="4716016" cy="339151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C:\Users\1\Desktop\Новая папка (2)\P1040228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3356992"/>
            <a:ext cx="4716015" cy="352923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63326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flipH="1">
            <a:off x="9468544" y="274638"/>
            <a:ext cx="216024" cy="114300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16632"/>
            <a:ext cx="3960440" cy="6624736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sz="3600" i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z="36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Во </a:t>
            </a:r>
            <a:r>
              <a:rPr lang="ru-RU" sz="36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время прогулок мы обращаем внимание на количество, величину, форму, пространственное расположение </a:t>
            </a:r>
            <a:r>
              <a:rPr lang="ru-RU" sz="36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объектов.</a:t>
            </a:r>
            <a:endParaRPr lang="ru-RU" sz="3600" i="1" dirty="0">
              <a:solidFill>
                <a:srgbClr val="FF0000"/>
              </a:solidFill>
            </a:endParaRPr>
          </a:p>
        </p:txBody>
      </p:sp>
      <p:pic>
        <p:nvPicPr>
          <p:cNvPr id="6" name="Рисунок 5" descr="C:\Users\1\Desktop\Новая папка\P1040196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3429000"/>
            <a:ext cx="4932040" cy="3429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C:\Users\1\Desktop\Новая папка\P1040201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1"/>
            <a:ext cx="4932040" cy="34289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6538651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661</TotalTime>
  <Words>226</Words>
  <Application>Microsoft Office PowerPoint</Application>
  <PresentationFormat>Экран (4:3)</PresentationFormat>
  <Paragraphs>72</Paragraphs>
  <Slides>25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6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1</dc:creator>
  <cp:lastModifiedBy>Пользователь Windows</cp:lastModifiedBy>
  <cp:revision>198</cp:revision>
  <dcterms:created xsi:type="dcterms:W3CDTF">2020-01-17T08:59:59Z</dcterms:created>
  <dcterms:modified xsi:type="dcterms:W3CDTF">2020-02-04T04:52:22Z</dcterms:modified>
</cp:coreProperties>
</file>