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11"/>
  </p:notesMasterIdLst>
  <p:sldIdLst>
    <p:sldId id="256" r:id="rId2"/>
    <p:sldId id="276" r:id="rId3"/>
    <p:sldId id="275" r:id="rId4"/>
    <p:sldId id="257" r:id="rId5"/>
    <p:sldId id="272" r:id="rId6"/>
    <p:sldId id="258" r:id="rId7"/>
    <p:sldId id="259" r:id="rId8"/>
    <p:sldId id="260" r:id="rId9"/>
    <p:sldId id="271" r:id="rId1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C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2C1BFE-9C00-486B-B593-5F50F45F6086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DA1251F-4C8C-4D5A-B92A-D04408423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34F46C-A608-4890-94B2-0A829D0F20D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527050"/>
          </a:xfrm>
        </p:spPr>
        <p:txBody>
          <a:bodyPr/>
          <a:lstStyle>
            <a:lvl1pPr algn="ctr">
              <a:defRPr sz="1300" spc="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C05B200-7BA5-44E3-8021-8EA898F83119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7425" y="5211763"/>
            <a:ext cx="2111375" cy="228600"/>
          </a:xfrm>
        </p:spPr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BF150FC-5D28-4EAD-837C-FC88D5868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F712-4D26-4FC3-9AF3-792C68904034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8AF0B-E191-44DC-9485-BFF996A36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2CCC-CAE5-44BB-8418-364D1D03AB2F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A568-9B1D-47A7-AEAB-A352C64D0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84DB-C3F0-4306-B608-6F518A8D53A4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AEB1-045D-4A41-94C2-DC2EF36FB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0" y="1344613"/>
            <a:ext cx="1555750" cy="530225"/>
          </a:xfrm>
        </p:spPr>
        <p:txBody>
          <a:bodyPr/>
          <a:lstStyle>
            <a:lvl1pPr algn="ctr">
              <a:defRPr lang="en-US" sz="1300" kern="12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3B4733-CC64-474B-A68A-E2497D78532E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708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5211763"/>
            <a:ext cx="2112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88CB-5BAB-44E9-A553-424AC7A39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42AB-F762-4786-8271-C9B5E2E66F57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599D-E59E-4C27-BB63-B860609CE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80D4-D26E-4BF2-9059-D7225E8CC724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C23E-6997-4644-AFF4-23ACA1D96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1245-C978-4D05-843E-54D49EC99C8B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95B87-7A6A-4D27-95DA-78A8FEBDA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40D7-5794-4BA2-A9A0-D3527E0CF600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A6EAC-1CA9-4D73-93FB-85E9F5026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246063" y="238125"/>
            <a:ext cx="8531225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1CC9-AA99-4726-98F8-F9EB307BD807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363" y="6223000"/>
            <a:ext cx="1463675" cy="274638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06C810-B842-4216-971E-9381237FF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08FA3563-21CA-4875-8D76-33BE9861D4E4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7305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288C32-D139-4B3C-9EE4-80F01C117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642938"/>
            <a:ext cx="1005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2103438"/>
            <a:ext cx="100584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638" y="6307138"/>
            <a:ext cx="27432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E791A7-D987-424C-BEBC-633CFD70D547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325" y="6307138"/>
            <a:ext cx="521335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563" y="6307138"/>
            <a:ext cx="1463675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8D2864-52F5-4454-BF4C-88215D709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2" r:id="rId2"/>
    <p:sldLayoutId id="2147483904" r:id="rId3"/>
    <p:sldLayoutId id="2147483901" r:id="rId4"/>
    <p:sldLayoutId id="2147483900" r:id="rId5"/>
    <p:sldLayoutId id="2147483899" r:id="rId6"/>
    <p:sldLayoutId id="2147483898" r:id="rId7"/>
    <p:sldLayoutId id="2147483905" r:id="rId8"/>
    <p:sldLayoutId id="2147483906" r:id="rId9"/>
    <p:sldLayoutId id="2147483897" r:id="rId10"/>
    <p:sldLayoutId id="214748389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9pPr>
    </p:titleStyle>
    <p:bodyStyle>
      <a:lvl1pPr marL="182563" indent="-182563" algn="l" rtl="0" fontAlgn="base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Пользователь\Desktop\Screensh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730375"/>
            <a:ext cx="10783888" cy="2940050"/>
          </a:xfrm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200" b="1">
                <a:solidFill>
                  <a:srgbClr val="7030A0"/>
                </a:solidFill>
              </a:rPr>
              <a:t>Медиация в ДОУ: первые шаги </a:t>
            </a:r>
            <a:br>
              <a:rPr lang="ru-RU" sz="3200" b="1">
                <a:solidFill>
                  <a:srgbClr val="7030A0"/>
                </a:solidFill>
              </a:rPr>
            </a:br>
            <a:r>
              <a:rPr lang="ru-RU" sz="3200" b="1">
                <a:solidFill>
                  <a:srgbClr val="7030A0"/>
                </a:solidFill>
              </a:rPr>
              <a:t>в приобщении дошкольников и родителей </a:t>
            </a:r>
            <a:br>
              <a:rPr lang="ru-RU" sz="3200" b="1">
                <a:solidFill>
                  <a:srgbClr val="7030A0"/>
                </a:solidFill>
              </a:rPr>
            </a:br>
            <a:r>
              <a:rPr lang="ru-RU" sz="3200" b="1">
                <a:solidFill>
                  <a:srgbClr val="7030A0"/>
                </a:solidFill>
              </a:rPr>
              <a:t>к альтернативным способам урегулирования конфликтов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7663" y="5033963"/>
            <a:ext cx="9070975" cy="457200"/>
          </a:xfrm>
        </p:spPr>
        <p:txBody>
          <a:bodyPr rtlCol="0"/>
          <a:lstStyle/>
          <a:p>
            <a:pPr algn="l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ru-RU" sz="22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Пользователь\Desktop\Screensh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Объект 5"/>
          <p:cNvSpPr>
            <a:spLocks noGrp="1"/>
          </p:cNvSpPr>
          <p:nvPr>
            <p:ph sz="half" idx="4294967295"/>
          </p:nvPr>
        </p:nvSpPr>
        <p:spPr>
          <a:xfrm>
            <a:off x="0" y="2103438"/>
            <a:ext cx="4754563" cy="374808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ru-RU" smtClean="0"/>
          </a:p>
          <a:p>
            <a:pPr>
              <a:buFont typeface="Wingdings" pitchFamily="2" charset="2"/>
              <a:buChar char="§"/>
            </a:pPr>
            <a:endParaRPr lang="ru-RU" smtClean="0"/>
          </a:p>
        </p:txBody>
      </p:sp>
      <p:pic>
        <p:nvPicPr>
          <p:cNvPr id="4098" name="Picture 2" descr="C:\Users\Пользователь\Downloads\IMG-ca7e13bd167f62a94d8850731b41f2e5-V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3255" y="626301"/>
            <a:ext cx="4784942" cy="5761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26" name="Picture 2" descr="C:\Users\Пользователь\Downloads\IMG_20230220_12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95999" y="626301"/>
            <a:ext cx="5277633" cy="5862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Пользователь\Desktop\Screensh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Объект 5"/>
          <p:cNvSpPr>
            <a:spLocks noGrp="1"/>
          </p:cNvSpPr>
          <p:nvPr>
            <p:ph sz="half" idx="4294967295"/>
          </p:nvPr>
        </p:nvSpPr>
        <p:spPr>
          <a:xfrm>
            <a:off x="0" y="2103438"/>
            <a:ext cx="4754563" cy="374808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ru-RU" smtClean="0"/>
          </a:p>
          <a:p>
            <a:pPr>
              <a:buFont typeface="Wingdings" pitchFamily="2" charset="2"/>
              <a:buChar char="§"/>
            </a:pPr>
            <a:endParaRPr lang="ru-RU" smtClean="0"/>
          </a:p>
        </p:txBody>
      </p:sp>
      <p:pic>
        <p:nvPicPr>
          <p:cNvPr id="3074" name="Picture 2" descr="C:\Users\Пользователь\Downloads\IMG-a06722c4304d985099d79a88337dddb0-V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17734"/>
            <a:ext cx="3966317" cy="3797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075" name="Picture 3" descr="C:\Users\Пользователь\Downloads\IMG-b2eb331e5dceb7a87c5ffd6709ea522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979078" y="117735"/>
            <a:ext cx="4070959" cy="36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076" name="Picture 4" descr="C:\Users\Пользователь\Downloads\IMG-ed01457c9f98d58a26c96d11a9b20d53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20158" y="3948224"/>
            <a:ext cx="6072906" cy="2678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077" name="Picture 5" descr="C:\Users\Пользователь\Downloads\IMG-f0fdb5ce39dd16ebdda35f0681d7ea0e-V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108537" y="41155"/>
            <a:ext cx="3870541" cy="3805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esktop\Screensh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Объект 5"/>
          <p:cNvSpPr>
            <a:spLocks noGrp="1"/>
          </p:cNvSpPr>
          <p:nvPr>
            <p:ph sz="half" idx="4294967295"/>
          </p:nvPr>
        </p:nvSpPr>
        <p:spPr>
          <a:xfrm>
            <a:off x="0" y="2103438"/>
            <a:ext cx="4754563" cy="374808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ru-RU" smtClean="0"/>
          </a:p>
          <a:p>
            <a:pPr>
              <a:buFont typeface="Wingdings" pitchFamily="2" charset="2"/>
              <a:buChar char="§"/>
            </a:pPr>
            <a:endParaRPr lang="ru-RU" smtClean="0"/>
          </a:p>
        </p:txBody>
      </p:sp>
      <p:pic>
        <p:nvPicPr>
          <p:cNvPr id="2051" name="Picture 3" descr="C:\Users\Пользователь\Downloads\IMG-788ee54ec9f2b28218fce0a5fd4eae66-V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7190856" y="573163"/>
            <a:ext cx="5001144" cy="5711674"/>
          </a:xfrm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53" name="Picture 5" descr="C:\Users\Пользователь\Downloads\IMG-733f56933b4a34967a360f8281d5ea10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9869" y="218833"/>
            <a:ext cx="6627837" cy="4453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ользователь\Desktop\Screensh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«Хронические» конфликты в ДОУ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975" y="2074863"/>
            <a:ext cx="4754563" cy="63976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ru-RU" dirty="0"/>
              <a:t>Не все конфликты удается разрешить стандартными способами</a:t>
            </a:r>
          </a:p>
          <a:p>
            <a:pPr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dirty="0"/>
          </a:p>
        </p:txBody>
      </p:sp>
      <p:pic>
        <p:nvPicPr>
          <p:cNvPr id="19461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31875" y="2714625"/>
            <a:ext cx="4754563" cy="34194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73813" y="2074863"/>
            <a:ext cx="4754562" cy="6397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ru-RU" dirty="0"/>
              <a:t>Приглашение «внешнего» медиатора позволило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73813" y="3046413"/>
            <a:ext cx="5513387" cy="3200400"/>
          </a:xfrm>
        </p:spPr>
        <p:txBody>
          <a:bodyPr rtlCol="0">
            <a:normAutofit lnSpcReduction="10000"/>
          </a:bodyPr>
          <a:lstStyle/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b="1" dirty="0"/>
              <a:t>Дать родителям еще раз почувствовать заинтересованность ДОУ в решении конфликта, сочувствие и внимание к участникам;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b="1" dirty="0"/>
              <a:t>Познакомить не только активных участников, но и других родителей с работой службы медиации, как с ресурсом;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b="1" dirty="0"/>
              <a:t>Выявить всех, включенных в ситуацию, и обозначить возможный вклад каждого в урегулирование конфликта. 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dirty="0"/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Desktop\Screensh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575" y="403225"/>
            <a:ext cx="11655425" cy="137160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>
                <a:solidFill>
                  <a:schemeClr val="tx1">
                    <a:lumMod val="85000"/>
                    <a:lumOff val="15000"/>
                  </a:schemeClr>
                </a:solidFill>
              </a:rPr>
              <a:t>ДО     </a:t>
            </a:r>
            <a:r>
              <a:rPr lang="ru-RU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</a:t>
            </a:r>
            <a:r>
              <a:rPr lang="ru-RU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Представление </a:t>
            </a:r>
            <a:r>
              <a:rPr lang="ru-RU" sz="4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4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0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 конфликтной ситуации </a:t>
            </a:r>
            <a:r>
              <a:rPr lang="ru-RU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40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в группе до медиации</a:t>
            </a:r>
          </a:p>
        </p:txBody>
      </p:sp>
      <p:pic>
        <p:nvPicPr>
          <p:cNvPr id="20484" name="Объект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86550" y="2103438"/>
            <a:ext cx="5056188" cy="4595812"/>
          </a:xfrm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19088" y="1509713"/>
            <a:ext cx="5502275" cy="5080000"/>
          </a:xfrm>
        </p:spPr>
        <p:txBody>
          <a:bodyPr rtlCol="0">
            <a:normAutofit/>
          </a:bodyPr>
          <a:lstStyle/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1" u="sng" dirty="0"/>
              <a:t>Одна сторона конфликта </a:t>
            </a:r>
            <a:r>
              <a:rPr lang="ru-RU" sz="2000" b="1" dirty="0"/>
              <a:t>- все родители в группе считают Артема неадекватным и хотят, чтобы его убрали; Семья Артема тоже неадекватна и с ней невозможно ни о чем договориться; И дети, и взрослые считают, что все плохое в группе происходит по вине Артема;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b="1" u="sng" dirty="0"/>
              <a:t>Вторая сторона конфликта</a:t>
            </a:r>
            <a:r>
              <a:rPr lang="ru-RU" sz="2000" b="1" dirty="0"/>
              <a:t> – некоторые родители настраивают своих детей против Артема, обвиняют его в том, чего он не делал и провоцируют на «плохое» поведение. Единственный способ спасти Артема – уйти в другой сад.</a:t>
            </a:r>
            <a:endParaRPr lang="ru-RU" sz="2000" b="1" u="sng" dirty="0"/>
          </a:p>
          <a:p>
            <a:pPr marL="0" indent="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ользователь\Desktop\Screensh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>
                <a:solidFill>
                  <a:schemeClr val="tx1">
                    <a:lumMod val="85000"/>
                    <a:lumOff val="15000"/>
                  </a:schemeClr>
                </a:solidFill>
              </a:rPr>
              <a:t>ПОСЛЕ</a:t>
            </a: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</a:t>
            </a:r>
            <a:r>
              <a:rPr lang="ru-RU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Представление,</a:t>
            </a:r>
            <a:br>
              <a:rPr lang="ru-RU" sz="3600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 о конфликтной ситуации, сложившееся у участников  в ходе медиации</a:t>
            </a:r>
          </a:p>
        </p:txBody>
      </p:sp>
      <p:pic>
        <p:nvPicPr>
          <p:cNvPr id="21508" name="Объект 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103438"/>
            <a:ext cx="3259138" cy="4514850"/>
          </a:xfrm>
        </p:spPr>
      </p:pic>
      <p:sp>
        <p:nvSpPr>
          <p:cNvPr id="21509" name="Объект 3"/>
          <p:cNvSpPr>
            <a:spLocks noGrp="1"/>
          </p:cNvSpPr>
          <p:nvPr>
            <p:ph sz="half" idx="2"/>
          </p:nvPr>
        </p:nvSpPr>
        <p:spPr>
          <a:xfrm>
            <a:off x="4194175" y="2343150"/>
            <a:ext cx="7780338" cy="45148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b="1" smtClean="0"/>
              <a:t>Несколько ребят в группе могут «плохо себя вести». У каждого из них есть на то причина – семейная ситуация, особенности воспитания, состояние здоровья и др.</a:t>
            </a:r>
          </a:p>
          <a:p>
            <a:pPr>
              <a:buFont typeface="Wingdings" pitchFamily="2" charset="2"/>
              <a:buChar char="§"/>
            </a:pPr>
            <a:r>
              <a:rPr lang="ru-RU" b="1" smtClean="0"/>
              <a:t>Воспитатели не всегда своевременно доносят информацию о том, что случилось в течении дня. Всем родителям хотелось бы больше внимания с их стороны к происходящему с детьми.</a:t>
            </a:r>
          </a:p>
          <a:p>
            <a:pPr>
              <a:buFont typeface="Wingdings" pitchFamily="2" charset="2"/>
              <a:buChar char="§"/>
            </a:pPr>
            <a:r>
              <a:rPr lang="ru-RU" b="1" smtClean="0"/>
              <a:t>Детей, воспитателей и родителей необходимо снабдить ненасильственными способами разрешения конфликтов и выражения негативных эмоций.</a:t>
            </a:r>
          </a:p>
          <a:p>
            <a:pPr>
              <a:buFont typeface="Wingdings" pitchFamily="2" charset="2"/>
              <a:buChar char="§"/>
            </a:pPr>
            <a:r>
              <a:rPr lang="ru-RU" b="1" smtClean="0"/>
              <a:t>Сами родители в группе должны обсудить некоторые вопросы и, по-возможности, дома с детьми ввести одинаковые правила</a:t>
            </a:r>
            <a:r>
              <a:rPr lang="ru-RU" b="1" smtClean="0">
                <a:latin typeface="Arial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ru-RU" b="1" smtClean="0"/>
          </a:p>
          <a:p>
            <a:pPr>
              <a:buFont typeface="Wingdings" pitchFamily="2" charset="2"/>
              <a:buChar char="§"/>
            </a:pPr>
            <a:endParaRPr lang="ru-RU" b="1" smtClean="0"/>
          </a:p>
          <a:p>
            <a:endParaRPr lang="ru-RU" b="1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ользователь\Desktop\Screensh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6225"/>
            <a:ext cx="10058400" cy="173831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По результатам медиации определены </a:t>
            </a:r>
            <a:b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>
                <a:solidFill>
                  <a:schemeClr val="tx1">
                    <a:lumMod val="85000"/>
                    <a:lumOff val="15000"/>
                  </a:schemeClr>
                </a:solidFill>
              </a:rPr>
              <a:t>следующие направления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1825" y="2262188"/>
            <a:ext cx="4754563" cy="3749675"/>
          </a:xfrm>
        </p:spPr>
        <p:txBody>
          <a:bodyPr rtlCol="0">
            <a:normAutofit fontScale="92500" lnSpcReduction="20000"/>
          </a:bodyPr>
          <a:lstStyle/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b="1" dirty="0"/>
              <a:t>Безопасное проявление негативных эмоций;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b="1" dirty="0"/>
              <a:t>Ненасильственное разрешение конфликтных ситуаций;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b="1" dirty="0"/>
              <a:t>Внимание к острым, </a:t>
            </a:r>
            <a:r>
              <a:rPr lang="ru-RU" b="1" dirty="0" err="1"/>
              <a:t>конфликтогенным</a:t>
            </a:r>
            <a:r>
              <a:rPr lang="ru-RU" b="1" dirty="0"/>
              <a:t> ситуациям + понимание поступков детей;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b="1" dirty="0"/>
              <a:t>Введение правил сотрудничества;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b="1" dirty="0"/>
              <a:t>Трансляция ценности дружбы и примирения;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b="1" dirty="0"/>
              <a:t>Предотвращение, перехватывание возможных конфликтов;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b="1" dirty="0"/>
              <a:t>Формирование саморегуляции у детей</a:t>
            </a:r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b="1" dirty="0"/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b="1" dirty="0"/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b="1" dirty="0"/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b="1" dirty="0"/>
          </a:p>
          <a:p>
            <a:pPr marL="182880" indent="-182880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819900" y="2262188"/>
            <a:ext cx="4754563" cy="3749675"/>
          </a:xfrm>
        </p:spPr>
        <p:txBody>
          <a:bodyPr rtlCol="0">
            <a:normAutofit/>
          </a:bodyPr>
          <a:lstStyle/>
          <a:p>
            <a:pPr marL="182880" indent="-182880" algn="ctr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2800" dirty="0"/>
          </a:p>
          <a:p>
            <a:pPr marL="182880" indent="-182880" algn="ctr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800" dirty="0"/>
              <a:t>С  ВОСПИТАТЕЛЯМИ</a:t>
            </a:r>
          </a:p>
          <a:p>
            <a:pPr marL="0" indent="0" algn="ctr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endParaRPr lang="ru-RU" sz="2800" dirty="0"/>
          </a:p>
          <a:p>
            <a:pPr marL="182880" indent="-182880" algn="ctr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800" dirty="0"/>
              <a:t>С  РОДИТЕЛЯМИ</a:t>
            </a:r>
          </a:p>
          <a:p>
            <a:pPr marL="0" indent="0" algn="ctr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/>
            </a:pPr>
            <a:endParaRPr lang="ru-RU" sz="2800" dirty="0"/>
          </a:p>
          <a:p>
            <a:pPr marL="182880" indent="-182880" algn="ctr" fontAlgn="auto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800" dirty="0"/>
              <a:t>С  ДЕТЬМИ</a:t>
            </a:r>
          </a:p>
        </p:txBody>
      </p:sp>
      <p:sp>
        <p:nvSpPr>
          <p:cNvPr id="11" name="Выноска: стрелка вправо 10"/>
          <p:cNvSpPr/>
          <p:nvPr/>
        </p:nvSpPr>
        <p:spPr>
          <a:xfrm>
            <a:off x="5545138" y="2262188"/>
            <a:ext cx="1698625" cy="341312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Пользователь\Desktop\Screensh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Это </a:t>
            </a:r>
            <a:r>
              <a:rPr lang="ru-RU" b="1">
                <a:solidFill>
                  <a:schemeClr val="tx1">
                    <a:lumMod val="85000"/>
                    <a:lumOff val="15000"/>
                  </a:schemeClr>
                </a:solidFill>
              </a:rPr>
              <a:t>только начало!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680537" y="4360587"/>
            <a:ext cx="3319396" cy="2317838"/>
          </a:xfrm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451</TotalTime>
  <Words>295</Words>
  <Application>Microsoft Office PowerPoint</Application>
  <PresentationFormat>Произвольный</PresentationFormat>
  <Paragraphs>36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Century Gothic</vt:lpstr>
      <vt:lpstr>Arial</vt:lpstr>
      <vt:lpstr>Garamond</vt:lpstr>
      <vt:lpstr>Calibri</vt:lpstr>
      <vt:lpstr>Wingdings</vt:lpstr>
      <vt:lpstr>Савон</vt:lpstr>
      <vt:lpstr>Савон</vt:lpstr>
      <vt:lpstr>Савон</vt:lpstr>
      <vt:lpstr>Савон</vt:lpstr>
      <vt:lpstr>Савон</vt:lpstr>
      <vt:lpstr>МЕДИАЦИЯ В ДОУ: ПЕРВЫЕ ШАГИ  В ПРИОБЩЕНИИ ДОШКОЛЬНИКОВ И РОДИТЕЛЕЙ  К АЛЬТЕРНАТИВНЫМ СПОСОБАМ УРЕГУЛИРОВАНИЯ КОНФЛИКТОВ</vt:lpstr>
      <vt:lpstr>Слайд 2</vt:lpstr>
      <vt:lpstr>Слайд 3</vt:lpstr>
      <vt:lpstr>Слайд 4</vt:lpstr>
      <vt:lpstr>«Хронические» конфликты в ДОУ</vt:lpstr>
      <vt:lpstr>ДО                                       Представление  о конфликтной ситуации  в группе до медиации</vt:lpstr>
      <vt:lpstr>ПОСЛЕ                              Представление,  о конфликтной ситуации, сложившееся у участников  в ходе медиации</vt:lpstr>
      <vt:lpstr>По результатам медиации определены  следующие направления работы</vt:lpstr>
      <vt:lpstr>    Это только начало!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Медиация в ДОУ:  первые шаги в приобщении  дошкольников и родителей  к альтернативным способам урегулирования конфликтов</dc:title>
  <dc:creator>ekalachikova79@outlook.com</dc:creator>
  <cp:lastModifiedBy>Microsoft Office</cp:lastModifiedBy>
  <cp:revision>39</cp:revision>
  <dcterms:created xsi:type="dcterms:W3CDTF">2017-05-12T15:39:20Z</dcterms:created>
  <dcterms:modified xsi:type="dcterms:W3CDTF">2023-02-20T15:31:59Z</dcterms:modified>
</cp:coreProperties>
</file>