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56" r:id="rId2"/>
    <p:sldId id="269" r:id="rId3"/>
    <p:sldId id="270" r:id="rId4"/>
    <p:sldId id="293" r:id="rId5"/>
    <p:sldId id="272" r:id="rId6"/>
    <p:sldId id="273" r:id="rId7"/>
    <p:sldId id="294" r:id="rId8"/>
    <p:sldId id="282" r:id="rId9"/>
    <p:sldId id="305" r:id="rId10"/>
    <p:sldId id="306" r:id="rId11"/>
    <p:sldId id="277" r:id="rId12"/>
    <p:sldId id="284" r:id="rId13"/>
    <p:sldId id="286" r:id="rId14"/>
    <p:sldId id="301" r:id="rId15"/>
    <p:sldId id="281" r:id="rId16"/>
    <p:sldId id="280" r:id="rId17"/>
    <p:sldId id="298" r:id="rId18"/>
    <p:sldId id="295" r:id="rId19"/>
    <p:sldId id="299" r:id="rId20"/>
    <p:sldId id="296" r:id="rId21"/>
    <p:sldId id="274" r:id="rId22"/>
    <p:sldId id="275" r:id="rId23"/>
    <p:sldId id="285" r:id="rId24"/>
    <p:sldId id="308" r:id="rId25"/>
    <p:sldId id="290" r:id="rId26"/>
    <p:sldId id="287" r:id="rId27"/>
    <p:sldId id="300" r:id="rId28"/>
    <p:sldId id="288" r:id="rId29"/>
    <p:sldId id="291" r:id="rId30"/>
    <p:sldId id="292" r:id="rId31"/>
    <p:sldId id="307" r:id="rId32"/>
    <p:sldId id="309" r:id="rId33"/>
    <p:sldId id="263" r:id="rId34"/>
  </p:sldIdLst>
  <p:sldSz cx="12192000" cy="6858000"/>
  <p:notesSz cx="6858000" cy="9144000"/>
  <p:embeddedFontLst>
    <p:embeddedFont>
      <p:font typeface="Calibri Light" pitchFamily="34" charset="0"/>
      <p:regular r:id="rId36"/>
      <p: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Century Gothic" pitchFamily="34" charset="0"/>
      <p:regular r:id="rId42"/>
      <p:bold r:id="rId43"/>
      <p:italic r:id="rId44"/>
      <p:boldItalic r:id="rId45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8865"/>
    <a:srgbClr val="F4FAFD"/>
    <a:srgbClr val="87C7E4"/>
    <a:srgbClr val="DDEFF7"/>
    <a:srgbClr val="7DC2E2"/>
    <a:srgbClr val="D8F2FF"/>
    <a:srgbClr val="75BFE0"/>
    <a:srgbClr val="6D83B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6" autoAdjust="0"/>
    <p:restoredTop sz="94660"/>
  </p:normalViewPr>
  <p:slideViewPr>
    <p:cSldViewPr snapToGrid="0">
      <p:cViewPr>
        <p:scale>
          <a:sx n="66" d="100"/>
          <a:sy n="66" d="100"/>
        </p:scale>
        <p:origin x="-402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C409A3-4020-4FF6-BCBD-027342AFB4DE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67E118-CFAA-41F2-8327-BD59DF787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D77AE-4021-40CC-9CB3-244DA2D8F791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1F47D-3DFF-4DC6-8E9E-DE83A3979D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61CB4-2E8E-4F30-BF19-F2A2CA17BDD8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D7C34-5BDC-46A9-A498-3D8D1020B4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492EA-1D82-4300-9C88-CD8C522D52E8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54F4A-0B97-4BF8-88EC-592316BDE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C79FC-1223-4D4E-B00F-D829625FF422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A03AB-F34E-4812-9663-8394ACC19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D302D-7C2F-41F3-9544-62A6A64DF70E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6C1E2-AFD1-4375-AABC-FBE7FCEE80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AD45B-706A-41C2-9ED7-62357431FD5E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46816-CDBB-4504-A197-9DAF0491F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25EA8-7F62-4F86-9930-B298EC9294AE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4C060-50F9-42DC-8285-37E262C597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B06F0-BCAA-4D31-9F1D-6997F0E6F984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68310-E42A-4627-ADE6-97E598DDB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F2CC0-65F8-4761-97E0-F06CEE825192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C76C-6E9A-4A16-A149-6884A005F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4E659-BDD1-426B-94B2-659A32B67DB7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61357-8012-4E28-BA27-158DA1520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9661-7A45-4A1D-990F-825D61139FC3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9B2BB-8BE4-485B-AA09-027510FED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82C4CE-2276-49B4-A405-D4461BB5B6A8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63B709-7A96-4B31-9356-D7B83BD191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3"/>
          <p:cNvSpPr>
            <a:spLocks noChangeArrowheads="1"/>
          </p:cNvSpPr>
          <p:nvPr/>
        </p:nvSpPr>
        <p:spPr bwMode="auto">
          <a:xfrm>
            <a:off x="3890963" y="4432300"/>
            <a:ext cx="716597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solidFill>
                <a:srgbClr val="203864"/>
              </a:solidFill>
              <a:latin typeface="Century Gothic" pitchFamily="34" charset="0"/>
            </a:endParaRPr>
          </a:p>
          <a:p>
            <a:r>
              <a:rPr lang="ru-RU" b="1">
                <a:solidFill>
                  <a:srgbClr val="203864"/>
                </a:solidFill>
                <a:latin typeface="Century Gothic" pitchFamily="34" charset="0"/>
              </a:rPr>
              <a:t>Воспитатель </a:t>
            </a:r>
            <a:r>
              <a:rPr lang="ru-RU" b="1">
                <a:solidFill>
                  <a:srgbClr val="203864"/>
                </a:solidFill>
              </a:rPr>
              <a:t>Симонова Елена Александровна</a:t>
            </a:r>
          </a:p>
          <a:p>
            <a:endParaRPr lang="ru-RU" b="1">
              <a:solidFill>
                <a:srgbClr val="203864"/>
              </a:solidFill>
              <a:latin typeface="Century Gothic" pitchFamily="34" charset="0"/>
            </a:endParaRPr>
          </a:p>
          <a:p>
            <a:endParaRPr lang="ru-RU" b="1">
              <a:solidFill>
                <a:srgbClr val="203864"/>
              </a:solidFill>
              <a:latin typeface="Century Gothic" pitchFamily="34" charset="0"/>
            </a:endParaRPr>
          </a:p>
          <a:p>
            <a:pPr algn="ctr"/>
            <a:r>
              <a:rPr lang="ru-RU" b="1">
                <a:solidFill>
                  <a:srgbClr val="203864"/>
                </a:solidFill>
                <a:latin typeface="Century Gothic" pitchFamily="34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b="1">
                <a:solidFill>
                  <a:srgbClr val="203864"/>
                </a:solidFill>
                <a:latin typeface="Century Gothic" pitchFamily="34" charset="0"/>
              </a:rPr>
              <a:t> «Детский сад «Планета детства» комбинированного вида» </a:t>
            </a:r>
          </a:p>
          <a:p>
            <a:pPr algn="ctr"/>
            <a:r>
              <a:rPr lang="ru-RU" b="1">
                <a:solidFill>
                  <a:srgbClr val="203864"/>
                </a:solidFill>
                <a:latin typeface="Century Gothic" pitchFamily="34" charset="0"/>
              </a:rPr>
              <a:t>Чамзинского муниципального района</a:t>
            </a:r>
          </a:p>
        </p:txBody>
      </p:sp>
      <p:sp>
        <p:nvSpPr>
          <p:cNvPr id="14339" name="Прямоугольник 30"/>
          <p:cNvSpPr>
            <a:spLocks noChangeArrowheads="1"/>
          </p:cNvSpPr>
          <p:nvPr/>
        </p:nvSpPr>
        <p:spPr bwMode="auto">
          <a:xfrm>
            <a:off x="3590925" y="1531938"/>
            <a:ext cx="5348288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>
                <a:solidFill>
                  <a:srgbClr val="203864"/>
                </a:solidFill>
                <a:latin typeface="Century Gothic" pitchFamily="34" charset="0"/>
              </a:rPr>
              <a:t>«Патриотическое воспитание и гражданское становление дошкольников в ДОУ»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905875" y="1435100"/>
            <a:ext cx="2206625" cy="27876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32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341" name="Picture 5" descr="QU1SH_zTOZ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8288" y="1435100"/>
            <a:ext cx="1611312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6" descr="0bKp2w9v1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6750" y="822325"/>
            <a:ext cx="418623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7" descr="m5Ys4KeT15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2525" y="752475"/>
            <a:ext cx="4273550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1" descr="iItR7zd94v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1175" y="4092575"/>
            <a:ext cx="4335463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8"/>
          <p:cNvSpPr>
            <a:spLocks noGrp="1"/>
          </p:cNvSpPr>
          <p:nvPr>
            <p:ph type="title" idx="4294967295"/>
          </p:nvPr>
        </p:nvSpPr>
        <p:spPr>
          <a:xfrm>
            <a:off x="838200" y="479425"/>
            <a:ext cx="10515600" cy="1039813"/>
          </a:xfrm>
        </p:spPr>
        <p:txBody>
          <a:bodyPr/>
          <a:lstStyle/>
          <a:p>
            <a:pPr algn="ctr"/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Экскурсия в краеведческий музей И.Д. Воронина</a:t>
            </a:r>
          </a:p>
        </p:txBody>
      </p:sp>
      <p:pic>
        <p:nvPicPr>
          <p:cNvPr id="24579" name="Picture 9" descr="XNg0hSfeZu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388" y="1365250"/>
            <a:ext cx="2046287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0" descr="h75Cb09Xk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8738" y="1360488"/>
            <a:ext cx="2081212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1" descr="v_0lxVFouX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0" y="1458913"/>
            <a:ext cx="35369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2" descr="mF8lZaknqZ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4713" y="4162425"/>
            <a:ext cx="322738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3" descr="wZ_i_UX03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1600" y="4219575"/>
            <a:ext cx="3162300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5"/>
          <p:cNvSpPr>
            <a:spLocks noGrp="1"/>
          </p:cNvSpPr>
          <p:nvPr>
            <p:ph type="title"/>
          </p:nvPr>
        </p:nvSpPr>
        <p:spPr>
          <a:xfrm>
            <a:off x="762000" y="784225"/>
            <a:ext cx="10768013" cy="563563"/>
          </a:xfrm>
        </p:spPr>
        <p:txBody>
          <a:bodyPr/>
          <a:lstStyle/>
          <a:p>
            <a:pPr algn="ctr"/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Экскурсия  в  музей МБОУ Лицея№1  поселка Чамзинка</a:t>
            </a:r>
            <a:r>
              <a:rPr lang="ru-RU" sz="2800" b="1" i="1" u="sng" smtClean="0"/>
              <a:t/>
            </a:r>
            <a:br>
              <a:rPr lang="ru-RU" sz="2800" b="1" i="1" u="sng" smtClean="0"/>
            </a:br>
            <a:r>
              <a:rPr lang="ru-RU" sz="2000" b="1" i="1" smtClean="0"/>
              <a:t>   </a:t>
            </a:r>
            <a:endParaRPr lang="ru-RU" sz="2000" i="1" smtClean="0"/>
          </a:p>
        </p:txBody>
      </p:sp>
      <p:pic>
        <p:nvPicPr>
          <p:cNvPr id="25603" name="Picture 4" descr="GYbnre89wN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63050" y="1350963"/>
            <a:ext cx="207645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fdCZJFl1Jm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5788" y="1282700"/>
            <a:ext cx="37846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RZ5QD3Vp-H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5850" y="1277938"/>
            <a:ext cx="2219325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 descr="322N2lb3NE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72325" y="4194175"/>
            <a:ext cx="320992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8" descr="UTw4RIPixR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28900" y="4284663"/>
            <a:ext cx="3103563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12192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5"/>
          <p:cNvSpPr>
            <a:spLocks noGrp="1"/>
          </p:cNvSpPr>
          <p:nvPr>
            <p:ph type="title"/>
          </p:nvPr>
        </p:nvSpPr>
        <p:spPr>
          <a:xfrm>
            <a:off x="1954213" y="500063"/>
            <a:ext cx="7751762" cy="852487"/>
          </a:xfrm>
        </p:spPr>
        <p:txBody>
          <a:bodyPr/>
          <a:lstStyle/>
          <a:p>
            <a:pPr algn="ctr"/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«День народного единства»</a:t>
            </a:r>
            <a:r>
              <a:rPr lang="ru-RU" sz="2800" b="1" smtClean="0"/>
              <a:t/>
            </a:r>
            <a:br>
              <a:rPr lang="ru-RU" sz="2800" b="1" smtClean="0"/>
            </a:br>
            <a:endParaRPr lang="ru-RU" sz="2800" smtClean="0"/>
          </a:p>
        </p:txBody>
      </p:sp>
      <p:pic>
        <p:nvPicPr>
          <p:cNvPr id="26627" name="Picture 6" descr="z3Pf0ZN0RT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3738" y="1203325"/>
            <a:ext cx="352425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8" descr="CC1MNW5qlv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513" y="1116013"/>
            <a:ext cx="2144712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0" descr="7ynzHYtnmP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3513" y="928688"/>
            <a:ext cx="2132012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SiQUESuYpk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4138" y="4081463"/>
            <a:ext cx="32400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 descr="Px92c1OjFLQ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9313" y="4013200"/>
            <a:ext cx="3319462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5"/>
          <p:cNvSpPr>
            <a:spLocks noGrp="1"/>
          </p:cNvSpPr>
          <p:nvPr>
            <p:ph type="title"/>
          </p:nvPr>
        </p:nvSpPr>
        <p:spPr>
          <a:xfrm>
            <a:off x="476250" y="822325"/>
            <a:ext cx="10801350" cy="811213"/>
          </a:xfrm>
        </p:spPr>
        <p:txBody>
          <a:bodyPr/>
          <a:lstStyle/>
          <a:p>
            <a:pPr algn="ctr"/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Мероприятие приурочено к празднованию Дня Конституции РФ </a:t>
            </a:r>
            <a:b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</a:br>
            <a:endParaRPr lang="ru-RU" sz="2800" b="1" i="1" u="sng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7651" name="Picture 6" descr="kaqu3K_9Y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4052888"/>
            <a:ext cx="428942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7" descr="5thDCO3AnI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4613" y="1490663"/>
            <a:ext cx="3960812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9" descr="xYu_cDaWRw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0513" y="1485900"/>
            <a:ext cx="40005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6"/>
          <p:cNvSpPr>
            <a:spLocks noGrp="1"/>
          </p:cNvSpPr>
          <p:nvPr>
            <p:ph type="ctrTitle"/>
          </p:nvPr>
        </p:nvSpPr>
        <p:spPr>
          <a:xfrm>
            <a:off x="474663" y="766763"/>
            <a:ext cx="5265737" cy="674687"/>
          </a:xfrm>
        </p:spPr>
        <p:txBody>
          <a:bodyPr anchor="ctr"/>
          <a:lstStyle/>
          <a:p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«День России» </a:t>
            </a:r>
          </a:p>
        </p:txBody>
      </p:sp>
      <p:pic>
        <p:nvPicPr>
          <p:cNvPr id="28675" name="Picture 8" descr="mPW0tNxd5n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54163"/>
            <a:ext cx="35972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9" descr="iXhJoMaCER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6400" y="723900"/>
            <a:ext cx="3422650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1" descr="k461Mz-jTf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8850" y="4235450"/>
            <a:ext cx="23749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0" descr="IgCCqAbjs9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6400" y="1577975"/>
            <a:ext cx="356552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6"/>
          <p:cNvSpPr>
            <a:spLocks noGrp="1"/>
          </p:cNvSpPr>
          <p:nvPr>
            <p:ph type="subTitle" idx="1"/>
          </p:nvPr>
        </p:nvSpPr>
        <p:spPr>
          <a:xfrm>
            <a:off x="377825" y="865188"/>
            <a:ext cx="5449888" cy="1165225"/>
          </a:xfrm>
        </p:spPr>
        <p:txBody>
          <a:bodyPr/>
          <a:lstStyle/>
          <a:p>
            <a:r>
              <a:rPr lang="ru-RU" sz="2800" b="1" i="1" u="sng" smtClean="0">
                <a:solidFill>
                  <a:schemeClr val="tx2"/>
                </a:solidFill>
              </a:rPr>
              <a:t>«День государственного флага Российской Федерации»</a:t>
            </a:r>
          </a:p>
          <a:p>
            <a:endParaRPr lang="ru-RU" sz="2800" b="1" u="sng" smtClean="0">
              <a:solidFill>
                <a:schemeClr val="tx2"/>
              </a:solidFill>
            </a:endParaRPr>
          </a:p>
        </p:txBody>
      </p:sp>
      <p:pic>
        <p:nvPicPr>
          <p:cNvPr id="29699" name="Рисунок 12" descr="IMG_20210820_093511 (1).jpg"/>
          <p:cNvPicPr>
            <a:picLocks noChangeAspect="1"/>
          </p:cNvPicPr>
          <p:nvPr/>
        </p:nvPicPr>
        <p:blipFill>
          <a:blip r:embed="rId3"/>
          <a:srcRect r="-6059" b="-56"/>
          <a:stretch>
            <a:fillRect/>
          </a:stretch>
        </p:blipFill>
        <p:spPr bwMode="auto">
          <a:xfrm>
            <a:off x="6824663" y="4202113"/>
            <a:ext cx="30988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8" descr="62Fiaup_wQ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" y="2630488"/>
            <a:ext cx="29527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0" descr="ctlIfviQas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12350" y="1436688"/>
            <a:ext cx="1946275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1" descr="t5dnmHI_Uk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3550" y="1073150"/>
            <a:ext cx="2732088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2" descr="USg1S5iioN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3463" y="2598738"/>
            <a:ext cx="2935287" cy="3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5"/>
          <p:cNvSpPr>
            <a:spLocks noGrp="1"/>
          </p:cNvSpPr>
          <p:nvPr>
            <p:ph type="title"/>
          </p:nvPr>
        </p:nvSpPr>
        <p:spPr>
          <a:xfrm>
            <a:off x="838200" y="815975"/>
            <a:ext cx="9791700" cy="765175"/>
          </a:xfrm>
        </p:spPr>
        <p:txBody>
          <a:bodyPr/>
          <a:lstStyle/>
          <a:p>
            <a:pPr algn="ctr"/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Праздник, посвященный 23 февраля </a:t>
            </a:r>
            <a:b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</a:br>
            <a:endParaRPr lang="ru-RU" sz="2800" i="1" u="sng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0723" name="Picture 6" descr="fjp4KcU_aJ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9513" y="2181225"/>
            <a:ext cx="4892675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 descr="BJX6UKs5-k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9838" y="1530350"/>
            <a:ext cx="2951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Gp2zSi0_Ye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225" y="1681163"/>
            <a:ext cx="29972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7" descr="czk15qusJdI (1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325" y="4286250"/>
            <a:ext cx="2938463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8" descr="PKqCDI6X5F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86825" y="4322763"/>
            <a:ext cx="2913063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5"/>
          <p:cNvSpPr>
            <a:spLocks noGrp="1"/>
          </p:cNvSpPr>
          <p:nvPr>
            <p:ph type="title"/>
          </p:nvPr>
        </p:nvSpPr>
        <p:spPr>
          <a:xfrm>
            <a:off x="304800" y="782638"/>
            <a:ext cx="6457950" cy="1020762"/>
          </a:xfrm>
        </p:spPr>
        <p:txBody>
          <a:bodyPr/>
          <a:lstStyle/>
          <a:p>
            <a:r>
              <a:rPr lang="ru-RU" sz="2000" smtClean="0">
                <a:solidFill>
                  <a:schemeClr val="tx2"/>
                </a:solidFill>
              </a:rPr>
              <a:t> </a:t>
            </a:r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Праздник, посвященный  «9 мая»</a:t>
            </a:r>
            <a:r>
              <a:rPr lang="ru-RU" sz="2000" b="1" i="1" smtClean="0">
                <a:solidFill>
                  <a:schemeClr val="tx2"/>
                </a:solidFill>
              </a:rPr>
              <a:t/>
            </a:r>
            <a:br>
              <a:rPr lang="ru-RU" sz="2000" b="1" i="1" smtClean="0">
                <a:solidFill>
                  <a:schemeClr val="tx2"/>
                </a:solidFill>
              </a:rPr>
            </a:br>
            <a:endParaRPr lang="ru-RU" sz="4000" i="1" smtClean="0">
              <a:solidFill>
                <a:schemeClr val="tx2"/>
              </a:solidFill>
            </a:endParaRPr>
          </a:p>
        </p:txBody>
      </p:sp>
      <p:pic>
        <p:nvPicPr>
          <p:cNvPr id="31747" name="Picture 6" descr="cLu_BgjW9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225" y="1281113"/>
            <a:ext cx="4659313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 descr="Ywdq4eyQgU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9850" y="749300"/>
            <a:ext cx="413067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8" descr="uaY76GV3I-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5513" y="3979863"/>
            <a:ext cx="467677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 descr="ZD5mycbx4C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86525" y="3913188"/>
            <a:ext cx="403225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5"/>
          <p:cNvSpPr>
            <a:spLocks noGrp="1"/>
          </p:cNvSpPr>
          <p:nvPr>
            <p:ph type="title"/>
          </p:nvPr>
        </p:nvSpPr>
        <p:spPr>
          <a:xfrm>
            <a:off x="2551113" y="942975"/>
            <a:ext cx="5735637" cy="752475"/>
          </a:xfrm>
        </p:spPr>
        <p:txBody>
          <a:bodyPr/>
          <a:lstStyle/>
          <a:p>
            <a:pPr algn="ctr"/>
            <a:r>
              <a:rPr lang="ru-RU" sz="3200" b="1" i="1" u="sng" smtClean="0">
                <a:solidFill>
                  <a:schemeClr val="tx2"/>
                </a:solidFill>
                <a:latin typeface="Calibri" pitchFamily="34" charset="0"/>
              </a:rPr>
              <a:t>Акция «Голубь мира»</a:t>
            </a:r>
            <a:endParaRPr lang="ru-RU" sz="3200" i="1" u="sng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2771" name="Picture 6" descr="9yC_WQh85e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1900238"/>
            <a:ext cx="26352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tMK28wVtw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1188" y="1890713"/>
            <a:ext cx="263207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8" descr="TFmvIsHJVd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1971675"/>
            <a:ext cx="2576513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7" descr="-KbjJMROBz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9000" y="1943100"/>
            <a:ext cx="2589213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/>
          </p:cNvSpPr>
          <p:nvPr>
            <p:ph type="ctrTitle" idx="4294967295"/>
          </p:nvPr>
        </p:nvSpPr>
        <p:spPr>
          <a:xfrm>
            <a:off x="914400" y="812800"/>
            <a:ext cx="10363200" cy="1838325"/>
          </a:xfrm>
        </p:spPr>
        <p:txBody>
          <a:bodyPr/>
          <a:lstStyle/>
          <a:p>
            <a:r>
              <a:rPr lang="ru-RU" sz="2000" b="1" i="1" smtClean="0"/>
              <a:t>	«</a:t>
            </a:r>
            <a:r>
              <a:rPr lang="ru-RU" sz="2000" b="1" i="1" smtClean="0">
                <a:latin typeface="Calibri" pitchFamily="34" charset="0"/>
              </a:rPr>
              <a:t>Как у маленького деревца, еле поднявшегося над землей, заботливый садовник укрепляет корень, от мощности которого зависит жизнь растения на протяжении нескольких десятилетий, так педагог должен заботиться о воспитании у своих детей чувства безграничной любви к Родине»</a:t>
            </a:r>
            <a:br>
              <a:rPr lang="ru-RU" sz="2000" b="1" i="1" smtClean="0">
                <a:latin typeface="Calibri" pitchFamily="34" charset="0"/>
              </a:rPr>
            </a:br>
            <a:r>
              <a:rPr lang="ru-RU" sz="2000" b="1" i="1" smtClean="0">
                <a:latin typeface="Calibri" pitchFamily="34" charset="0"/>
              </a:rPr>
              <a:t>                                                                                                                                    (В.А. Сухомлинский)</a:t>
            </a:r>
            <a:r>
              <a:rPr lang="ru-RU" sz="4000" smtClean="0"/>
              <a:t> </a:t>
            </a:r>
          </a:p>
        </p:txBody>
      </p:sp>
      <p:sp>
        <p:nvSpPr>
          <p:cNvPr id="15363" name="Rectangle 4"/>
          <p:cNvSpPr>
            <a:spLocks noGrp="1"/>
          </p:cNvSpPr>
          <p:nvPr>
            <p:ph type="subTitle" idx="4294967295"/>
          </p:nvPr>
        </p:nvSpPr>
        <p:spPr>
          <a:xfrm>
            <a:off x="1047750" y="2670175"/>
            <a:ext cx="10204450" cy="2865438"/>
          </a:xfrm>
        </p:spPr>
        <p:txBody>
          <a:bodyPr/>
          <a:lstStyle/>
          <a:p>
            <a:pPr marL="0" indent="0" algn="ctr">
              <a:lnSpc>
                <a:spcPct val="70000"/>
              </a:lnSpc>
              <a:buFont typeface="Arial" charset="0"/>
              <a:buNone/>
            </a:pPr>
            <a:endParaRPr lang="ru-RU" sz="2400" b="1" i="1" smtClean="0"/>
          </a:p>
          <a:p>
            <a:pPr marL="0" indent="0" algn="ctr">
              <a:lnSpc>
                <a:spcPct val="70000"/>
              </a:lnSpc>
              <a:buFont typeface="Arial" charset="0"/>
              <a:buNone/>
            </a:pPr>
            <a:r>
              <a:rPr lang="ru-RU" sz="2400" b="1" i="1" u="sng" smtClean="0">
                <a:solidFill>
                  <a:schemeClr val="tx2"/>
                </a:solidFill>
              </a:rPr>
              <a:t>Актуальность</a:t>
            </a:r>
          </a:p>
          <a:p>
            <a:pPr marL="0" indent="0">
              <a:lnSpc>
                <a:spcPct val="70000"/>
              </a:lnSpc>
              <a:buFont typeface="Arial" charset="0"/>
              <a:buNone/>
            </a:pPr>
            <a:r>
              <a:rPr lang="ru-RU" sz="2400" b="1" i="1" smtClean="0"/>
              <a:t>Патриотическое  воспитание дошкольников – это не только воспитание любви к родному дому, детскому саду, городу, родной природе, культурному достоянию своего народа, своей нации, толерантного отношения к представителям других национальностей. Но и  уважительное отношение к родной земле, защитникам Отечества, государственной символике, традициям государства и общенародным праздникам.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5"/>
          <p:cNvSpPr>
            <a:spLocks noGrp="1"/>
          </p:cNvSpPr>
          <p:nvPr>
            <p:ph type="title"/>
          </p:nvPr>
        </p:nvSpPr>
        <p:spPr>
          <a:xfrm>
            <a:off x="838200" y="955675"/>
            <a:ext cx="10325100" cy="879475"/>
          </a:xfrm>
        </p:spPr>
        <p:txBody>
          <a:bodyPr/>
          <a:lstStyle/>
          <a:p>
            <a:pPr algn="ctr"/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 Экскурсия к памятнику погибшим землякам в годы ВОВ  в 1941-1945гг.</a:t>
            </a:r>
          </a:p>
        </p:txBody>
      </p:sp>
      <p:pic>
        <p:nvPicPr>
          <p:cNvPr id="33795" name="Picture 6" descr="Po0Z526Lcp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3863" y="2555875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CgT2Z1XFf9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8338" y="3798888"/>
            <a:ext cx="3671887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8" descr="e0vYCtzRZX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" y="1471613"/>
            <a:ext cx="3836988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6"/>
          <p:cNvSpPr>
            <a:spLocks noGrp="1"/>
          </p:cNvSpPr>
          <p:nvPr>
            <p:ph type="subTitle" idx="1"/>
          </p:nvPr>
        </p:nvSpPr>
        <p:spPr>
          <a:xfrm>
            <a:off x="1549400" y="866775"/>
            <a:ext cx="9315450" cy="757238"/>
          </a:xfrm>
        </p:spPr>
        <p:txBody>
          <a:bodyPr/>
          <a:lstStyle/>
          <a:p>
            <a:pPr algn="l"/>
            <a:r>
              <a:rPr lang="ru-RU" sz="2800" b="1" i="1" u="sng" smtClean="0">
                <a:solidFill>
                  <a:schemeClr val="tx2"/>
                </a:solidFill>
              </a:rPr>
              <a:t>Мероприятие, посвященное Блокадному Ленинграду.</a:t>
            </a:r>
          </a:p>
          <a:p>
            <a:pPr algn="l"/>
            <a:endParaRPr lang="ru-RU" sz="2800" u="sng" smtClean="0"/>
          </a:p>
        </p:txBody>
      </p:sp>
      <p:pic>
        <p:nvPicPr>
          <p:cNvPr id="34819" name="Picture 7" descr="DXn6jGXqGF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" y="1416050"/>
            <a:ext cx="371792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8" descr="GlGhGACnuo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5300" y="2646363"/>
            <a:ext cx="3681413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9" descr="f3TrCEP6Er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40713" y="3862388"/>
            <a:ext cx="3530600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5"/>
          <p:cNvSpPr>
            <a:spLocks noGrp="1"/>
          </p:cNvSpPr>
          <p:nvPr>
            <p:ph type="title"/>
          </p:nvPr>
        </p:nvSpPr>
        <p:spPr>
          <a:xfrm>
            <a:off x="2019300" y="857250"/>
            <a:ext cx="8372475" cy="1109663"/>
          </a:xfrm>
        </p:spPr>
        <p:txBody>
          <a:bodyPr/>
          <a:lstStyle/>
          <a:p>
            <a:pPr algn="ctr"/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  Акция "Блокадный хлеб" - посвященная памяти «Блокадного Ленинграда» </a:t>
            </a:r>
            <a:b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1400" b="1" i="1" u="sng" smtClean="0"/>
              <a:t>.</a:t>
            </a:r>
            <a:br>
              <a:rPr lang="ru-RU" sz="1400" b="1" i="1" u="sng" smtClean="0"/>
            </a:br>
            <a:endParaRPr lang="ru-RU" sz="1400" b="1" i="1" u="sng" smtClean="0"/>
          </a:p>
        </p:txBody>
      </p:sp>
      <p:pic>
        <p:nvPicPr>
          <p:cNvPr id="35843" name="Picture 6" descr="xgrfMSWHyO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" y="1774825"/>
            <a:ext cx="3094038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7" descr="4Fuq5yno3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78863" y="1730375"/>
            <a:ext cx="3059112" cy="406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8" descr="KCa8xDP8X1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5950" y="2541588"/>
            <a:ext cx="378142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2113" y="-1588"/>
            <a:ext cx="12192001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6" descr="6afudrhOF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8775" y="1833563"/>
            <a:ext cx="3805238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7" descr="93lqTtj7ji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85938"/>
            <a:ext cx="3787775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8" descr="h3SDMd1czQ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8438" y="1827213"/>
            <a:ext cx="3717925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36688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5"/>
          <p:cNvSpPr>
            <a:spLocks noGrp="1"/>
          </p:cNvSpPr>
          <p:nvPr>
            <p:ph type="title"/>
          </p:nvPr>
        </p:nvSpPr>
        <p:spPr>
          <a:xfrm>
            <a:off x="1636713" y="930275"/>
            <a:ext cx="8424862" cy="366713"/>
          </a:xfrm>
        </p:spPr>
        <p:txBody>
          <a:bodyPr/>
          <a:lstStyle/>
          <a:p>
            <a:pPr algn="ctr"/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Беседа о Сталинградской битве</a:t>
            </a:r>
          </a:p>
        </p:txBody>
      </p:sp>
      <p:pic>
        <p:nvPicPr>
          <p:cNvPr id="37891" name="Picture 6" descr="YhiX3eGACT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12813" y="1541463"/>
            <a:ext cx="3975101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7" descr="1pRfJzpbQS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5338" y="2330450"/>
            <a:ext cx="39544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8" descr="-5X-tzuyeE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7475" y="3454400"/>
            <a:ext cx="39830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5"/>
          <p:cNvSpPr>
            <a:spLocks noGrp="1"/>
          </p:cNvSpPr>
          <p:nvPr>
            <p:ph type="title"/>
          </p:nvPr>
        </p:nvSpPr>
        <p:spPr>
          <a:xfrm>
            <a:off x="2232025" y="881063"/>
            <a:ext cx="6737350" cy="744537"/>
          </a:xfrm>
        </p:spPr>
        <p:txBody>
          <a:bodyPr/>
          <a:lstStyle/>
          <a:p>
            <a:pPr algn="ctr"/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«День защиты детей»</a:t>
            </a:r>
            <a:b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</a:br>
            <a:endParaRPr lang="ru-RU" sz="2800" b="1" i="1" u="sng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8915" name="Picture 6" descr="f7iUPjbnc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225" y="1431925"/>
            <a:ext cx="3697288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TcD8mx3Zxu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8463" y="2446338"/>
            <a:ext cx="4229100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4" descr="IMG-20220718-WA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50275" y="4081463"/>
            <a:ext cx="343852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5"/>
          <p:cNvSpPr>
            <a:spLocks noGrp="1"/>
          </p:cNvSpPr>
          <p:nvPr>
            <p:ph type="title"/>
          </p:nvPr>
        </p:nvSpPr>
        <p:spPr>
          <a:xfrm>
            <a:off x="266700" y="938213"/>
            <a:ext cx="5049838" cy="1397000"/>
          </a:xfrm>
        </p:spPr>
        <p:txBody>
          <a:bodyPr/>
          <a:lstStyle/>
          <a:p>
            <a:pPr algn="ctr"/>
            <a:r>
              <a:rPr lang="ru-RU" sz="2000" b="1" i="1" u="sng" smtClean="0"/>
              <a:t/>
            </a:r>
            <a:br>
              <a:rPr lang="ru-RU" sz="2000" b="1" i="1" u="sng" smtClean="0"/>
            </a:br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Праздник  «День семьи, любви и верности»</a:t>
            </a:r>
            <a:r>
              <a:rPr lang="ru-RU" sz="2000" b="1" i="1" smtClean="0"/>
              <a:t/>
            </a:r>
            <a:br>
              <a:rPr lang="ru-RU" sz="2000" b="1" i="1" smtClean="0"/>
            </a:br>
            <a:endParaRPr lang="ru-RU" sz="2000" b="1" i="1" smtClean="0"/>
          </a:p>
        </p:txBody>
      </p:sp>
      <p:pic>
        <p:nvPicPr>
          <p:cNvPr id="39939" name="Picture 6" descr="ZrGTYTAiAJ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6667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7" descr="t_aMC-vPFC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1850" y="3897313"/>
            <a:ext cx="3498850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9" descr="VJaJ5SIJnb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6138" y="3800475"/>
            <a:ext cx="27241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1" descr="vtQ0jXy1Uk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150" y="2647950"/>
            <a:ext cx="39243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5"/>
          <p:cNvSpPr>
            <a:spLocks noGrp="1"/>
          </p:cNvSpPr>
          <p:nvPr>
            <p:ph type="title"/>
          </p:nvPr>
        </p:nvSpPr>
        <p:spPr>
          <a:xfrm>
            <a:off x="2957513" y="933450"/>
            <a:ext cx="5653087" cy="525463"/>
          </a:xfrm>
        </p:spPr>
        <p:txBody>
          <a:bodyPr/>
          <a:lstStyle/>
          <a:p>
            <a:pPr algn="ctr"/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«День Матери»</a:t>
            </a:r>
          </a:p>
        </p:txBody>
      </p:sp>
      <p:pic>
        <p:nvPicPr>
          <p:cNvPr id="40963" name="Picture 9" descr="_W7TNK09C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88" y="1436688"/>
            <a:ext cx="307975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0" descr="i58UA80MD5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0" y="1371600"/>
            <a:ext cx="325437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1" descr="WlP5TUqtXY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15350" y="4554538"/>
            <a:ext cx="3373438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2" descr="Z3O7qIPpUW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363" y="4133850"/>
            <a:ext cx="3178175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3" descr="eg1MfvPl52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98863" y="1881188"/>
            <a:ext cx="4805362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5"/>
          <p:cNvSpPr>
            <a:spLocks noGrp="1"/>
          </p:cNvSpPr>
          <p:nvPr>
            <p:ph type="title"/>
          </p:nvPr>
        </p:nvSpPr>
        <p:spPr>
          <a:xfrm>
            <a:off x="606425" y="917575"/>
            <a:ext cx="7091363" cy="446088"/>
          </a:xfrm>
        </p:spPr>
        <p:txBody>
          <a:bodyPr/>
          <a:lstStyle/>
          <a:p>
            <a:pPr algn="ctr"/>
            <a:r>
              <a:rPr lang="ru-RU" sz="2800" b="1" i="1" smtClean="0">
                <a:latin typeface="Calibri" pitchFamily="34" charset="0"/>
              </a:rPr>
              <a:t/>
            </a:r>
            <a:br>
              <a:rPr lang="ru-RU" sz="2800" b="1" i="1" smtClean="0">
                <a:latin typeface="Calibri" pitchFamily="34" charset="0"/>
              </a:rPr>
            </a:br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«Праздник Благовещение Пресвятой Богородицы»</a:t>
            </a:r>
          </a:p>
        </p:txBody>
      </p:sp>
      <p:pic>
        <p:nvPicPr>
          <p:cNvPr id="41987" name="Picture 6" descr="Mrgzd60MVC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3400425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7" descr="Z0OndHtk5W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8850" y="19050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8" descr="BM06L0QcJu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97875" y="3798888"/>
            <a:ext cx="2843213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9" descr="uGIC4HEzzF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8350" y="828675"/>
            <a:ext cx="28448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Rectangle 5"/>
          <p:cNvSpPr>
            <a:spLocks noGrp="1"/>
          </p:cNvSpPr>
          <p:nvPr>
            <p:ph type="title"/>
          </p:nvPr>
        </p:nvSpPr>
        <p:spPr>
          <a:xfrm>
            <a:off x="876300" y="765175"/>
            <a:ext cx="10801350" cy="638175"/>
          </a:xfrm>
        </p:spPr>
        <p:txBody>
          <a:bodyPr/>
          <a:lstStyle/>
          <a:p>
            <a:pPr algn="ctr"/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«Дорогой добра и милосердия»</a:t>
            </a:r>
            <a:endParaRPr lang="ru-RU" sz="2800" i="1" u="sng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3011" name="Picture 7" descr="HYhmci2U3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9138" y="1420813"/>
            <a:ext cx="40719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9" descr="oIAVAjkq8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9263" y="1450975"/>
            <a:ext cx="400208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0" descr="XwMgTVm_SO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6475" y="4292600"/>
            <a:ext cx="356711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7" descr="fHBOK328t8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4875" y="4338638"/>
            <a:ext cx="34321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5"/>
          <p:cNvSpPr>
            <a:spLocks noGrp="1"/>
          </p:cNvSpPr>
          <p:nvPr>
            <p:ph type="title"/>
          </p:nvPr>
        </p:nvSpPr>
        <p:spPr>
          <a:xfrm>
            <a:off x="838200" y="887413"/>
            <a:ext cx="10515600" cy="1038225"/>
          </a:xfrm>
        </p:spPr>
        <p:txBody>
          <a:bodyPr/>
          <a:lstStyle/>
          <a:p>
            <a:r>
              <a:rPr lang="ru-RU" sz="2400" b="1" i="1" u="sng" smtClean="0">
                <a:solidFill>
                  <a:schemeClr val="tx2"/>
                </a:solidFill>
                <a:latin typeface="Calibri" pitchFamily="34" charset="0"/>
              </a:rPr>
              <a:t>Цель</a:t>
            </a:r>
            <a:r>
              <a:rPr lang="ru-RU" sz="2400" b="1" i="1" smtClean="0">
                <a:solidFill>
                  <a:schemeClr val="tx2"/>
                </a:solidFill>
                <a:latin typeface="Calibri" pitchFamily="34" charset="0"/>
              </a:rPr>
              <a:t>:</a:t>
            </a:r>
            <a:r>
              <a:rPr lang="ru-RU" sz="2400" b="1" i="1" smtClean="0">
                <a:latin typeface="Calibri" pitchFamily="34" charset="0"/>
              </a:rPr>
              <a:t> воспитание  гуманной, духовно – нравственной личности, достойных граждан России, патриотов своего отечества.</a:t>
            </a:r>
          </a:p>
        </p:txBody>
      </p:sp>
      <p:sp>
        <p:nvSpPr>
          <p:cNvPr id="16387" name="Rectangle 6"/>
          <p:cNvSpPr>
            <a:spLocks noGrp="1"/>
          </p:cNvSpPr>
          <p:nvPr>
            <p:ph type="body" idx="1"/>
          </p:nvPr>
        </p:nvSpPr>
        <p:spPr>
          <a:xfrm>
            <a:off x="838200" y="2259013"/>
            <a:ext cx="10515600" cy="3589337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b="1" i="1" u="sng" smtClean="0">
                <a:solidFill>
                  <a:schemeClr val="tx2"/>
                </a:solidFill>
              </a:rPr>
              <a:t>ЗАДАЧИ: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- формирование  патриотических чувств к родному краю (причастности к родному дому, семье, детскому саду, городу) ;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- формирование духовно-нравственных отношений;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- формирование уважения к культурному наследию своего народа;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- воспитание любви к своим национальным особенностям;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- чувство собственного достоинства как представителя своего народа;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- толерантное отношение к представителям других национальностей, к ровесникам, родителям, соседям, другим людям.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2000" b="1" i="1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5"/>
          <p:cNvSpPr>
            <a:spLocks noGrp="1"/>
          </p:cNvSpPr>
          <p:nvPr>
            <p:ph type="title"/>
          </p:nvPr>
        </p:nvSpPr>
        <p:spPr>
          <a:xfrm>
            <a:off x="3190875" y="822325"/>
            <a:ext cx="5651500" cy="534988"/>
          </a:xfrm>
        </p:spPr>
        <p:txBody>
          <a:bodyPr/>
          <a:lstStyle/>
          <a:p>
            <a:pPr algn="ctr"/>
            <a:r>
              <a:rPr lang="ru-RU" sz="2800" b="1" i="1" u="sng" smtClean="0">
                <a:solidFill>
                  <a:schemeClr val="tx2"/>
                </a:solidFill>
                <a:latin typeface="Calibri" pitchFamily="34" charset="0"/>
              </a:rPr>
              <a:t>Работа с родителями</a:t>
            </a:r>
            <a:endParaRPr lang="ru-RU" sz="2800" i="1" u="sng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4035" name="Picture 6" descr="Hcx3CjvlPU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5975" y="1487488"/>
            <a:ext cx="3049588" cy="40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5538" y="4217988"/>
            <a:ext cx="3173412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 descr="WEAHZV15I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8" y="1406525"/>
            <a:ext cx="2349500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7" descr="al2F3xTli_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40188" y="1471613"/>
            <a:ext cx="297815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8" descr="_vPGPS83uG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0950" y="4146550"/>
            <a:ext cx="1874838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6"/>
          <p:cNvSpPr>
            <a:spLocks noGrp="1"/>
          </p:cNvSpPr>
          <p:nvPr>
            <p:ph type="subTitle" idx="1"/>
          </p:nvPr>
        </p:nvSpPr>
        <p:spPr>
          <a:xfrm>
            <a:off x="912813" y="896938"/>
            <a:ext cx="10525125" cy="5678487"/>
          </a:xfrm>
        </p:spPr>
        <p:txBody>
          <a:bodyPr/>
          <a:lstStyle/>
          <a:p>
            <a:r>
              <a:rPr lang="ru-RU" sz="2000" b="1" i="1" u="sng" smtClean="0">
                <a:solidFill>
                  <a:schemeClr val="tx2"/>
                </a:solidFill>
              </a:rPr>
              <a:t>Заключение</a:t>
            </a:r>
          </a:p>
          <a:p>
            <a:pPr algn="l"/>
            <a:r>
              <a:rPr lang="ru-RU" sz="1400" b="1" i="1" smtClean="0"/>
              <a:t>Подводя итоги о проделанной работе, можно сказать, что Патриотизм – это естественное чувство, которое заставляет человека любить свою родину и быть готовым жертвовать ради неё собственными интересами. Становление личности ребёнка происходит через осознание своей сопричастности семье, детскому саду, селу, народу, своей Родине. Чувство сопричастности и есть основа будущего патриотизма. Опыт моей работы позволил сделать вывод, что в процессе совместной деятельности педагогов, детей и родителей можно успешно решать задачи по воспитанию у детей любви и привязанности к семье, родному дому, детскому саду, родной улице; развитию любознательности детей в процессе совместных мероприятий: родители - дети - детский сад; воспитанию уважения к людям труда; формированию бережного отношения к родной природе и всему живому; развивать интерес к русским и мордовским традициям и промыслам; воспитанию чувства ответственности и гордости за достижения Родины; расширению представлений о России и родной Мордовии; знакомству детей с символами государства (герб, флаг, гимн). Тем самым мы формируем гражданскую позицию, патриотические чувства и любовь к прошлому, настоящему и будущему, на основе изучения традиций, литературы, культурного наследия.</a:t>
            </a:r>
          </a:p>
          <a:p>
            <a:pPr algn="l"/>
            <a:r>
              <a:rPr lang="ru-RU" sz="1400" b="1" i="1" smtClean="0"/>
              <a:t>Подводя итог своей работы, хочу отметить, что мои воспитанники адаптированы к дальнейшей жизни и учёбе в школе:</a:t>
            </a:r>
          </a:p>
          <a:p>
            <a:pPr algn="l"/>
            <a:r>
              <a:rPr lang="ru-RU" sz="1400" b="1" i="1" smtClean="0"/>
              <a:t>- они физически развиты, приобщены к здоровому образу жизни, имеют представления о двигательной и гигиенической культуре, развиты психофизические качества. Уровень заболеваемости в группе снизился.</a:t>
            </a:r>
          </a:p>
          <a:p>
            <a:pPr algn="l"/>
            <a:r>
              <a:rPr lang="ru-RU" sz="1400" b="1" i="1" smtClean="0"/>
              <a:t>- дети владеют художественными навыками, у них развиты творческие способности и эмоционально-ценностные ориентации.</a:t>
            </a:r>
          </a:p>
          <a:p>
            <a:pPr algn="l"/>
            <a:r>
              <a:rPr lang="ru-RU" sz="1400" b="1" i="1" smtClean="0"/>
              <a:t>- у моих воспитанников развиты познавательные интересы, они интеллектуально развиты, самостоятельны и инициативны, отзывчивы и доброжелательны к людям,</a:t>
            </a:r>
          </a:p>
          <a:p>
            <a:pPr algn="l"/>
            <a:r>
              <a:rPr lang="ru-RU" sz="1400" b="1" i="1" smtClean="0"/>
              <a:t>- дети приобщены к элементарным общепринятым нормам и правилам взаимоотношения со сверстниками и взрослыми,</a:t>
            </a:r>
          </a:p>
          <a:p>
            <a:pPr algn="l"/>
            <a:r>
              <a:rPr lang="ru-RU" sz="1400" b="1" i="1" smtClean="0"/>
              <a:t>- развиты нравственно-патриотические чувства, сформировано стремление к активной деятельности, к новой социальной роли школьника.</a:t>
            </a:r>
          </a:p>
          <a:p>
            <a:pPr algn="l"/>
            <a:r>
              <a:rPr lang="ru-RU" sz="1400" b="1" i="1" smtClean="0"/>
              <a:t>Всё это создаёт преемственность и успешную адаптацию при переходе из детского сада в школу.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7109" name="Rectangle 5"/>
          <p:cNvSpPr>
            <a:spLocks noGrp="1"/>
          </p:cNvSpPr>
          <p:nvPr>
            <p:ph type="title"/>
          </p:nvPr>
        </p:nvSpPr>
        <p:spPr>
          <a:xfrm>
            <a:off x="1724025" y="1338263"/>
            <a:ext cx="8482013" cy="2659062"/>
          </a:xfrm>
        </p:spPr>
        <p:txBody>
          <a:bodyPr/>
          <a:lstStyle/>
          <a:p>
            <a:pPr algn="ctr"/>
            <a:r>
              <a:rPr lang="ru-RU" sz="4000" b="1" i="1" smtClean="0">
                <a:solidFill>
                  <a:schemeClr val="tx2"/>
                </a:solidFill>
                <a:latin typeface="Calibri" pitchFamily="34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8"/>
          <p:cNvSpPr>
            <a:spLocks noChangeArrowheads="1"/>
          </p:cNvSpPr>
          <p:nvPr/>
        </p:nvSpPr>
        <p:spPr bwMode="auto">
          <a:xfrm>
            <a:off x="3759200" y="1858963"/>
            <a:ext cx="8026400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203864"/>
                </a:solidFill>
                <a:latin typeface="Century Gothic" pitchFamily="34" charset="0"/>
              </a:rPr>
              <a:t>КОНТАКТНЫЕ ДАННЫЕ</a:t>
            </a:r>
          </a:p>
          <a:p>
            <a:pPr algn="ctr"/>
            <a:endParaRPr lang="ru-RU" b="1">
              <a:solidFill>
                <a:srgbClr val="203864"/>
              </a:solidFill>
              <a:latin typeface="Century Gothic" pitchFamily="34" charset="0"/>
            </a:endParaRPr>
          </a:p>
          <a:p>
            <a:pPr algn="ctr"/>
            <a:r>
              <a:rPr lang="ru-RU" b="1">
                <a:solidFill>
                  <a:srgbClr val="203864"/>
                </a:solidFill>
                <a:latin typeface="Century Gothic" pitchFamily="34" charset="0"/>
              </a:rPr>
              <a:t>Симонова Елена Александровна</a:t>
            </a:r>
          </a:p>
          <a:p>
            <a:pPr algn="ctr"/>
            <a:endParaRPr lang="ru-RU" b="1">
              <a:solidFill>
                <a:srgbClr val="203864"/>
              </a:solidFill>
              <a:latin typeface="Century Gothic" pitchFamily="34" charset="0"/>
            </a:endParaRPr>
          </a:p>
          <a:p>
            <a:pPr algn="ctr"/>
            <a:r>
              <a:rPr lang="ru-RU" b="1">
                <a:solidFill>
                  <a:srgbClr val="203864"/>
                </a:solidFill>
                <a:latin typeface="Century Gothic" pitchFamily="34" charset="0"/>
              </a:rPr>
              <a:t>Воспитатель</a:t>
            </a:r>
          </a:p>
          <a:p>
            <a:pPr algn="ctr"/>
            <a:endParaRPr lang="ru-RU" b="1">
              <a:solidFill>
                <a:srgbClr val="203864"/>
              </a:solidFill>
            </a:endParaRPr>
          </a:p>
          <a:p>
            <a:pPr algn="ctr"/>
            <a:r>
              <a:rPr lang="ru-RU" b="1">
                <a:solidFill>
                  <a:srgbClr val="203864"/>
                </a:solidFill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b="1">
                <a:solidFill>
                  <a:srgbClr val="203864"/>
                </a:solidFill>
              </a:rPr>
              <a:t> «Детский сад «Планета детства» комбинированного вида» </a:t>
            </a:r>
          </a:p>
          <a:p>
            <a:pPr algn="ctr"/>
            <a:r>
              <a:rPr lang="ru-RU" b="1">
                <a:solidFill>
                  <a:srgbClr val="203864"/>
                </a:solidFill>
              </a:rPr>
              <a:t>Чамзинского муниципального района</a:t>
            </a:r>
            <a:endParaRPr lang="ru-RU" b="1">
              <a:solidFill>
                <a:srgbClr val="203864"/>
              </a:solidFill>
              <a:latin typeface="Century Gothic" pitchFamily="34" charset="0"/>
            </a:endParaRPr>
          </a:p>
          <a:p>
            <a:pPr algn="ctr"/>
            <a:endParaRPr lang="ru-RU" b="1">
              <a:solidFill>
                <a:srgbClr val="203864"/>
              </a:solidFill>
              <a:latin typeface="Century Gothic" pitchFamily="34" charset="0"/>
            </a:endParaRPr>
          </a:p>
          <a:p>
            <a:pPr algn="ctr"/>
            <a:r>
              <a:rPr lang="en-US" b="1">
                <a:solidFill>
                  <a:srgbClr val="203864"/>
                </a:solidFill>
                <a:latin typeface="Century Gothic" pitchFamily="34" charset="0"/>
              </a:rPr>
              <a:t>simonova.lena15@yandex.ru</a:t>
            </a:r>
            <a:endParaRPr lang="ru-RU" b="1">
              <a:solidFill>
                <a:srgbClr val="203864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5"/>
          <p:cNvSpPr>
            <a:spLocks noGrp="1"/>
          </p:cNvSpPr>
          <p:nvPr>
            <p:ph type="ctrTitle" idx="4294967295"/>
          </p:nvPr>
        </p:nvSpPr>
        <p:spPr>
          <a:xfrm>
            <a:off x="1239838" y="966788"/>
            <a:ext cx="9723437" cy="658812"/>
          </a:xfrm>
        </p:spPr>
        <p:txBody>
          <a:bodyPr/>
          <a:lstStyle/>
          <a:p>
            <a:pPr algn="ctr"/>
            <a:r>
              <a:rPr lang="ru-RU" sz="2400" b="1" i="1" u="sng" smtClean="0">
                <a:solidFill>
                  <a:schemeClr val="tx2"/>
                </a:solidFill>
                <a:latin typeface="Calibri" pitchFamily="34" charset="0"/>
              </a:rPr>
              <a:t>Примеры патриотизма в современном мире</a:t>
            </a:r>
          </a:p>
        </p:txBody>
      </p:sp>
      <p:sp>
        <p:nvSpPr>
          <p:cNvPr id="17411" name="Rectangle 6"/>
          <p:cNvSpPr>
            <a:spLocks noGrp="1"/>
          </p:cNvSpPr>
          <p:nvPr>
            <p:ph type="subTitle" idx="4294967295"/>
          </p:nvPr>
        </p:nvSpPr>
        <p:spPr>
          <a:xfrm>
            <a:off x="1214438" y="1755775"/>
            <a:ext cx="9893300" cy="4327525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	Патриотизм обычно ассоциируется с героическими поступками, направленными на защиту родины. Поэтому в России большинство людей в ответ на просьбу объяснить, что такое патриотизм, вспоминает Великую Отечественную Войну. В других странах также обычно вспоминают войны, сыгравшие значительную роль в их истории. В современном мире военная служба также является одной из форм проявления патриотизма. Если человек решает стать профессиональным военным, им обычно движет государственный патриотизм.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К патриотическому воспитанию подхожу как к комплексному процессу. Оно подразумевает гармоничное воспитание личности, формирование чувства ответственности за страну и сограждан. Я, в этот процесс, включаю изучение родной литературы, культуры и истории, а также географии своей страны и её достопримечательностей. Благодаря этому, дети всегда будет помнить, в какой стране выросли, и будут ощущать свою принадлежность к ней.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Овал 18"/>
          <p:cNvSpPr>
            <a:spLocks noChangeArrowheads="1"/>
          </p:cNvSpPr>
          <p:nvPr/>
        </p:nvSpPr>
        <p:spPr bwMode="auto">
          <a:xfrm>
            <a:off x="1022350" y="2755900"/>
            <a:ext cx="2278063" cy="1044575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Участие в конкурсах</a:t>
            </a:r>
          </a:p>
        </p:txBody>
      </p:sp>
      <p:sp>
        <p:nvSpPr>
          <p:cNvPr id="18435" name="Овал 26"/>
          <p:cNvSpPr>
            <a:spLocks noChangeArrowheads="1"/>
          </p:cNvSpPr>
          <p:nvPr/>
        </p:nvSpPr>
        <p:spPr bwMode="auto">
          <a:xfrm>
            <a:off x="1473200" y="1328738"/>
            <a:ext cx="2452688" cy="1139825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 Беседы и консультации</a:t>
            </a:r>
          </a:p>
        </p:txBody>
      </p:sp>
      <p:sp>
        <p:nvSpPr>
          <p:cNvPr id="18436" name="Овал 23"/>
          <p:cNvSpPr>
            <a:spLocks noChangeArrowheads="1"/>
          </p:cNvSpPr>
          <p:nvPr/>
        </p:nvSpPr>
        <p:spPr bwMode="auto">
          <a:xfrm>
            <a:off x="3598863" y="635000"/>
            <a:ext cx="2914650" cy="1100138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Непосредственная образовательная деятельность</a:t>
            </a:r>
          </a:p>
        </p:txBody>
      </p:sp>
      <p:sp>
        <p:nvSpPr>
          <p:cNvPr id="18437" name="Овал 22"/>
          <p:cNvSpPr>
            <a:spLocks noChangeArrowheads="1"/>
          </p:cNvSpPr>
          <p:nvPr/>
        </p:nvSpPr>
        <p:spPr bwMode="auto">
          <a:xfrm>
            <a:off x="6530975" y="1211263"/>
            <a:ext cx="2552700" cy="1174750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Чтение художественной литературы</a:t>
            </a:r>
          </a:p>
        </p:txBody>
      </p:sp>
      <p:sp>
        <p:nvSpPr>
          <p:cNvPr id="18438" name="Овал 21"/>
          <p:cNvSpPr>
            <a:spLocks noChangeArrowheads="1"/>
          </p:cNvSpPr>
          <p:nvPr/>
        </p:nvSpPr>
        <p:spPr bwMode="auto">
          <a:xfrm>
            <a:off x="7223125" y="2498725"/>
            <a:ext cx="2544763" cy="1109663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Целенаправленные прогулки и экскурсии</a:t>
            </a:r>
          </a:p>
        </p:txBody>
      </p:sp>
      <p:sp>
        <p:nvSpPr>
          <p:cNvPr id="18439" name="Овал 20"/>
          <p:cNvSpPr>
            <a:spLocks noChangeArrowheads="1"/>
          </p:cNvSpPr>
          <p:nvPr/>
        </p:nvSpPr>
        <p:spPr bwMode="auto">
          <a:xfrm>
            <a:off x="6578600" y="4148138"/>
            <a:ext cx="2355850" cy="1057275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Сюжетно –ролевые игры</a:t>
            </a:r>
          </a:p>
        </p:txBody>
      </p:sp>
      <p:sp>
        <p:nvSpPr>
          <p:cNvPr id="18440" name="Овал 24"/>
          <p:cNvSpPr>
            <a:spLocks noChangeArrowheads="1"/>
          </p:cNvSpPr>
          <p:nvPr/>
        </p:nvSpPr>
        <p:spPr bwMode="auto">
          <a:xfrm>
            <a:off x="3987800" y="4935538"/>
            <a:ext cx="2444750" cy="977900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Создание игр и атрибутов к ним</a:t>
            </a:r>
          </a:p>
        </p:txBody>
      </p:sp>
      <p:sp>
        <p:nvSpPr>
          <p:cNvPr id="18441" name="Овал 19"/>
          <p:cNvSpPr>
            <a:spLocks noChangeArrowheads="1"/>
          </p:cNvSpPr>
          <p:nvPr/>
        </p:nvSpPr>
        <p:spPr bwMode="auto">
          <a:xfrm>
            <a:off x="1698625" y="4184650"/>
            <a:ext cx="2344738" cy="1122363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Праздники и развлечения</a:t>
            </a:r>
          </a:p>
        </p:txBody>
      </p:sp>
      <p:sp>
        <p:nvSpPr>
          <p:cNvPr id="18442" name="Овал 8"/>
          <p:cNvSpPr>
            <a:spLocks noChangeArrowheads="1"/>
          </p:cNvSpPr>
          <p:nvPr/>
        </p:nvSpPr>
        <p:spPr bwMode="auto">
          <a:xfrm>
            <a:off x="4346575" y="2405063"/>
            <a:ext cx="1879600" cy="1327150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/>
              <a:t>Работа с детьми</a:t>
            </a:r>
          </a:p>
        </p:txBody>
      </p:sp>
      <p:sp>
        <p:nvSpPr>
          <p:cNvPr id="14" name="Стрелка вниз 13"/>
          <p:cNvSpPr>
            <a:spLocks noChangeArrowheads="1"/>
          </p:cNvSpPr>
          <p:nvPr/>
        </p:nvSpPr>
        <p:spPr bwMode="auto">
          <a:xfrm rot="-159383">
            <a:off x="5156200" y="3797300"/>
            <a:ext cx="396875" cy="1041400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accent2"/>
          </a:solidFill>
          <a:ln w="127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2" name="Стрелка вниз 13"/>
          <p:cNvSpPr>
            <a:spLocks noChangeArrowheads="1"/>
          </p:cNvSpPr>
          <p:nvPr/>
        </p:nvSpPr>
        <p:spPr bwMode="auto">
          <a:xfrm rot="2917582">
            <a:off x="4101306" y="3471070"/>
            <a:ext cx="396875" cy="1071562"/>
          </a:xfrm>
          <a:prstGeom prst="downArrow">
            <a:avLst>
              <a:gd name="adj1" fmla="val 50000"/>
              <a:gd name="adj2" fmla="val 41175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3" name="Стрелка вниз 13"/>
          <p:cNvSpPr>
            <a:spLocks noChangeArrowheads="1"/>
          </p:cNvSpPr>
          <p:nvPr/>
        </p:nvSpPr>
        <p:spPr bwMode="auto">
          <a:xfrm rot="5028825">
            <a:off x="3692526" y="2654300"/>
            <a:ext cx="385762" cy="890587"/>
          </a:xfrm>
          <a:prstGeom prst="downArrow">
            <a:avLst>
              <a:gd name="adj1" fmla="val 50000"/>
              <a:gd name="adj2" fmla="val 35207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4" name="Стрелка вниз 13"/>
          <p:cNvSpPr>
            <a:spLocks noChangeArrowheads="1"/>
          </p:cNvSpPr>
          <p:nvPr/>
        </p:nvSpPr>
        <p:spPr bwMode="auto">
          <a:xfrm rot="10485720">
            <a:off x="5102225" y="1838325"/>
            <a:ext cx="344488" cy="534988"/>
          </a:xfrm>
          <a:prstGeom prst="downArrow">
            <a:avLst>
              <a:gd name="adj1" fmla="val 50000"/>
              <a:gd name="adj2" fmla="val 28251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5" name="Стрелка вниз 13"/>
          <p:cNvSpPr>
            <a:spLocks noChangeArrowheads="1"/>
          </p:cNvSpPr>
          <p:nvPr/>
        </p:nvSpPr>
        <p:spPr bwMode="auto">
          <a:xfrm rot="7041421">
            <a:off x="4168775" y="1974850"/>
            <a:ext cx="336550" cy="685800"/>
          </a:xfrm>
          <a:prstGeom prst="downArrow">
            <a:avLst>
              <a:gd name="adj1" fmla="val 50000"/>
              <a:gd name="adj2" fmla="val 31075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6" name="Стрелка вниз 13"/>
          <p:cNvSpPr>
            <a:spLocks noChangeArrowheads="1"/>
          </p:cNvSpPr>
          <p:nvPr/>
        </p:nvSpPr>
        <p:spPr bwMode="auto">
          <a:xfrm rot="-8057396">
            <a:off x="6084888" y="1901825"/>
            <a:ext cx="358775" cy="822325"/>
          </a:xfrm>
          <a:prstGeom prst="downArrow">
            <a:avLst>
              <a:gd name="adj1" fmla="val 50000"/>
              <a:gd name="adj2" fmla="val 34954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7" name="Стрелка вниз 13"/>
          <p:cNvSpPr>
            <a:spLocks noChangeArrowheads="1"/>
          </p:cNvSpPr>
          <p:nvPr/>
        </p:nvSpPr>
        <p:spPr bwMode="auto">
          <a:xfrm rot="-5400000">
            <a:off x="6515894" y="2604294"/>
            <a:ext cx="371475" cy="915987"/>
          </a:xfrm>
          <a:prstGeom prst="downArrow">
            <a:avLst>
              <a:gd name="adj1" fmla="val 50000"/>
              <a:gd name="adj2" fmla="val 37604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8" name="Стрелка вниз 13"/>
          <p:cNvSpPr>
            <a:spLocks noChangeArrowheads="1"/>
          </p:cNvSpPr>
          <p:nvPr/>
        </p:nvSpPr>
        <p:spPr bwMode="auto">
          <a:xfrm rot="-2847488">
            <a:off x="6279356" y="3428207"/>
            <a:ext cx="282575" cy="944562"/>
          </a:xfrm>
          <a:prstGeom prst="downArrow">
            <a:avLst>
              <a:gd name="adj1" fmla="val 50000"/>
              <a:gd name="adj2" fmla="val 50976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Овал 8"/>
          <p:cNvSpPr>
            <a:spLocks noChangeArrowheads="1"/>
          </p:cNvSpPr>
          <p:nvPr/>
        </p:nvSpPr>
        <p:spPr bwMode="auto">
          <a:xfrm>
            <a:off x="4800600" y="2393950"/>
            <a:ext cx="2178050" cy="1730375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/>
              <a:t>Работа с  родителями</a:t>
            </a:r>
          </a:p>
        </p:txBody>
      </p:sp>
      <p:sp>
        <p:nvSpPr>
          <p:cNvPr id="19459" name="Овал 24"/>
          <p:cNvSpPr>
            <a:spLocks noChangeArrowheads="1"/>
          </p:cNvSpPr>
          <p:nvPr/>
        </p:nvSpPr>
        <p:spPr bwMode="auto">
          <a:xfrm>
            <a:off x="4567238" y="4864100"/>
            <a:ext cx="2708275" cy="1231900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 Помощь в  Создание игр и атрибутов к ним</a:t>
            </a:r>
          </a:p>
        </p:txBody>
      </p:sp>
      <p:sp>
        <p:nvSpPr>
          <p:cNvPr id="19460" name="Овал 20"/>
          <p:cNvSpPr>
            <a:spLocks noChangeArrowheads="1"/>
          </p:cNvSpPr>
          <p:nvPr/>
        </p:nvSpPr>
        <p:spPr bwMode="auto">
          <a:xfrm>
            <a:off x="7424738" y="4070350"/>
            <a:ext cx="2408237" cy="1044575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Анкетирование </a:t>
            </a:r>
          </a:p>
        </p:txBody>
      </p:sp>
      <p:sp>
        <p:nvSpPr>
          <p:cNvPr id="19461" name="Овал 21"/>
          <p:cNvSpPr>
            <a:spLocks noChangeArrowheads="1"/>
          </p:cNvSpPr>
          <p:nvPr/>
        </p:nvSpPr>
        <p:spPr bwMode="auto">
          <a:xfrm>
            <a:off x="7750175" y="2725738"/>
            <a:ext cx="2640013" cy="1181100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Целенаправленные прогулки и экскурсии</a:t>
            </a:r>
          </a:p>
        </p:txBody>
      </p:sp>
      <p:sp>
        <p:nvSpPr>
          <p:cNvPr id="19462" name="Овал 22"/>
          <p:cNvSpPr>
            <a:spLocks noChangeArrowheads="1"/>
          </p:cNvSpPr>
          <p:nvPr/>
        </p:nvSpPr>
        <p:spPr bwMode="auto">
          <a:xfrm>
            <a:off x="7210425" y="1277938"/>
            <a:ext cx="2619375" cy="1042987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Чтение художественной литературы</a:t>
            </a:r>
          </a:p>
        </p:txBody>
      </p:sp>
      <p:sp>
        <p:nvSpPr>
          <p:cNvPr id="19463" name="Овал 23"/>
          <p:cNvSpPr>
            <a:spLocks noChangeArrowheads="1"/>
          </p:cNvSpPr>
          <p:nvPr/>
        </p:nvSpPr>
        <p:spPr bwMode="auto">
          <a:xfrm>
            <a:off x="4445000" y="549275"/>
            <a:ext cx="2663825" cy="1346200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000000"/>
                </a:solidFill>
              </a:rPr>
              <a:t>Участие родителей в  мероприятиях ДОУ  патриотической направленности </a:t>
            </a:r>
          </a:p>
        </p:txBody>
      </p:sp>
      <p:sp>
        <p:nvSpPr>
          <p:cNvPr id="19464" name="Овал 26"/>
          <p:cNvSpPr>
            <a:spLocks noChangeArrowheads="1"/>
          </p:cNvSpPr>
          <p:nvPr/>
        </p:nvSpPr>
        <p:spPr bwMode="auto">
          <a:xfrm>
            <a:off x="2355850" y="1273175"/>
            <a:ext cx="2278063" cy="1152525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 Беседы и консультации</a:t>
            </a:r>
          </a:p>
        </p:txBody>
      </p:sp>
      <p:sp>
        <p:nvSpPr>
          <p:cNvPr id="19465" name="Овал 18"/>
          <p:cNvSpPr>
            <a:spLocks noChangeArrowheads="1"/>
          </p:cNvSpPr>
          <p:nvPr/>
        </p:nvSpPr>
        <p:spPr bwMode="auto">
          <a:xfrm>
            <a:off x="1895475" y="2636838"/>
            <a:ext cx="2132013" cy="1044575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Участие в конкурсах</a:t>
            </a:r>
          </a:p>
        </p:txBody>
      </p:sp>
      <p:sp>
        <p:nvSpPr>
          <p:cNvPr id="19466" name="Овал 19"/>
          <p:cNvSpPr>
            <a:spLocks noChangeArrowheads="1"/>
          </p:cNvSpPr>
          <p:nvPr/>
        </p:nvSpPr>
        <p:spPr bwMode="auto">
          <a:xfrm>
            <a:off x="2393950" y="4094163"/>
            <a:ext cx="2114550" cy="1042987"/>
          </a:xfrm>
          <a:prstGeom prst="ellipse">
            <a:avLst/>
          </a:prstGeom>
          <a:solidFill>
            <a:srgbClr val="7DC2E2"/>
          </a:solidFill>
          <a:ln w="127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Праздники и развлечения</a:t>
            </a:r>
          </a:p>
        </p:txBody>
      </p:sp>
      <p:sp>
        <p:nvSpPr>
          <p:cNvPr id="14" name="Стрелка вниз 13"/>
          <p:cNvSpPr>
            <a:spLocks noChangeArrowheads="1"/>
          </p:cNvSpPr>
          <p:nvPr/>
        </p:nvSpPr>
        <p:spPr bwMode="auto">
          <a:xfrm rot="-159383">
            <a:off x="5700713" y="4157663"/>
            <a:ext cx="539750" cy="649287"/>
          </a:xfrm>
          <a:prstGeom prst="downArrow">
            <a:avLst>
              <a:gd name="adj1" fmla="val 50000"/>
              <a:gd name="adj2" fmla="val 49995"/>
            </a:avLst>
          </a:prstGeom>
          <a:solidFill>
            <a:schemeClr val="accent2"/>
          </a:solidFill>
          <a:ln w="127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2" name="Стрелка вниз 13"/>
          <p:cNvSpPr>
            <a:spLocks noChangeArrowheads="1"/>
          </p:cNvSpPr>
          <p:nvPr/>
        </p:nvSpPr>
        <p:spPr bwMode="auto">
          <a:xfrm rot="2515401">
            <a:off x="4703763" y="3771900"/>
            <a:ext cx="279400" cy="688975"/>
          </a:xfrm>
          <a:prstGeom prst="downArrow">
            <a:avLst>
              <a:gd name="adj1" fmla="val 50000"/>
              <a:gd name="adj2" fmla="val 37605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3" name="Стрелка вниз 13"/>
          <p:cNvSpPr>
            <a:spLocks noChangeArrowheads="1"/>
          </p:cNvSpPr>
          <p:nvPr/>
        </p:nvSpPr>
        <p:spPr bwMode="auto">
          <a:xfrm rot="5400000">
            <a:off x="4283869" y="2804319"/>
            <a:ext cx="279400" cy="712788"/>
          </a:xfrm>
          <a:prstGeom prst="downArrow">
            <a:avLst>
              <a:gd name="adj1" fmla="val 50000"/>
              <a:gd name="adj2" fmla="val 38905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4" name="Стрелка вниз 13"/>
          <p:cNvSpPr>
            <a:spLocks noChangeArrowheads="1"/>
          </p:cNvSpPr>
          <p:nvPr/>
        </p:nvSpPr>
        <p:spPr bwMode="auto">
          <a:xfrm rot="7543445">
            <a:off x="4648994" y="2021682"/>
            <a:ext cx="279400" cy="665162"/>
          </a:xfrm>
          <a:prstGeom prst="downArrow">
            <a:avLst>
              <a:gd name="adj1" fmla="val 50000"/>
              <a:gd name="adj2" fmla="val 36305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5" name="Стрелка вниз 13"/>
          <p:cNvSpPr>
            <a:spLocks noChangeArrowheads="1"/>
          </p:cNvSpPr>
          <p:nvPr/>
        </p:nvSpPr>
        <p:spPr bwMode="auto">
          <a:xfrm rot="10800000">
            <a:off x="5668963" y="1909763"/>
            <a:ext cx="279400" cy="446087"/>
          </a:xfrm>
          <a:prstGeom prst="downArrow">
            <a:avLst>
              <a:gd name="adj1" fmla="val 50000"/>
              <a:gd name="adj2" fmla="val 24348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6" name="Стрелка вниз 13"/>
          <p:cNvSpPr>
            <a:spLocks noChangeArrowheads="1"/>
          </p:cNvSpPr>
          <p:nvPr/>
        </p:nvSpPr>
        <p:spPr bwMode="auto">
          <a:xfrm rot="-8012400">
            <a:off x="6793707" y="1959768"/>
            <a:ext cx="279400" cy="773113"/>
          </a:xfrm>
          <a:prstGeom prst="downArrow">
            <a:avLst>
              <a:gd name="adj1" fmla="val 50000"/>
              <a:gd name="adj2" fmla="val 42197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7" name="Стрелка вниз 13"/>
          <p:cNvSpPr>
            <a:spLocks noChangeArrowheads="1"/>
          </p:cNvSpPr>
          <p:nvPr/>
        </p:nvSpPr>
        <p:spPr bwMode="auto">
          <a:xfrm rot="-5548253">
            <a:off x="7217569" y="2867819"/>
            <a:ext cx="279400" cy="709612"/>
          </a:xfrm>
          <a:prstGeom prst="downArrow">
            <a:avLst>
              <a:gd name="adj1" fmla="val 50000"/>
              <a:gd name="adj2" fmla="val 38732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8" name="Стрелка вниз 13"/>
          <p:cNvSpPr>
            <a:spLocks noChangeArrowheads="1"/>
          </p:cNvSpPr>
          <p:nvPr/>
        </p:nvSpPr>
        <p:spPr bwMode="auto">
          <a:xfrm rot="-3612301">
            <a:off x="7115969" y="3464719"/>
            <a:ext cx="279400" cy="915988"/>
          </a:xfrm>
          <a:prstGeom prst="downArrow">
            <a:avLst>
              <a:gd name="adj1" fmla="val 50000"/>
              <a:gd name="adj2" fmla="val 49996"/>
            </a:avLst>
          </a:prstGeom>
          <a:solidFill>
            <a:schemeClr val="accent2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5"/>
          <p:cNvSpPr>
            <a:spLocks noGrp="1"/>
          </p:cNvSpPr>
          <p:nvPr>
            <p:ph type="ctrTitle"/>
          </p:nvPr>
        </p:nvSpPr>
        <p:spPr>
          <a:xfrm>
            <a:off x="2674938" y="893763"/>
            <a:ext cx="7181850" cy="1317625"/>
          </a:xfrm>
        </p:spPr>
        <p:txBody>
          <a:bodyPr anchor="ctr"/>
          <a:lstStyle/>
          <a:p>
            <a:r>
              <a:rPr lang="ru-RU" sz="3200" b="1" i="1" u="sng" smtClean="0">
                <a:solidFill>
                  <a:schemeClr val="tx2"/>
                </a:solidFill>
                <a:latin typeface="Calibri" pitchFamily="34" charset="0"/>
              </a:rPr>
              <a:t>Основные направления патриотического воспитания</a:t>
            </a:r>
          </a:p>
        </p:txBody>
      </p:sp>
      <p:sp>
        <p:nvSpPr>
          <p:cNvPr id="20483" name="Rectangle 6"/>
          <p:cNvSpPr>
            <a:spLocks noGrp="1"/>
          </p:cNvSpPr>
          <p:nvPr>
            <p:ph type="subTitle" idx="1"/>
          </p:nvPr>
        </p:nvSpPr>
        <p:spPr>
          <a:xfrm>
            <a:off x="819150" y="2133600"/>
            <a:ext cx="9444038" cy="4179888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ru-RU" sz="2800" b="1" i="1" smtClean="0"/>
              <a:t>- Военно-патриотическое</a:t>
            </a:r>
          </a:p>
          <a:p>
            <a:pPr algn="l">
              <a:lnSpc>
                <a:spcPct val="80000"/>
              </a:lnSpc>
            </a:pPr>
            <a:endParaRPr lang="ru-RU" sz="2800" b="1" i="1" smtClean="0"/>
          </a:p>
          <a:p>
            <a:pPr algn="l">
              <a:lnSpc>
                <a:spcPct val="80000"/>
              </a:lnSpc>
            </a:pPr>
            <a:r>
              <a:rPr lang="ru-RU" sz="2800" b="1" i="1" smtClean="0"/>
              <a:t>- Гражданско-патриотическое </a:t>
            </a:r>
            <a:br>
              <a:rPr lang="ru-RU" sz="2800" b="1" i="1" smtClean="0"/>
            </a:br>
            <a:endParaRPr lang="ru-RU" sz="2800" b="1" i="1" smtClean="0"/>
          </a:p>
          <a:p>
            <a:pPr algn="l">
              <a:lnSpc>
                <a:spcPct val="80000"/>
              </a:lnSpc>
            </a:pPr>
            <a:r>
              <a:rPr lang="ru-RU" sz="2800" b="1" i="1" smtClean="0"/>
              <a:t>- Социально-патриотическое </a:t>
            </a:r>
            <a:br>
              <a:rPr lang="ru-RU" sz="2800" b="1" i="1" smtClean="0"/>
            </a:br>
            <a:endParaRPr lang="ru-RU" sz="2800" b="1" i="1" smtClean="0"/>
          </a:p>
          <a:p>
            <a:pPr algn="l">
              <a:lnSpc>
                <a:spcPct val="80000"/>
              </a:lnSpc>
            </a:pPr>
            <a:r>
              <a:rPr lang="ru-RU" sz="2800" b="1" i="1" smtClean="0"/>
              <a:t>- Духовно-нравственное</a:t>
            </a:r>
            <a:br>
              <a:rPr lang="ru-RU" sz="2800" b="1" i="1" smtClean="0"/>
            </a:br>
            <a:endParaRPr lang="ru-RU" sz="2800" b="1" i="1" smtClean="0"/>
          </a:p>
          <a:p>
            <a:pPr algn="l">
              <a:lnSpc>
                <a:spcPct val="80000"/>
              </a:lnSpc>
            </a:pPr>
            <a:r>
              <a:rPr lang="ru-RU" sz="2800" b="1" i="1" smtClean="0"/>
              <a:t>-Историко-краеведческое</a:t>
            </a:r>
            <a:br>
              <a:rPr lang="ru-RU" sz="2800" b="1" i="1" smtClean="0"/>
            </a:br>
            <a:endParaRPr lang="ru-RU" sz="2800" b="1" i="1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5"/>
          <p:cNvSpPr>
            <a:spLocks noGrp="1"/>
          </p:cNvSpPr>
          <p:nvPr>
            <p:ph type="title"/>
          </p:nvPr>
        </p:nvSpPr>
        <p:spPr>
          <a:xfrm>
            <a:off x="2317750" y="904875"/>
            <a:ext cx="7013575" cy="765175"/>
          </a:xfrm>
        </p:spPr>
        <p:txBody>
          <a:bodyPr/>
          <a:lstStyle/>
          <a:p>
            <a:pPr algn="ctr"/>
            <a:r>
              <a:rPr lang="ru-RU" sz="2400" b="1" i="1" u="sng" smtClean="0">
                <a:solidFill>
                  <a:schemeClr val="tx2"/>
                </a:solidFill>
                <a:latin typeface="Calibri" pitchFamily="34" charset="0"/>
              </a:rPr>
              <a:t>Уголок   Патриотического  воспитания.</a:t>
            </a:r>
            <a:r>
              <a:rPr lang="ru-RU" sz="2400" b="1" i="1" smtClean="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ru-RU" sz="2400" b="1" i="1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2000" b="1" i="1" smtClean="0"/>
              <a:t/>
            </a:r>
            <a:br>
              <a:rPr lang="ru-RU" sz="2000" b="1" i="1" smtClean="0"/>
            </a:br>
            <a:endParaRPr lang="ru-RU" sz="2000" b="1" i="1" smtClean="0"/>
          </a:p>
        </p:txBody>
      </p:sp>
      <p:pic>
        <p:nvPicPr>
          <p:cNvPr id="21507" name="Picture 6" descr="pWN6N_R_JJ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8013" y="2451100"/>
            <a:ext cx="385762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IMG_20191216_151811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425" y="1538288"/>
            <a:ext cx="3754438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InqgFLRjdV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9975" y="3149600"/>
            <a:ext cx="2574925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6" descr="vuu8-dopiw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613" y="769938"/>
            <a:ext cx="2087562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8" descr="NK-q1UjEVe8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6450" y="3798888"/>
            <a:ext cx="35750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9" descr="w9lsmh1T_o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862013"/>
            <a:ext cx="36480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0" descr="kcZeBnRIYP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7113" y="3810000"/>
            <a:ext cx="3709987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6488" y="3765550"/>
            <a:ext cx="20542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2" descr="odFpt2Tawq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2350" y="830263"/>
            <a:ext cx="368935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B0F0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755</Words>
  <Application>Microsoft Office PowerPoint</Application>
  <PresentationFormat>Произвольный</PresentationFormat>
  <Paragraphs>89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 Light</vt:lpstr>
      <vt:lpstr>Calibri</vt:lpstr>
      <vt:lpstr>Century Gothic</vt:lpstr>
      <vt:lpstr>Тема Office</vt:lpstr>
      <vt:lpstr>Слайд 1</vt:lpstr>
      <vt:lpstr> «Как у маленького деревца, еле поднявшегося над землей, заботливый садовник укрепляет корень, от мощности которого зависит жизнь растения на протяжении нескольких десятилетий, так педагог должен заботиться о воспитании у своих детей чувства безграничной любви к Родине»                                                                                                                                     (В.А. Сухомлинский) </vt:lpstr>
      <vt:lpstr>Цель: воспитание  гуманной, духовно – нравственной личности, достойных граждан России, патриотов своего отечества.</vt:lpstr>
      <vt:lpstr>Примеры патриотизма в современном мире</vt:lpstr>
      <vt:lpstr>Слайд 5</vt:lpstr>
      <vt:lpstr>Слайд 6</vt:lpstr>
      <vt:lpstr>Основные направления патриотического воспитания</vt:lpstr>
      <vt:lpstr>Уголок   Патриотического  воспитания.  </vt:lpstr>
      <vt:lpstr>Слайд 9</vt:lpstr>
      <vt:lpstr>Слайд 10</vt:lpstr>
      <vt:lpstr>Экскурсия в краеведческий музей И.Д. Воронина</vt:lpstr>
      <vt:lpstr>Экскурсия  в  музей МБОУ Лицея№1  поселка Чамзинка    </vt:lpstr>
      <vt:lpstr> «День народного единства» </vt:lpstr>
      <vt:lpstr>Мероприятие приурочено к празднованию Дня Конституции РФ  </vt:lpstr>
      <vt:lpstr>«День России» </vt:lpstr>
      <vt:lpstr>Слайд 16</vt:lpstr>
      <vt:lpstr>Праздник, посвященный 23 февраля  </vt:lpstr>
      <vt:lpstr> Праздник, посвященный  «9 мая» </vt:lpstr>
      <vt:lpstr>Акция «Голубь мира»</vt:lpstr>
      <vt:lpstr> Экскурсия к памятнику погибшим землякам в годы ВОВ  в 1941-1945гг.</vt:lpstr>
      <vt:lpstr>Слайд 21</vt:lpstr>
      <vt:lpstr>  Акция "Блокадный хлеб" - посвященная памяти «Блокадного Ленинграда»  . </vt:lpstr>
      <vt:lpstr>Слайд 23</vt:lpstr>
      <vt:lpstr>Беседа о Сталинградской битве</vt:lpstr>
      <vt:lpstr>«День защиты детей» </vt:lpstr>
      <vt:lpstr> Праздник  «День семьи, любви и верности» </vt:lpstr>
      <vt:lpstr>«День Матери»</vt:lpstr>
      <vt:lpstr> «Праздник Благовещение Пресвятой Богородицы»</vt:lpstr>
      <vt:lpstr>«Дорогой добра и милосердия»</vt:lpstr>
      <vt:lpstr>Работа с родителями</vt:lpstr>
      <vt:lpstr>Слайд 31</vt:lpstr>
      <vt:lpstr>Спасибо за внимание!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69</cp:revision>
  <dcterms:created xsi:type="dcterms:W3CDTF">2021-01-15T08:36:31Z</dcterms:created>
  <dcterms:modified xsi:type="dcterms:W3CDTF">2023-02-15T05:42:54Z</dcterms:modified>
</cp:coreProperties>
</file>