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0"/>
  </p:notesMasterIdLst>
  <p:sldIdLst>
    <p:sldId id="266" r:id="rId2"/>
    <p:sldId id="295" r:id="rId3"/>
    <p:sldId id="360" r:id="rId4"/>
    <p:sldId id="363" r:id="rId5"/>
    <p:sldId id="357" r:id="rId6"/>
    <p:sldId id="359" r:id="rId7"/>
    <p:sldId id="433" r:id="rId8"/>
    <p:sldId id="434" r:id="rId9"/>
    <p:sldId id="435" r:id="rId10"/>
    <p:sldId id="436" r:id="rId11"/>
    <p:sldId id="437" r:id="rId12"/>
    <p:sldId id="445" r:id="rId13"/>
    <p:sldId id="444" r:id="rId14"/>
    <p:sldId id="443" r:id="rId15"/>
    <p:sldId id="442" r:id="rId16"/>
    <p:sldId id="441" r:id="rId17"/>
    <p:sldId id="440" r:id="rId18"/>
    <p:sldId id="439" r:id="rId19"/>
    <p:sldId id="297" r:id="rId20"/>
    <p:sldId id="350" r:id="rId21"/>
    <p:sldId id="420" r:id="rId22"/>
    <p:sldId id="416" r:id="rId23"/>
    <p:sldId id="421" r:id="rId24"/>
    <p:sldId id="422" r:id="rId25"/>
    <p:sldId id="423" r:id="rId26"/>
    <p:sldId id="424" r:id="rId27"/>
    <p:sldId id="425" r:id="rId28"/>
    <p:sldId id="426" r:id="rId29"/>
    <p:sldId id="427" r:id="rId30"/>
    <p:sldId id="428" r:id="rId31"/>
    <p:sldId id="429" r:id="rId32"/>
    <p:sldId id="430" r:id="rId33"/>
    <p:sldId id="431" r:id="rId34"/>
    <p:sldId id="432" r:id="rId35"/>
    <p:sldId id="300" r:id="rId36"/>
    <p:sldId id="419" r:id="rId37"/>
    <p:sldId id="344" r:id="rId38"/>
    <p:sldId id="355" r:id="rId39"/>
    <p:sldId id="345" r:id="rId40"/>
    <p:sldId id="352" r:id="rId41"/>
    <p:sldId id="351" r:id="rId42"/>
    <p:sldId id="412" r:id="rId43"/>
    <p:sldId id="411" r:id="rId44"/>
    <p:sldId id="304" r:id="rId45"/>
    <p:sldId id="303" r:id="rId46"/>
    <p:sldId id="321" r:id="rId47"/>
    <p:sldId id="301" r:id="rId48"/>
    <p:sldId id="302" r:id="rId49"/>
    <p:sldId id="322" r:id="rId50"/>
    <p:sldId id="299" r:id="rId51"/>
    <p:sldId id="291" r:id="rId52"/>
    <p:sldId id="320" r:id="rId53"/>
    <p:sldId id="292" r:id="rId54"/>
    <p:sldId id="413" r:id="rId55"/>
    <p:sldId id="414" r:id="rId56"/>
    <p:sldId id="346" r:id="rId57"/>
    <p:sldId id="262" r:id="rId58"/>
    <p:sldId id="325" r:id="rId59"/>
    <p:sldId id="329" r:id="rId60"/>
    <p:sldId id="330" r:id="rId61"/>
    <p:sldId id="326" r:id="rId62"/>
    <p:sldId id="327" r:id="rId63"/>
    <p:sldId id="338" r:id="rId64"/>
    <p:sldId id="339" r:id="rId65"/>
    <p:sldId id="365" r:id="rId66"/>
    <p:sldId id="340" r:id="rId67"/>
    <p:sldId id="358" r:id="rId68"/>
    <p:sldId id="263" r:id="rId69"/>
    <p:sldId id="389" r:id="rId70"/>
    <p:sldId id="392" r:id="rId71"/>
    <p:sldId id="393" r:id="rId72"/>
    <p:sldId id="394" r:id="rId73"/>
    <p:sldId id="395" r:id="rId74"/>
    <p:sldId id="396" r:id="rId75"/>
    <p:sldId id="397" r:id="rId76"/>
    <p:sldId id="399" r:id="rId77"/>
    <p:sldId id="400" r:id="rId78"/>
    <p:sldId id="401" r:id="rId79"/>
  </p:sldIdLst>
  <p:sldSz cx="9144000" cy="6858000" type="screen4x3"/>
  <p:notesSz cx="7100888" cy="102330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60" autoAdjust="0"/>
    <p:restoredTop sz="94660"/>
  </p:normalViewPr>
  <p:slideViewPr>
    <p:cSldViewPr>
      <p:cViewPr varScale="1">
        <p:scale>
          <a:sx n="61" d="100"/>
          <a:sy n="61" d="100"/>
        </p:scale>
        <p:origin x="-6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5AF083-0C6D-4291-BB87-61C6D81D20E8}" type="datetimeFigureOut">
              <a:rPr lang="ru-RU" smtClean="0"/>
              <a:pPr/>
              <a:t>16.08.2018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1662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0263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2725" y="9720263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8C6A04-97B7-40AE-8733-7E93C4666D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1759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16.08.2018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16.08.2018</a:t>
            </a:fld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16.08.2018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16.08.2018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16.08.2018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533400"/>
            <a:ext cx="7446963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Структурное подразделение </a:t>
            </a:r>
          </a:p>
          <a:p>
            <a:pPr algn="ctr" eaLnBrk="0" hangingPunct="0">
              <a:defRPr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«Центр развития ребенка- детский сад №14»</a:t>
            </a:r>
          </a:p>
          <a:p>
            <a:pPr algn="ctr" eaLnBrk="0" hangingPunct="0">
              <a:defRPr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МБДОУ «Детский сад «Радуга» комбинированного вида»</a:t>
            </a:r>
          </a:p>
          <a:p>
            <a:pPr algn="ctr" eaLnBrk="0" hangingPunct="0">
              <a:defRPr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Рузаевского муниципального района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20220" y="2714620"/>
            <a:ext cx="666649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Портфолио материалов </a:t>
            </a:r>
          </a:p>
          <a:p>
            <a:pPr algn="ctr" eaLnBrk="0" hangingPunct="0">
              <a:defRPr/>
            </a:pP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опыта работы по направлению</a:t>
            </a:r>
            <a:endParaRPr lang="ru-RU" sz="20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hangingPunct="0">
              <a:defRPr/>
            </a:pP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Формирование у младших дошкольников основ безопасности жизнедеятельности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86182" y="5357826"/>
            <a:ext cx="4786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Выполнила: воспитатель </a:t>
            </a:r>
          </a:p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                      Панина Ольга Викторовна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1\Desktop\МЧС В ОПЫТ РАБОТЫ\IMG_58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50774"/>
            <a:ext cx="8424936" cy="5616623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76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1\Desktop\МЧС В ОПЫТ РАБОТЫ\IMG_59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6784"/>
            <a:ext cx="8352928" cy="5568619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76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1\Desktop\МЧС В ОПЫТ РАБОТЫ\IMG_59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6" y="651980"/>
            <a:ext cx="8356576" cy="5571051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76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1\Desktop\МЧС В ОПЫТ РАБОТЫ\IMG_59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468072" cy="5645382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76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1\Desktop\МЧС В ОПЫТ РАБОТЫ\IMG_59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424936" cy="5616624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76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1\Desktop\МЧС В ОПЫТ РАБОТЫ\IMG_59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09774"/>
            <a:ext cx="8424936" cy="561662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76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1\Desktop\МЧС В ОПЫТ РАБОТЫ\IMG_5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19" y="728782"/>
            <a:ext cx="8478819" cy="5652546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76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1\Desktop\МЧС В ОПЫТ РАБОТЫ\IMG_59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536088" cy="569072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76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1\Desktop\МЧС В ОПЫТ РАБОТЫ\IMG_59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70787"/>
            <a:ext cx="8568952" cy="5712634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76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285860"/>
            <a:ext cx="853118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</a:t>
            </a:r>
          </a:p>
          <a:p>
            <a:pPr algn="ctr"/>
            <a:r>
              <a:rPr lang="ru-RU" sz="7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педагогическим </a:t>
            </a:r>
          </a:p>
          <a:p>
            <a:pPr algn="ctr"/>
            <a:r>
              <a:rPr lang="ru-RU" sz="7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коллективом</a:t>
            </a:r>
            <a:endParaRPr lang="ru-RU" sz="72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000240"/>
            <a:ext cx="863428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Сотрудничество </a:t>
            </a:r>
          </a:p>
          <a:p>
            <a:pPr algn="ctr"/>
            <a:r>
              <a:rPr lang="ru-RU" sz="6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общественностью</a:t>
            </a:r>
            <a:endParaRPr lang="ru-RU" sz="66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МОЯ\фото пожарные\Новая папка\DSC038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2928934"/>
            <a:ext cx="4706942" cy="353020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pic>
        <p:nvPicPr>
          <p:cNvPr id="84994" name="Picture 2" descr="E:\МОЯ\фото пожарные\Новая папка\DSC03839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7812" t="16015" r="4297"/>
          <a:stretch>
            <a:fillRect/>
          </a:stretch>
        </p:blipFill>
        <p:spPr bwMode="auto">
          <a:xfrm>
            <a:off x="4000496" y="419078"/>
            <a:ext cx="4786314" cy="343017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E:\МОЯ\фото пожарные\Новая папка\фото пожарн\5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642910" y="785794"/>
            <a:ext cx="7933132" cy="514353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62375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МЧС В ОПЫТ РАБОТЫ\DSC077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21672"/>
            <a:ext cx="7488832" cy="5616624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95" y="188640"/>
            <a:ext cx="8928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Теоретическое</a:t>
            </a: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 занятия с коллективом  </a:t>
            </a:r>
            <a:endParaRPr lang="ru-RU" sz="3200" b="1" dirty="0" smtClean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80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МЧС В ОПЫТ РАБОТЫ\DSC077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2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МЧС В ОПЫТ РАБОТЫ\DSC077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2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МЧС В ОПЫТ РАБОТЫ\DSC077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2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МЧС В ОПЫТ РАБОТЫ\DSC077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2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МЧС В ОПЫТ РАБОТЫ\DSC07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20" y="1177681"/>
            <a:ext cx="7304360" cy="5478270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0"/>
            <a:ext cx="8928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Практические </a:t>
            </a: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занятия с коллективом  </a:t>
            </a:r>
            <a:endParaRPr lang="ru-RU" sz="32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(Эвакуация детей).</a:t>
            </a:r>
            <a:endParaRPr lang="ru-RU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2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esktop\МЧС В ОПЫТ РАБОТЫ\DSC077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2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МЧС В ОПЫТ РАБОТЫ\DSC077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17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00042"/>
            <a:ext cx="4286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Сотрудничество с ВДПО </a:t>
            </a:r>
          </a:p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и пожарной частью</a:t>
            </a:r>
          </a:p>
        </p:txBody>
      </p:sp>
      <p:pic>
        <p:nvPicPr>
          <p:cNvPr id="7" name="Picture 4" descr="E:\МОЯ\фото пожарные\Новая папка\фото пожарн\3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285720" y="3143248"/>
            <a:ext cx="4990595" cy="328267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pic>
        <p:nvPicPr>
          <p:cNvPr id="95237" name="Picture 5" descr="E:\МОЯ\фото пожарные\Новая папка\фото пожарн\2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l="8654" r="13117" b="21002"/>
          <a:stretch>
            <a:fillRect/>
          </a:stretch>
        </p:blipFill>
        <p:spPr bwMode="auto">
          <a:xfrm>
            <a:off x="4322557" y="1428736"/>
            <a:ext cx="4633138" cy="307183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\Desktop\МЧС В ОПЫТ РАБОТЫ\DSC077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17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\Desktop\МЧС В ОПЫТ РАБОТЫ\DSC077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17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\Desktop\МЧС В ОПЫТ РАБОТЫ\DSC077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17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1\Desktop\МЧС В ОПЫТ РАБОТЫ\DSC077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51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1\Desktop\МЧС В ОПЫТ РАБОТЫ\DSC077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51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9842" y="1340768"/>
            <a:ext cx="79296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Творческие работы </a:t>
            </a:r>
          </a:p>
          <a:p>
            <a:pPr algn="ctr"/>
            <a:r>
              <a:rPr lang="ru-RU" sz="6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детей и педагогов</a:t>
            </a:r>
            <a:endParaRPr lang="ru-RU" sz="60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288" y="3573016"/>
            <a:ext cx="73307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D2D2">
                    <a:lumMod val="25000"/>
                  </a:srgbClr>
                </a:solidFill>
              </a:rPr>
              <a:t>Создание развивающей среды</a:t>
            </a:r>
          </a:p>
          <a:p>
            <a:pPr algn="ctr"/>
            <a:r>
              <a:rPr lang="ru-RU" sz="3600" b="1" dirty="0" smtClean="0">
                <a:solidFill>
                  <a:srgbClr val="FFD2D2">
                    <a:lumMod val="25000"/>
                  </a:srgbClr>
                </a:solidFill>
              </a:rPr>
              <a:t> в детском саду</a:t>
            </a:r>
            <a:endParaRPr lang="ru-RU" sz="3600" b="1" dirty="0">
              <a:solidFill>
                <a:srgbClr val="FFD2D2">
                  <a:lumMod val="2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E:\МОЯ\фото пожарные\Новая папка\DSCN2342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l="24284"/>
          <a:stretch>
            <a:fillRect/>
          </a:stretch>
        </p:blipFill>
        <p:spPr bwMode="auto">
          <a:xfrm>
            <a:off x="1142976" y="1285860"/>
            <a:ext cx="6929454" cy="514811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02878" y="214290"/>
            <a:ext cx="80124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D2D2">
                    <a:lumMod val="25000"/>
                  </a:srgbClr>
                </a:solidFill>
              </a:rPr>
              <a:t>Выставка детского творчества </a:t>
            </a:r>
          </a:p>
          <a:p>
            <a:pPr algn="ctr"/>
            <a:r>
              <a:rPr lang="ru-RU" sz="2800" b="1" dirty="0" smtClean="0">
                <a:solidFill>
                  <a:srgbClr val="FFD2D2">
                    <a:lumMod val="25000"/>
                  </a:srgbClr>
                </a:solidFill>
              </a:rPr>
              <a:t>для сотрудников ВДПО и пожарной охраны</a:t>
            </a:r>
            <a:endParaRPr lang="ru-RU" sz="2800" b="1" dirty="0">
              <a:solidFill>
                <a:srgbClr val="FFD2D2">
                  <a:lumMod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93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E:\МОЯ\фото пожарные\Новая папка\DSC04678.JPG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14348" y="500042"/>
            <a:ext cx="1678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Выставка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3" descr="E:\МОЯ\фото пожарные\Новая папка\DSCN2369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3714744" y="3500438"/>
            <a:ext cx="5143504" cy="28933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pic>
        <p:nvPicPr>
          <p:cNvPr id="90114" name="Picture 2" descr="E:\МОЯ\фото пожарные\Новая папка\DSCN2368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18250"/>
          <a:stretch>
            <a:fillRect/>
          </a:stretch>
        </p:blipFill>
        <p:spPr bwMode="auto">
          <a:xfrm>
            <a:off x="357158" y="357166"/>
            <a:ext cx="5286380" cy="363751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500826" y="500042"/>
            <a:ext cx="1713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Поделки</a:t>
            </a:r>
            <a:endParaRPr lang="ru-RU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4" descr="E:\МОЯ\фото пожарные\Новая папка\DSCN2359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357158" y="357166"/>
            <a:ext cx="5691176" cy="335758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pic>
        <p:nvPicPr>
          <p:cNvPr id="86019" name="Picture 3" descr="E:\МОЯ\фото пожарные\Новая папка\DSCN2360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1560" r="3835"/>
          <a:stretch>
            <a:fillRect/>
          </a:stretch>
        </p:blipFill>
        <p:spPr bwMode="auto">
          <a:xfrm>
            <a:off x="3500430" y="3071810"/>
            <a:ext cx="5286412" cy="335758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МОЯ\фото пожарные\Новая папка\фото пожарн\1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500034" y="2714620"/>
            <a:ext cx="5450605" cy="357048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pic>
        <p:nvPicPr>
          <p:cNvPr id="3" name="Picture 3" descr="E:\МОЯ\фото пожарные\Новая папка\фото пожарн\7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5500694" y="428604"/>
            <a:ext cx="2783169" cy="421056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642910" y="714356"/>
            <a:ext cx="421484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Практические занятия </a:t>
            </a:r>
          </a:p>
          <a:p>
            <a:pPr algn="ctr"/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(Эвакуация детей).</a:t>
            </a:r>
            <a:endParaRPr lang="ru-RU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МОЯ\фото пожарные\Новая папка\DSCN2364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4700" r="8578"/>
          <a:stretch>
            <a:fillRect/>
          </a:stretch>
        </p:blipFill>
        <p:spPr bwMode="auto">
          <a:xfrm>
            <a:off x="428596" y="714356"/>
            <a:ext cx="8150004" cy="52864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E:\МОЯ\фото пожарные\Новая папка\DSCN2362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571472" y="1071546"/>
            <a:ext cx="8080386" cy="454534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E:\МОЯ\фото пожарные\Новая папка\DSCN2357.JPG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 l="4136" t="22242" r="47226" b="19761"/>
          <a:stretch>
            <a:fillRect/>
          </a:stretch>
        </p:blipFill>
        <p:spPr bwMode="auto">
          <a:xfrm>
            <a:off x="500034" y="714356"/>
            <a:ext cx="8094155" cy="542928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E:\МОЯ\фото пожарные\Новая папка\DSC04645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588224" y="578308"/>
            <a:ext cx="1539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Р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  <a:t>исунки</a:t>
            </a:r>
            <a:endParaRPr lang="ru-RU" sz="2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МОЯ\пожарный и светофор с дорогой\DSC03502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4297" t="3125"/>
          <a:stretch>
            <a:fillRect/>
          </a:stretch>
        </p:blipFill>
        <p:spPr bwMode="auto">
          <a:xfrm>
            <a:off x="714348" y="428604"/>
            <a:ext cx="7778776" cy="5905520"/>
          </a:xfrm>
          <a:prstGeom prst="rect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МОЯ\пожарный и светофор с дорогой\DSC03500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E:\МОЯ\пожарный и светофор с дорогой\DSC03514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500034" y="428604"/>
            <a:ext cx="8128000" cy="60960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714348" y="571480"/>
            <a:ext cx="49447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Дидактическое пособие «Пожарный»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панина ольга викторовна\вдпо фото\DSC04199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571472" y="500042"/>
            <a:ext cx="49447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Дидактическое пособие «Пожарный»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панина ольга викторовна\DSC04591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571472" y="500042"/>
            <a:ext cx="67832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Дидактическое пособие «Спасем Русь от пожара!»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МОЯ\пожарный и светофор с дорогой\DSC03511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571472" y="428604"/>
            <a:ext cx="8128000" cy="60960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928662" y="571480"/>
            <a:ext cx="7302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Инсценировка с использованием пособия «Пожарный»</a:t>
            </a:r>
            <a:endParaRPr lang="ru-RU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Picture 3" descr="E:\МОЯ\фото пожарные\Новая папка\DSCN2351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90268" y="1628800"/>
            <a:ext cx="8163464" cy="492705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285728"/>
            <a:ext cx="91440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 err="1" smtClean="0">
                <a:solidFill>
                  <a:schemeClr val="bg2">
                    <a:lumMod val="25000"/>
                  </a:schemeClr>
                </a:solidFill>
              </a:rPr>
              <a:t>Общесадовое</a:t>
            </a:r>
            <a:r>
              <a:rPr lang="ru-RU" sz="2300" b="1" dirty="0" smtClean="0">
                <a:solidFill>
                  <a:schemeClr val="bg2">
                    <a:lumMod val="25000"/>
                  </a:schemeClr>
                </a:solidFill>
              </a:rPr>
              <a:t> родительское собрание </a:t>
            </a:r>
          </a:p>
          <a:p>
            <a:pPr algn="ctr"/>
            <a:r>
              <a:rPr lang="ru-RU" sz="2300" b="1" dirty="0" smtClean="0">
                <a:solidFill>
                  <a:schemeClr val="bg2">
                    <a:lumMod val="25000"/>
                  </a:schemeClr>
                </a:solidFill>
              </a:rPr>
              <a:t>совместно с сотрудниками ВДПО </a:t>
            </a:r>
          </a:p>
          <a:p>
            <a:pPr algn="ctr"/>
            <a:r>
              <a:rPr lang="ru-RU" sz="2300" b="1" dirty="0" smtClean="0">
                <a:solidFill>
                  <a:schemeClr val="bg2">
                    <a:lumMod val="25000"/>
                  </a:schemeClr>
                </a:solidFill>
              </a:rPr>
              <a:t>и пожарной охраны</a:t>
            </a:r>
            <a:endParaRPr lang="ru-RU" sz="23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1500174"/>
            <a:ext cx="824007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Достижения </a:t>
            </a:r>
          </a:p>
          <a:p>
            <a:pPr algn="ctr"/>
            <a:r>
              <a:rPr lang="ru-RU" sz="7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педагога </a:t>
            </a:r>
          </a:p>
          <a:p>
            <a:pPr algn="ctr"/>
            <a:r>
              <a:rPr lang="ru-RU" sz="7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воспитанников </a:t>
            </a:r>
            <a:endParaRPr lang="ru-RU" sz="72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панина ольга викторовна\вдпо фото\DSC042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2357430"/>
            <a:ext cx="5564198" cy="417314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pic>
        <p:nvPicPr>
          <p:cNvPr id="5122" name="Picture 2" descr="E:\панина ольга викторовна\вдпо фото\DSC04262.JPG"/>
          <p:cNvPicPr>
            <a:picLocks noChangeAspect="1" noChangeArrowheads="1"/>
          </p:cNvPicPr>
          <p:nvPr/>
        </p:nvPicPr>
        <p:blipFill>
          <a:blip r:embed="rId3" cstate="print"/>
          <a:srcRect r="9472" b="14453"/>
          <a:stretch>
            <a:fillRect/>
          </a:stretch>
        </p:blipFill>
        <p:spPr bwMode="auto">
          <a:xfrm>
            <a:off x="571472" y="357166"/>
            <a:ext cx="4435028" cy="314327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панина ольга викторовна\вдпо фото\DSC042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7166"/>
            <a:ext cx="8128000" cy="60960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панина ольга викторовна\вдпо фото\DSC04259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ЭТО САДИК\Фото с телефона\20180426_1055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22"/>
          <a:stretch/>
        </p:blipFill>
        <p:spPr bwMode="auto">
          <a:xfrm>
            <a:off x="525236" y="952800"/>
            <a:ext cx="7848872" cy="5576058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111872"/>
            <a:ext cx="9144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Республиканский конкурс «Неопалимая купина» 2018 год 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</a:rPr>
              <a:t>I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место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05886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ЭТО САДИК\Фото с телефона\20180426_1219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14450"/>
            <a:ext cx="8400933" cy="472552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80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E:\МОЯ\фото пожарные\Новая папка\DSC04679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728" y="1643050"/>
            <a:ext cx="66922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Методические</a:t>
            </a:r>
          </a:p>
          <a:p>
            <a:pPr algn="ctr"/>
            <a:r>
              <a:rPr lang="ru-RU" sz="7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разработки</a:t>
            </a:r>
            <a:endParaRPr lang="ru-RU" sz="72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500034" y="183513"/>
            <a:ext cx="8286776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Театр из снега «Кошкин дом»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(работа по противопожарной безопасности на прогулке)</a:t>
            </a: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Уважаемые коллеги, хочу поделиться с вами результатами своего творчества в области строительства построек из снега.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Снежные постройки используются для всестороннего развития ребенка. </a:t>
            </a: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 частности, представленная постройка «Кошкин дом» по сюжету одноименной русской народной сказки,</a:t>
            </a: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служит развитию театрализованной деятельности детей и используется для разыгрывания игр – драматизаций.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http://www.maam.ru/upload/blogs/47fc2ef3cff324d66bbd0cda274a9448.jpg.jpg"/>
          <p:cNvPicPr/>
          <p:nvPr/>
        </p:nvPicPr>
        <p:blipFill>
          <a:blip r:embed="rId2" cstate="print">
            <a:lum contrast="10000"/>
          </a:blip>
          <a:srcRect t="9942"/>
          <a:stretch>
            <a:fillRect/>
          </a:stretch>
        </p:blipFill>
        <p:spPr bwMode="auto">
          <a:xfrm>
            <a:off x="2000232" y="3071810"/>
            <a:ext cx="5296535" cy="3571876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-465553" y="357166"/>
            <a:ext cx="951331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Сказка занимает особое место в жизни ребенка.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А сказка, сделанная своими руками, запоминается на всю жизнь.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Одна из целей создания в нашем детском саду </a:t>
            </a: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«Театра из снега» - отражение элементарных проблем </a:t>
            </a: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(в том числе и духовных, призыв к участникам действа и его зрителям беречь природу, </a:t>
            </a: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соблюдать определенные правила поведения в социальной среде, </a:t>
            </a: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 данном случае еще и работа по противопожарной безопасности.)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http://www.maam.ru/upload/blogs/e7243fd099ce3f788e87f1c97f084ccf.jpg.jpg"/>
          <p:cNvPicPr/>
          <p:nvPr/>
        </p:nvPicPr>
        <p:blipFill>
          <a:blip r:embed="rId2" cstate="print">
            <a:lum bright="10000" contrast="20000"/>
          </a:blip>
          <a:srcRect t="7205"/>
          <a:stretch>
            <a:fillRect/>
          </a:stretch>
        </p:blipFill>
        <p:spPr bwMode="auto">
          <a:xfrm>
            <a:off x="1857356" y="2500306"/>
            <a:ext cx="5429288" cy="3823334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E:\МОЯ\фото пожарные\Новая папка\фото детский сад №14\DSC04685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4348" y="1428736"/>
            <a:ext cx="7885097" cy="485778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428728" y="285728"/>
            <a:ext cx="65718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Мероприятие по пожарной безопасности 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совместно с сотрудником ВДПО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928934"/>
            <a:ext cx="7470648" cy="114300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                      Использование театрализованного творчества </a:t>
            </a:r>
            <a:b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                          в такой нетрадиционной форме позволяет:</a:t>
            </a:r>
            <a:b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• формировать у детей нравственное поведение (воспитывать у них отрицательное отношение к жестокости, хитрости, трусости) ;</a:t>
            </a:r>
            <a:b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• прививать ребятам элементарную экологическую культуру, расширять и углублять их знания об окружающем мире;</a:t>
            </a:r>
            <a:b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• формировать у детей представление о театре как об искусстве изображения драматических произведений на сцене, воспитывать у малышей интерес к театрально-игровой деятельности, совершенствовать их музыкальные способности при создании художественного образа;</a:t>
            </a:r>
            <a:b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• развивать у ребят психические процессы (внимание, память, восприятие, мышление, воображение) ; </a:t>
            </a:r>
            <a:b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• активизировать и расширять у детей словарный запас, совершенствовать у них звукопроизношение, грамматический строй и навыки связной речи, ее темп и выразительность;</a:t>
            </a:r>
            <a:b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• совершенствовать у детей моторику, координацию, плавность, переключаемость и целенаправленность движений; </a:t>
            </a:r>
            <a:b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• развивать эмоционально-волевую сферу детей. 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maam.ru/upload/blogs/3b178a9c86c632453c2d49404451c7e5.jpg.jpg"/>
          <p:cNvPicPr/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571472" y="428604"/>
            <a:ext cx="4598961" cy="3443844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" name="Рисунок 2" descr="http://www.maam.ru/upload/blogs/486f7990df899c1e19177a7916fc04e1.jpg.jpg"/>
          <p:cNvPicPr/>
          <p:nvPr/>
        </p:nvPicPr>
        <p:blipFill>
          <a:blip r:embed="rId3" cstate="print">
            <a:lum bright="10000" contrast="30000"/>
          </a:blip>
          <a:srcRect/>
          <a:stretch>
            <a:fillRect/>
          </a:stretch>
        </p:blipFill>
        <p:spPr bwMode="auto">
          <a:xfrm>
            <a:off x="4500562" y="1714488"/>
            <a:ext cx="3857652" cy="4869069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maam.ru/upload/blogs/f07e3e801d46db931e2029150748bae8.jpg.jpg"/>
          <p:cNvPicPr/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785786" y="428604"/>
            <a:ext cx="4263390" cy="5688330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5214942" y="1142984"/>
            <a:ext cx="3725463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Театрализованные игры-представления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 «Театре из снега» всегда радуют малышей,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пользуются у них большой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любовью.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Дети видят окружающий мир через образы, краски, звуки.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Ребята смеются, когда смеются персонажи пьесы,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грустят, огорчаются вместе с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ними,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могут плакать над неудачами любимого сказочного героя,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всегда готовы прийти к нему на помощь.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357166"/>
            <a:ext cx="747064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</a:rPr>
              <a:t>Инсценировка по тематике противопожарной безопасности </a:t>
            </a:r>
            <a:br>
              <a:rPr lang="ru-RU" sz="22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</a:rPr>
              <a:t>для детей среднего возраста.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714348" y="1285860"/>
            <a:ext cx="353943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Пожарный: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Я - пожарный, и мне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Дано лучшее дело: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Спасать жизни в огне,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 ним сражаться умело.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Ребята; помните о том,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Что нельзя шутить с огнём.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Кто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огнём неосторожен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 того пожар возможен.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Спичка: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Здравствуйте, а вот и я!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Шлю привет вам всем, друзья!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Я маленькая спичка,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Спичка-невеличка.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Красив и ярок мой огонь,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Поиграй-ка ты со мной!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86314" y="3786190"/>
            <a:ext cx="378621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u="sng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u="sng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Баллончик:</a:t>
            </a:r>
            <a:endParaRPr lang="ru-RU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Шлю горячие приветы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Я - баллончик разноцветный.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Меня скорей вы разберите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 что внутри там посмотрите.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u="sng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Розетка:</a:t>
            </a:r>
            <a:endParaRPr lang="ru-RU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Питаю энергией я всех,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 мной вас ждет всегда успех.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Вилку вставьте вы в меня-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Будет ток у вас, друзья. </a:t>
            </a:r>
            <a:endParaRPr lang="ru-RU" dirty="0"/>
          </a:p>
        </p:txBody>
      </p:sp>
      <p:pic>
        <p:nvPicPr>
          <p:cNvPr id="7" name="Picture 2" descr="E:\МОЯ\фото пожарные\Новая папка\DSC03849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 l="12721" t="12721" r="10953" b="8833"/>
          <a:stretch>
            <a:fillRect/>
          </a:stretch>
        </p:blipFill>
        <p:spPr bwMode="auto">
          <a:xfrm>
            <a:off x="4236048" y="1071546"/>
            <a:ext cx="3550662" cy="27369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643182"/>
            <a:ext cx="7470648" cy="1143000"/>
          </a:xfrm>
        </p:spPr>
        <p:txBody>
          <a:bodyPr>
            <a:normAutofit fontScale="90000"/>
          </a:bodyPr>
          <a:lstStyle/>
          <a:p>
            <a:r>
              <a:rPr lang="ru-RU" sz="2000" u="sng" dirty="0" smtClean="0">
                <a:solidFill>
                  <a:schemeClr val="bg2">
                    <a:lumMod val="25000"/>
                  </a:schemeClr>
                </a:solidFill>
              </a:rPr>
              <a:t>Пожарный обращается к детям: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Дорогие, Петя, Света! </a:t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Не слушайте вы их советы! </a:t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Их советы не нужны, </a:t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Играть вы с ними не должны! </a:t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Огонь жесток и очень безжалостен, </a:t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Пожаром кончаются детские шалости. </a:t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Опасным считают огонь недаром, </a:t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Он приводит к огромным пожарам! </a:t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u="sng" dirty="0" smtClean="0">
                <a:solidFill>
                  <a:schemeClr val="bg2">
                    <a:lumMod val="25000"/>
                  </a:schemeClr>
                </a:solidFill>
              </a:rPr>
              <a:t>Пожарный обращается к спичке, </a:t>
            </a:r>
            <a:br>
              <a:rPr lang="ru-RU" sz="2000" u="sng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u="sng" dirty="0" smtClean="0">
                <a:solidFill>
                  <a:schemeClr val="bg2">
                    <a:lumMod val="25000"/>
                  </a:schemeClr>
                </a:solidFill>
              </a:rPr>
              <a:t>баллончику и розетке: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Ваши советы мне не по нраву, </a:t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Я найду на вас управу! </a:t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Поможет мне в этом известный житель, </a:t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Помощник мой- огнетушитель! </a:t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ru-RU" dirty="0"/>
          </a:p>
        </p:txBody>
      </p:sp>
      <p:pic>
        <p:nvPicPr>
          <p:cNvPr id="4" name="Picture 2" descr="E:\МОЯ\фото пожарные\Новая папка\фото детский сад №14\DSC04698.JPG"/>
          <p:cNvPicPr>
            <a:picLocks noChangeAspect="1" noChangeArrowheads="1"/>
          </p:cNvPicPr>
          <p:nvPr/>
        </p:nvPicPr>
        <p:blipFill>
          <a:blip r:embed="rId2" cstate="print">
            <a:lum bright="20000" contrast="40000"/>
          </a:blip>
          <a:srcRect/>
          <a:stretch>
            <a:fillRect/>
          </a:stretch>
        </p:blipFill>
        <p:spPr bwMode="auto">
          <a:xfrm>
            <a:off x="4429124" y="357166"/>
            <a:ext cx="4132996" cy="278608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pic>
        <p:nvPicPr>
          <p:cNvPr id="99330" name="Picture 2" descr="E:\МОЯ\фото пожарные\Новая папка\фото детский сад №14\DSC04695.JPG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/>
          <a:stretch>
            <a:fillRect/>
          </a:stretch>
        </p:blipFill>
        <p:spPr bwMode="auto">
          <a:xfrm>
            <a:off x="4500562" y="3429000"/>
            <a:ext cx="4083059" cy="306229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2500306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u="sng" dirty="0" smtClean="0">
                <a:solidFill>
                  <a:schemeClr val="bg2">
                    <a:lumMod val="25000"/>
                  </a:schemeClr>
                </a:solidFill>
              </a:rPr>
              <a:t>Огнетушитель: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Для забавы и игры </a:t>
            </a: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Спички в руки не бери. </a:t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Не шути, дружок, с огнем, </a:t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Чтобы не жалеть потом. </a:t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Ни за что баллончик всякий, </a:t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Даже в руки не бери. </a:t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Потому что неизвестно</a:t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Что в баллоне том внутри. </a:t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Газ на кухне, пылесос ли, </a:t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Телевизор ли, утюг</a:t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Пусть включает только взрослый</a:t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Наш надежный старший друг.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Picture 2" descr="E:\МОЯ\фото пожарные\Новая папка\DSC03850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 l="4770" t="8481" r="6183" b="10953"/>
          <a:stretch>
            <a:fillRect/>
          </a:stretch>
        </p:blipFill>
        <p:spPr bwMode="auto">
          <a:xfrm>
            <a:off x="3500430" y="357165"/>
            <a:ext cx="5214974" cy="353873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3071810"/>
            <a:ext cx="7470648" cy="1143000"/>
          </a:xfrm>
        </p:spPr>
        <p:txBody>
          <a:bodyPr>
            <a:normAutofit fontScale="90000"/>
          </a:bodyPr>
          <a:lstStyle/>
          <a:p>
            <a:r>
              <a:rPr lang="ru-RU" sz="2000" u="sng" dirty="0" smtClean="0">
                <a:solidFill>
                  <a:schemeClr val="bg2">
                    <a:lumMod val="25000"/>
                  </a:schemeClr>
                </a:solidFill>
              </a:rPr>
              <a:t>Пожарный: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Ну а вы, мои друзья, </a:t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Соблюдаете всегда</a:t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Эти правила простые, </a:t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Но очень нужные такие? </a:t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u="sng" dirty="0" smtClean="0">
                <a:solidFill>
                  <a:schemeClr val="bg2">
                    <a:lumMod val="25000"/>
                  </a:schemeClr>
                </a:solidFill>
              </a:rPr>
              <a:t>Дети: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В детском садике веселом</a:t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Мы играем много лет</a:t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И пожарным скажем прямо:</a:t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Для пожаров здесь запрет! </a:t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Не лезут вилками в розетки, </a:t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Спички в руки не берут</a:t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Потому что дети знают</a:t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Как тяжел пожарный труд! </a:t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Ни за что баллончик с газом</a:t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Мы не станем разбирать. </a:t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Не остаться б нам без пальцев</a:t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И глаза не потерять. </a:t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Огнестрельные хлопушки</a:t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И бенгальские огни</a:t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В зале, в комнате, в подъезде </a:t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Зажигать не станем мы. </a:t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3143248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u="sng" dirty="0" smtClean="0">
                <a:solidFill>
                  <a:schemeClr val="bg2">
                    <a:lumMod val="25000"/>
                  </a:schemeClr>
                </a:solidFill>
              </a:rPr>
              <a:t>Пожарный обращается к детям: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Если же стряслась беда</a:t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Не теряйтесь никогда. </a:t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Если близко телефон</a:t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И тебе доступен он -</a:t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Нужно 01 набрать</a:t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И пожарных вам позвать! </a:t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u="sng" dirty="0" smtClean="0">
                <a:solidFill>
                  <a:schemeClr val="bg2">
                    <a:lumMod val="25000"/>
                  </a:schemeClr>
                </a:solidFill>
              </a:rPr>
              <a:t>Пожарный обращается к залу: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Будьте осторожнее с огнем! </a:t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Предупреждаю строго! </a:t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Пускай все реже с каждым днем</a:t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Звучит пожарная тревога!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Picture 4" descr="E:\МОЯ\фото пожарные\Новая папка\фото детский сад №14\DSC04691.JPG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4214810" y="214290"/>
            <a:ext cx="3857652" cy="289324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4" name="Picture 6" descr="E:\МОЯ\фото пожарные\Новая папка\фото пожарн\DSC03511.JPG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642910" y="428604"/>
            <a:ext cx="7929618" cy="594721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44824"/>
            <a:ext cx="8784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Разработка дидактических игр</a:t>
            </a:r>
            <a:endParaRPr lang="ru-RU" sz="60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764704"/>
            <a:ext cx="800105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ea typeface="Times New Roman" pitchFamily="18" charset="0"/>
                <a:cs typeface="Arial" pitchFamily="34" charset="0"/>
              </a:rPr>
              <a:t> «Вызови пожарных»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ea typeface="Times New Roman" pitchFamily="18" charset="0"/>
                <a:cs typeface="Arial" pitchFamily="34" charset="0"/>
              </a:rPr>
              <a:t>Программное содержание: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ea typeface="Times New Roman" pitchFamily="18" charset="0"/>
                <a:cs typeface="Arial" pitchFamily="34" charset="0"/>
              </a:rPr>
              <a:t>Закрепить умения детей набирать номер пожарной охраны 01, четко произносить адрес, свою фамилию, указать, что горит.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ea typeface="Times New Roman" pitchFamily="18" charset="0"/>
                <a:cs typeface="Arial" pitchFamily="34" charset="0"/>
              </a:rPr>
              <a:t>Ход игры: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ea typeface="Times New Roman" pitchFamily="18" charset="0"/>
                <a:cs typeface="Arial" pitchFamily="34" charset="0"/>
              </a:rPr>
              <a:t>Для игры понадобится 2 телефона. Один телефон-диспетчер, второй – у потерпевшего.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ea typeface="Times New Roman" pitchFamily="18" charset="0"/>
                <a:cs typeface="Arial" pitchFamily="34" charset="0"/>
              </a:rPr>
              <a:t>Ребенок набирает номер «01» и четко вызывает пожарных. При вызове надо уметь четко: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ea typeface="Times New Roman" pitchFamily="18" charset="0"/>
                <a:cs typeface="Arial" pitchFamily="34" charset="0"/>
              </a:rPr>
              <a:t>а) назвать свою фамилию, имя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ea typeface="Times New Roman" pitchFamily="18" charset="0"/>
                <a:cs typeface="Arial" pitchFamily="34" charset="0"/>
              </a:rPr>
              <a:t>б) указать, что именно горит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ea typeface="Times New Roman" pitchFamily="18" charset="0"/>
                <a:cs typeface="Arial" pitchFamily="34" charset="0"/>
              </a:rPr>
              <a:t>в) сообщить адрес горящего объекта.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  <p:sp>
        <p:nvSpPr>
          <p:cNvPr id="122881" name="Rectangle 1"/>
          <p:cNvSpPr>
            <a:spLocks noChangeArrowheads="1"/>
          </p:cNvSpPr>
          <p:nvPr/>
        </p:nvSpPr>
        <p:spPr bwMode="auto">
          <a:xfrm>
            <a:off x="571472" y="4121923"/>
            <a:ext cx="807249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«Какой знак здесь должен быть»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Программное содержание: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Закрепить знания детей о дорожных знаках, уметь подобрать знак в связи с созданной обстановкой, развитие речи.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Ход игры: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Детям раздаются карточки с нарисованным сюжетом, и глядя на них, нужно сказать и нарисовать соответствующий знак.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71472" y="332656"/>
            <a:ext cx="835821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Дидактические игры по правилам дородного движения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64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Сотрудничество </a:t>
            </a: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с Саранским </a:t>
            </a:r>
          </a:p>
          <a:p>
            <a:pPr algn="ctr"/>
            <a:r>
              <a:rPr lang="ru-RU" sz="3200" b="1" dirty="0" err="1" smtClean="0">
                <a:solidFill>
                  <a:schemeClr val="bg2">
                    <a:lumMod val="25000"/>
                  </a:schemeClr>
                </a:solidFill>
              </a:rPr>
              <a:t>поисково</a:t>
            </a: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 – спасательным отрядом </a:t>
            </a:r>
          </a:p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МЧС России</a:t>
            </a:r>
            <a:endParaRPr lang="ru-RU" sz="3200" b="1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4338" name="Picture 2" descr="C:\Users\1\Desktop\МЧС В ОПЫТ РАБОТЫ\IMG_586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4"/>
          <a:stretch/>
        </p:blipFill>
        <p:spPr bwMode="auto">
          <a:xfrm>
            <a:off x="537982" y="1786735"/>
            <a:ext cx="8068035" cy="4729239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76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1"/>
          <p:cNvSpPr>
            <a:spLocks noChangeArrowheads="1"/>
          </p:cNvSpPr>
          <p:nvPr/>
        </p:nvSpPr>
        <p:spPr bwMode="auto">
          <a:xfrm>
            <a:off x="714348" y="142852"/>
            <a:ext cx="785814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ДИДАКТИЧЕСКАЯ ИГРА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: «ЛОТО - ПОЖАРНАЯ БЕЗОПАСНОСТЬ»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Цель: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 с помощью сюжетных картинок формировать представление детей об опасных ситуациях во время пожара; умение вести себя правильно в возникшей опасной ситуации. Развивать внимание, логическое мышление, связную речь. Воспитывать чувство ответственности.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Ход игры: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Воспитатель раздаёт игрокам карточки, расчерченные на 10 пустых прямоугольников (игровые поля), затем показывает детям сюжетную картинку с изображением ситуации при пожаре( мальчик играет спичками, девочка выбежала на балкон горящей квартиры, оставлен утюг без присмотра, дети включили ёлку и т.д.). Ребёнок, правильно охарактеризовавший ситуацию, закрывает картинкой пустое игровое поле. Выигрывает тот , кто у кого окажется больше закрытых полей.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</p:txBody>
      </p:sp>
      <p:sp>
        <p:nvSpPr>
          <p:cNvPr id="125954" name="Rectangle 2"/>
          <p:cNvSpPr>
            <a:spLocks noChangeArrowheads="1"/>
          </p:cNvSpPr>
          <p:nvPr/>
        </p:nvSpPr>
        <p:spPr bwMode="auto">
          <a:xfrm>
            <a:off x="571472" y="4071942"/>
            <a:ext cx="821533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ДИДАКТИЧЕСКАЯ ИГРА: 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«ХОРОШО – ПЛОХО»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Цель: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 формировать представления о полезных и вредных свойствах огня. Развивать логическое мышление, память, внимание.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 Ход игры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Ребёнку показывается картина, изображающая различные виды применения огня (и хорошего и плохого).Детям раздают карточки с изображением огня и предметов, связанных с огнём (спички, дрова, газовая плита, керосиновая лампа ит.д.) дети должны расположить карточки на картине – в нужное место.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1"/>
          <p:cNvSpPr>
            <a:spLocks noChangeArrowheads="1"/>
          </p:cNvSpPr>
          <p:nvPr/>
        </p:nvSpPr>
        <p:spPr bwMode="auto">
          <a:xfrm>
            <a:off x="428596" y="117693"/>
            <a:ext cx="8143900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ДИДАКТИЧЕСКАЯ ИГРА 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«КАРТОЧНАЯ ВИКТОРИНА».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Цель: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 закрепить знания детей о правилах пожарной безопасности. Развивать память, мышление, речь. Воспитывать чувство ответственности.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Ход игры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Воспитатель раскладывает на столе, или кладёт в красиво оформленную коробочку корточки с вопросами на тему правил поведении во время пожара. Ребёнок, правильно ответивший на вопрос, получает фишку. Выигрывает тот, у кого при по окончании игры окажется больше фишек.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Варианты вопросов: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- Назови возможную причину пожара;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- как правильно вызвать пожарных;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- что делать, если во время пожара нет возможности вызвать пожарных, и пути из дома отрезаны пожаром;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- можно ли заниматься тушением огня, не вызвав предварительно пожарных;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- можно ли прятаться в шкафу или под столом во время пожара;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- можно ли поджигать тополиный пух;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- можно ли во время пожара устраивать сквозняк, открывая одновременно все окна и двери;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- можно ли использовать лифт во время пожара в доме;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- как правильно покинуть задымлённое помещение;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- можно ли играть спичками и зажигалками и почему.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1"/>
          <p:cNvSpPr>
            <a:spLocks noChangeArrowheads="1"/>
          </p:cNvSpPr>
          <p:nvPr/>
        </p:nvSpPr>
        <p:spPr bwMode="auto">
          <a:xfrm>
            <a:off x="785786" y="500042"/>
            <a:ext cx="785814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ДИДАКТИЧЕСКАЯ ИГРА: 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«НАЗОВИ ПРИЧИНЫ ПОЖАРА»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Цель: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 формировать знания о причинах пожара .Развивать внимание, память, речь. Воспитывать ответственность.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Ход игры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Из предложенных воспитателем сюжетных картинок ( дети собирают осенние листья, дети вешают горящие свечи на ёлку, мальчик в шкафу играет спичками, дети поливают цветы и т. д.) ребёнок должен выбрать те ситуации, которые могут стать причиной пожара и аргументировать свой ответ, за что получает фишку. Выигрывает тот, у кого окажется больше фишек к концу игры.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</p:txBody>
      </p:sp>
      <p:sp>
        <p:nvSpPr>
          <p:cNvPr id="128002" name="Rectangle 2"/>
          <p:cNvSpPr>
            <a:spLocks noChangeArrowheads="1"/>
          </p:cNvSpPr>
          <p:nvPr/>
        </p:nvSpPr>
        <p:spPr bwMode="auto">
          <a:xfrm>
            <a:off x="714348" y="3571876"/>
            <a:ext cx="792958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ДИДАКТИЧЕСКАЯ ИГРА: 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«СЛОЖИ КАРТИНКУ»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Цель: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 закреплять знания о правилах поведения во время пожара. Развивать воображение, логическое мышление, мелкую моторику руки. Воспитывать усидчивость.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Ход игры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Ребёнок должен сложить разрезанную на 8-10 частей картинку с изображенной ситуацией при пожаре.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1"/>
          <p:cNvSpPr>
            <a:spLocks noChangeArrowheads="1"/>
          </p:cNvSpPr>
          <p:nvPr/>
        </p:nvSpPr>
        <p:spPr bwMode="auto">
          <a:xfrm>
            <a:off x="571472" y="214290"/>
            <a:ext cx="8215338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ДИДАКТИЧЕСКАЯ ИГРА: 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«ВЫБЕРИ НУЖНОЕ»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Цель: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 формировать знания детей о предметах, необходимых при тушении пожара, правилах их использования. Закреплять знания о предметах, которые могут вызвать пожар. Развивать речь, память, логическое мышление. Воспитывать чувство ответственности.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Ход игры: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Ребёнку предлагается набор предметных картинок (огнетушитель .ведро с водой. Телевизор. Телефон, ящик с песком,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электроразетка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, пожарный шланг, керосиновая лампа, шлем пожарного, зажигалка, газовая плита, противогаз) из которых он должен выбрать используемые при тушении пожаров и являющиеся причиной возникновения пожара. Правильно ответивший, получает фишку. Выигрывает игрок, получивший большее количество фишек.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</p:txBody>
      </p:sp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571472" y="3857628"/>
            <a:ext cx="81439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ДИДАКТИЧЕСКАЯ ИГРА: 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«ЧЕТВЁРТЫЙ ЛИШНИЙ»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Цель: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 закреплять знания о предметах которые могут стать причиной возникновения пожара .развивать логическое мышление, обогащать словарный запас детей.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Ход игры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из четырёх предложенных картинок изображенных на одной карточке ребёнок выбирает лишнюю связанную или не связанную с пожаром. Пример – кипятильник, расчёска, кастрюля, шкатулка; ковёр, телевизор, картина, стул и т. д.)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1"/>
          <p:cNvSpPr>
            <a:spLocks noChangeArrowheads="1"/>
          </p:cNvSpPr>
          <p:nvPr/>
        </p:nvSpPr>
        <p:spPr bwMode="auto">
          <a:xfrm>
            <a:off x="571472" y="146100"/>
            <a:ext cx="81439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ДИДАКТИЧЕСКАЯ ИГРА: 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«ДОСКАЖИ СЛОВЕЧКО»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Цель: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 закреплять знания о мерах предотвращения пожара. Развивать словарь, внимание, память.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Ход игры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Воспитатель вместе с детьми встаёт вкруг, передаёт красный мяч ребёнку который должен закончит стихотворную строку.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Где с огнём беспечны люди,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Там взовьётся в небе шар,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Там всегда грозить нам будет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Злой…….(пожар)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Раз, .два, три, четыре.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У кого пожар в …..(квартире)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Дым столбом поднялся вдруг.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Кто не выключил…..( утюг)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Красный отблеск побежал.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Кто со спичками……(играл)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Стол и шкаф сгорели разом.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Кто сушил бельё над …(газом)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Пламя прыгнуло в листву.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Кто у дому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жог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…(траву0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Кто в огонь бросал при этом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Не знакомые …(предметы)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50006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ea typeface="Times New Roman" pitchFamily="18" charset="0"/>
                <a:cs typeface="Times New Roman" pitchFamily="18" charset="0"/>
              </a:rPr>
              <a:t>Помни каждый гражданин:</a:t>
            </a:r>
            <a:endParaRPr lang="ru-RU" dirty="0" smtClean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ea typeface="Times New Roman" pitchFamily="18" charset="0"/>
                <a:cs typeface="Times New Roman" pitchFamily="18" charset="0"/>
              </a:rPr>
              <a:t>Этот номер:….(01)</a:t>
            </a:r>
            <a:endParaRPr lang="ru-RU" dirty="0" smtClean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ea typeface="Times New Roman" pitchFamily="18" charset="0"/>
                <a:cs typeface="Times New Roman" pitchFamily="18" charset="0"/>
              </a:rPr>
              <a:t>Дым увидел- не зевай.</a:t>
            </a:r>
            <a:endParaRPr lang="ru-RU" dirty="0" smtClean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ea typeface="Times New Roman" pitchFamily="18" charset="0"/>
                <a:cs typeface="Times New Roman" pitchFamily="18" charset="0"/>
              </a:rPr>
              <a:t>И пожарных ….(вызывай)</a:t>
            </a:r>
            <a:endParaRPr lang="ru-RU" dirty="0" smtClean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1"/>
          <p:cNvSpPr>
            <a:spLocks noChangeArrowheads="1"/>
          </p:cNvSpPr>
          <p:nvPr/>
        </p:nvSpPr>
        <p:spPr bwMode="auto">
          <a:xfrm>
            <a:off x="397599" y="55662"/>
            <a:ext cx="8429652" cy="6586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Сюжетно ролевые игры: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«МЫ - ПОЖАРНЫЕ»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Предварительная работа: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экскурсия в пожарную часть,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беседы о работе пожарных,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рассматривание сюжетных картинок,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чтение рассказов о пожаре ( Л. Толстой « пожарные собаки, С. Маршак «Кошкин дом», С. Михалкова « пожар»),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рисование на данную тему,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обыгрывание ситуаций о правилах поведения на пожаре,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дидактические игры,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ООД на данную тему.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Цель: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 формировать умение развивать сюжет на основе знаний по ППД; согласовывать свои действия с действиями партнёров, соблюдать в игре ролевые взаимодействия и взаимоотношения. Согласовывать и прогнозировать ролевые действия и поведение в соответствии с сюжетом игры.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Оборудование: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 набор пожарных машин, шлёмы для пожарных, вёдра, лопаты, предметы заместители – шнуры, скакалки, шведская лестница, спортивный канат, спортивные маты, набор игрушек «Мы – пожарные», магнитофон (аудиозапись « пожарной мигалки»).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1"/>
          <p:cNvSpPr>
            <a:spLocks noChangeArrowheads="1"/>
          </p:cNvSpPr>
          <p:nvPr/>
        </p:nvSpPr>
        <p:spPr bwMode="auto">
          <a:xfrm>
            <a:off x="714348" y="428604"/>
            <a:ext cx="8001024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ИГРА С НАПОЛЬНЫМ КОНСТРУКТОРОМ «ПОЖАР В ГОРОДЕ».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Предварительная работа: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Конструирование зданий,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Игры с напольным конструктором,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Рассматривание плана-схемы улиц города,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Экскурсия по близлежащему микрорайону,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Обыгрывание ситуаций на тему «пожарная машина на улицах города»,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Беседы о профессии пожарного,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Отгадывание загадок,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Игры с транспортными игрушек,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Беседы о правилах дорожного движения на тему спецтранспорта на улице.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Цель: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 закрепить умения брать на себя различные роли в соответствии с сюжетом игры; использовать атрибуты, конструктор, строительный материал, предметы заместители. Содействовать творческому использованию в иге представлений об ППД. Развивать творческое воображение, способности совместно развёртывать игу.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Оборудование: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 разные виды напольного конструктора, карты-схемы, игрушечные пожарные машины, мелкие игрушки, аудиозапись пожарной мигалки.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1"/>
          <p:cNvSpPr>
            <a:spLocks noChangeArrowheads="1"/>
          </p:cNvSpPr>
          <p:nvPr/>
        </p:nvSpPr>
        <p:spPr bwMode="auto">
          <a:xfrm>
            <a:off x="0" y="264833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Консультации</a:t>
            </a:r>
            <a:r>
              <a:rPr kumimoji="0" lang="ru-RU" sz="4000" b="1" i="0" u="none" strike="noStrike" cap="none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для родителей</a:t>
            </a:r>
            <a:r>
              <a:rPr kumimoji="0" lang="ru-RU" sz="4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4146" name="Rectangle 2"/>
          <p:cNvSpPr>
            <a:spLocks noChangeArrowheads="1"/>
          </p:cNvSpPr>
          <p:nvPr/>
        </p:nvSpPr>
        <p:spPr bwMode="auto">
          <a:xfrm>
            <a:off x="214282" y="1285860"/>
            <a:ext cx="8501090" cy="420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28528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ПРАВИЛА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ПОЖАРНОЙ БЕЗОПАСНОСТИ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Уходя из квартиры, выключайте электронагревательные и газовые приборы.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Следите за исправностью электропроводки и электробытовых приборов. Не допускайте их эксплуатацию в неисправном состоянии.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Одновременное включение нескольких электроприборов большой мощности ведёт к перегрузке сети и может стать причиной пожара.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Если в вашем доме есть печь, не допускайте её эксплуатацию в неисправном состоянии. Не перекаливайте её и не оставляйте без присмотра. Регулярно очищайте дымоходы от сажи.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Помните, что курение в постели в нетрезвом виде в большинстве случаев приводит к пожару.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Не допускайте детской шалости с огнём, спички храните в недоступных для детей местах.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642918"/>
            <a:ext cx="814393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b="1" u="sng" dirty="0" smtClean="0">
                <a:solidFill>
                  <a:schemeClr val="bg2">
                    <a:lumMod val="25000"/>
                  </a:schemeClr>
                </a:solidFill>
                <a:ea typeface="Times New Roman" pitchFamily="18" charset="0"/>
                <a:cs typeface="Arial" pitchFamily="34" charset="0"/>
              </a:rPr>
              <a:t>Основные действия при пожаре:</a:t>
            </a:r>
            <a:endParaRPr lang="ru-RU" dirty="0" smtClean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a typeface="Times New Roman" pitchFamily="18" charset="0"/>
                <a:cs typeface="Arial" pitchFamily="34" charset="0"/>
              </a:rPr>
              <a:t> - 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ea typeface="Times New Roman" pitchFamily="18" charset="0"/>
                <a:cs typeface="Arial" pitchFamily="34" charset="0"/>
              </a:rPr>
              <a:t>В случае возникновения пожара немедленно вызывайте Единую службу спасения по телефону «01» или по сотовому «010». Дайте диспетчеру необходимую информацию, (точный адрес, что горит, наиболее удобный маршрут для подъезда к дому);</a:t>
            </a:r>
            <a:endParaRPr lang="ru-RU" dirty="0" smtClean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</a:tabLst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ea typeface="Times New Roman" pitchFamily="18" charset="0"/>
                <a:cs typeface="Arial" pitchFamily="34" charset="0"/>
              </a:rPr>
              <a:t>не теряйте время и силы на спасение имущества, в первую очередь          спасайте детей и людей преклонного возраста;</a:t>
            </a:r>
            <a:endParaRPr lang="ru-RU" dirty="0" smtClean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</a:tabLst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ea typeface="Times New Roman" pitchFamily="18" charset="0"/>
                <a:cs typeface="Arial" pitchFamily="34" charset="0"/>
              </a:rPr>
              <a:t>примите следующие меры по предотвращению огня: плотно закройте все двери и окна в помещении, заложите щели в дверном проёме над полом мокрой тканью, перекройте газ и отключите электроэнергию;</a:t>
            </a:r>
            <a:endParaRPr lang="ru-RU" dirty="0" smtClean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</a:tabLst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ea typeface="Times New Roman" pitchFamily="18" charset="0"/>
                <a:cs typeface="Arial" pitchFamily="34" charset="0"/>
              </a:rPr>
              <a:t>при сильном задымлении дышите через мокрую ткань и передвигайтесь как можно ближе к полу (там меньше дыма);</a:t>
            </a:r>
            <a:endParaRPr lang="ru-RU" dirty="0" smtClean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</a:tabLst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ea typeface="Times New Roman" pitchFamily="18" charset="0"/>
                <a:cs typeface="Arial" pitchFamily="34" charset="0"/>
              </a:rPr>
              <a:t>при выходе из горящего здания сразу же сообщите пожарным          </a:t>
            </a:r>
            <a:endParaRPr lang="ru-RU" dirty="0" smtClean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ea typeface="Times New Roman" pitchFamily="18" charset="0"/>
                <a:cs typeface="Arial" pitchFamily="34" charset="0"/>
              </a:rPr>
              <a:t>информацию о тех, кто мог ещё остаться в горящем здании.</a:t>
            </a:r>
            <a:endParaRPr lang="ru-RU" b="1" dirty="0" smtClean="0">
              <a:solidFill>
                <a:schemeClr val="bg2">
                  <a:lumMod val="25000"/>
                </a:schemeClr>
              </a:solidFill>
              <a:ea typeface="Times New Roman" pitchFamily="18" charset="0"/>
              <a:cs typeface="Arial" pitchFamily="34" charset="0"/>
            </a:endParaRPr>
          </a:p>
          <a:p>
            <a:pPr lvl="0" indent="141288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a typeface="Times New Roman" pitchFamily="18" charset="0"/>
                <a:cs typeface="Arial" pitchFamily="34" charset="0"/>
              </a:rPr>
              <a:t>Главное при пожаре - не паникуйте!</a:t>
            </a:r>
          </a:p>
          <a:p>
            <a:pPr lvl="0" indent="141288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a typeface="Times New Roman" pitchFamily="18" charset="0"/>
                <a:cs typeface="Arial" pitchFamily="34" charset="0"/>
              </a:rPr>
              <a:t>Помните! Отсутствие паники, залог  вашего спасения.</a:t>
            </a:r>
          </a:p>
          <a:p>
            <a:pPr lvl="0" indent="141288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a typeface="Times New Roman" pitchFamily="18" charset="0"/>
                <a:cs typeface="Arial" pitchFamily="34" charset="0"/>
              </a:rPr>
              <a:t>В случае пожара, чрезвычайного происшествия, беды на воде, ДТП</a:t>
            </a:r>
            <a:endParaRPr lang="ru-RU" dirty="0" smtClean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a typeface="Times New Roman" pitchFamily="18" charset="0"/>
                <a:cs typeface="Arial" pitchFamily="34" charset="0"/>
              </a:rPr>
              <a:t>звоните в ЕДИНУЮ СЛУЖБУ СПАСЕНИЯ </a:t>
            </a:r>
            <a:endParaRPr lang="ru-RU" dirty="0" smtClean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endParaRPr lang="ru-RU" dirty="0" smtClean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1\Desktop\МЧС В ОПЫТ РАБОТЫ\IMG_58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60" y="548680"/>
            <a:ext cx="8552520" cy="5701680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76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1\Desktop\МЧС В ОПЫТ РАБОТЫ\IMG_58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480004" cy="5653336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76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Другая 22">
      <a:dk1>
        <a:srgbClr val="FF1919"/>
      </a:dk1>
      <a:lt1>
        <a:srgbClr val="FF1919"/>
      </a:lt1>
      <a:dk2>
        <a:srgbClr val="FFD2D2"/>
      </a:dk2>
      <a:lt2>
        <a:srgbClr val="FF1919"/>
      </a:lt2>
      <a:accent1>
        <a:srgbClr val="FF0000"/>
      </a:accent1>
      <a:accent2>
        <a:srgbClr val="FF1919"/>
      </a:accent2>
      <a:accent3>
        <a:srgbClr val="FF1919"/>
      </a:accent3>
      <a:accent4>
        <a:srgbClr val="FF0000"/>
      </a:accent4>
      <a:accent5>
        <a:srgbClr val="FF1919"/>
      </a:accent5>
      <a:accent6>
        <a:srgbClr val="FF1919"/>
      </a:accent6>
      <a:hlink>
        <a:srgbClr val="FF1919"/>
      </a:hlink>
      <a:folHlink>
        <a:srgbClr val="FF1919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1013</TotalTime>
  <Words>1139</Words>
  <Application>Microsoft Office PowerPoint</Application>
  <PresentationFormat>Экран (4:3)</PresentationFormat>
  <Paragraphs>228</Paragraphs>
  <Slides>78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79" baseType="lpstr">
      <vt:lpstr>Техническая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Использование театрализованного творчества                            в такой нетрадиционной форме позволяет: • формировать у детей нравственное поведение (воспитывать у них отрицательное отношение к жестокости, хитрости, трусости) ; • прививать ребятам элементарную экологическую культуру, расширять и углублять их знания об окружающем мире; • формировать у детей представление о театре как об искусстве изображения драматических произведений на сцене, воспитывать у малышей интерес к театрально-игровой деятельности, совершенствовать их музыкальные способности при создании художественного образа; • развивать у ребят психические процессы (внимание, память, восприятие, мышление, воображение) ;  • активизировать и расширять у детей словарный запас, совершенствовать у них звукопроизношение, грамматический строй и навыки связной речи, ее темп и выразительность; • совершенствовать у детей моторику, координацию, плавность, переключаемость и целенаправленность движений;  • развивать эмоционально-волевую сферу детей.  </vt:lpstr>
      <vt:lpstr>Презентация PowerPoint</vt:lpstr>
      <vt:lpstr>Презентация PowerPoint</vt:lpstr>
      <vt:lpstr>Инсценировка по тематике противопожарной безопасности  для детей среднего возраста. </vt:lpstr>
      <vt:lpstr>Пожарный обращается к детям:  Дорогие, Петя, Света!  Не слушайте вы их советы!  Их советы не нужны,  Играть вы с ними не должны!  Огонь жесток и очень безжалостен,  Пожаром кончаются детские шалости.  Опасным считают огонь недаром,  Он приводит к огромным пожарам!     Пожарный обращается к спичке,  баллончику и розетке:  Ваши советы мне не по нраву,  Я найду на вас управу!  Поможет мне в этом известный житель,  Помощник мой- огнетушитель!  </vt:lpstr>
      <vt:lpstr>Презентация PowerPoint</vt:lpstr>
      <vt:lpstr>Пожарный: Ну а вы, мои друзья,  Соблюдаете всегда Эти правила простые,  Но очень нужные такие?  Дети: В детском садике веселом Мы играем много лет И пожарным скажем прямо: Для пожаров здесь запрет!  Не лезут вилками в розетки,  Спички в руки не берут Потому что дети знают Как тяжел пожарный труд!  Ни за что баллончик с газом Мы не станем разбирать.  Не остаться б нам без пальцев И глаза не потерять.  Огнестрельные хлопушки И бенгальские огни В зале, в комнате, в подъезде  Зажигать не станем мы.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84</cp:revision>
  <dcterms:created xsi:type="dcterms:W3CDTF">2015-03-26T06:03:52Z</dcterms:created>
  <dcterms:modified xsi:type="dcterms:W3CDTF">2018-08-16T12:17:11Z</dcterms:modified>
</cp:coreProperties>
</file>