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58" r:id="rId3"/>
    <p:sldId id="296" r:id="rId4"/>
    <p:sldId id="297" r:id="rId5"/>
    <p:sldId id="307" r:id="rId6"/>
    <p:sldId id="261" r:id="rId7"/>
    <p:sldId id="314" r:id="rId8"/>
    <p:sldId id="262" r:id="rId9"/>
    <p:sldId id="326" r:id="rId10"/>
    <p:sldId id="263" r:id="rId11"/>
    <p:sldId id="298" r:id="rId12"/>
    <p:sldId id="315" r:id="rId13"/>
    <p:sldId id="300" r:id="rId14"/>
    <p:sldId id="317" r:id="rId15"/>
    <p:sldId id="318" r:id="rId16"/>
    <p:sldId id="266" r:id="rId17"/>
    <p:sldId id="268" r:id="rId18"/>
    <p:sldId id="267" r:id="rId19"/>
    <p:sldId id="269" r:id="rId20"/>
    <p:sldId id="319" r:id="rId21"/>
    <p:sldId id="271" r:id="rId22"/>
    <p:sldId id="309" r:id="rId23"/>
    <p:sldId id="311" r:id="rId24"/>
    <p:sldId id="312" r:id="rId25"/>
    <p:sldId id="306" r:id="rId26"/>
    <p:sldId id="272" r:id="rId27"/>
    <p:sldId id="320" r:id="rId28"/>
    <p:sldId id="276" r:id="rId29"/>
    <p:sldId id="313" r:id="rId30"/>
    <p:sldId id="278" r:id="rId31"/>
    <p:sldId id="279" r:id="rId32"/>
    <p:sldId id="281" r:id="rId33"/>
    <p:sldId id="282" r:id="rId34"/>
    <p:sldId id="283" r:id="rId35"/>
    <p:sldId id="284" r:id="rId36"/>
    <p:sldId id="285" r:id="rId37"/>
    <p:sldId id="286" r:id="rId38"/>
    <p:sldId id="323" r:id="rId39"/>
    <p:sldId id="291" r:id="rId40"/>
    <p:sldId id="292" r:id="rId41"/>
    <p:sldId id="321" r:id="rId42"/>
    <p:sldId id="289" r:id="rId43"/>
    <p:sldId id="325" r:id="rId44"/>
    <p:sldId id="287" r:id="rId45"/>
    <p:sldId id="32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430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225CB-DDF3-4A50-A071-F2D23742F43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F0AE5-3180-4502-A6AA-912CC30BDF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2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2198FC-DC89-4AA7-B895-9C8794932208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A31564-6F49-4044-B49E-4B8B2F272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8sar.schoolrm.ru/sveden/employees/11226/186846/" TargetMode="External"/><Relationship Id="rId2" Type="http://schemas.openxmlformats.org/officeDocument/2006/relationships/hyperlink" Target="https://ds88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s88sar.schoolrm.ru/sveden/employees/11226/186846/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1854522"/>
            <a:ext cx="4392488" cy="48690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17.05.1971</a:t>
            </a: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МГПИ имени М.Е. </a:t>
            </a:r>
            <a:r>
              <a:rPr lang="ru-RU" altLang="ru-RU" sz="1600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1992 г.</a:t>
            </a:r>
          </a:p>
          <a:p>
            <a:pPr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психология (дошкольная)»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«Преподаватель дошкольной педагогики и психологии в педучилище. Воспитателя»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ЦВ №339690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02.07.1992 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лет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 лет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высшая квалификационная категория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14.03.2018 г.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Министерства образования РМ</a:t>
            </a:r>
          </a:p>
          <a:p>
            <a:pPr lvl="0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252 от 22.03.2018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88640"/>
            <a:ext cx="806489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 err="1">
                <a:solidFill>
                  <a:srgbClr val="7030A0"/>
                </a:solidFill>
                <a:latin typeface="Times New Roman" pitchFamily="18" charset="0"/>
                <a:cs typeface="Arial"/>
              </a:rPr>
              <a:t>Терешкиной</a:t>
            </a: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 Натальи Анатольевны,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2400" b="1" kern="0" dirty="0">
                <a:solidFill>
                  <a:srgbClr val="7030A0"/>
                </a:solidFill>
                <a:latin typeface="Times New Roman" pitchFamily="18" charset="0"/>
                <a:cs typeface="Arial"/>
              </a:rPr>
              <a:t> воспитателя  МДОУ «Детский сад № 88» г. о. Саранск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endParaRPr lang="ru-RU" altLang="ru-RU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295232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67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2474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1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5656" y="836712"/>
            <a:ext cx="660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2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283397" cy="471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rabotnik\Desktop\Терешкина\сканы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367" y="1924071"/>
            <a:ext cx="3235896" cy="445001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08104" y="4077072"/>
            <a:ext cx="2736304" cy="2160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rabotnik\Desktop\Терешкина\сканы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174232" cy="5740422"/>
          </a:xfrm>
          <a:prstGeom prst="rect">
            <a:avLst/>
          </a:prstGeom>
          <a:noFill/>
        </p:spPr>
      </p:pic>
      <p:pic>
        <p:nvPicPr>
          <p:cNvPr id="3075" name="Picture 3" descr="C:\Users\rabotnik\Desktop\Терешкина\сканы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3095" y="637629"/>
            <a:ext cx="3893607" cy="5723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apf.mail.ru/cgi-bin/readmsg?id=15973883210641229338;0;1&amp;exif=1&amp;full=1&amp;x-email=ds88sar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rabotnik\Desktop\Терешкина\сканы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1712"/>
            <a:ext cx="4606280" cy="633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4377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Терешкина\сканы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59" y="800708"/>
            <a:ext cx="2971461" cy="4392488"/>
          </a:xfrm>
          <a:prstGeom prst="rect">
            <a:avLst/>
          </a:prstGeom>
          <a:noFill/>
        </p:spPr>
      </p:pic>
      <p:pic>
        <p:nvPicPr>
          <p:cNvPr id="4099" name="Picture 3" descr="C:\Users\rabotnik\Desktop\Терешкина\сканы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2295" y="800708"/>
            <a:ext cx="2787182" cy="4284476"/>
          </a:xfrm>
          <a:prstGeom prst="rect">
            <a:avLst/>
          </a:prstGeom>
          <a:noFill/>
        </p:spPr>
      </p:pic>
      <p:pic>
        <p:nvPicPr>
          <p:cNvPr id="4100" name="Picture 4" descr="C:\Users\rabotnik\Desktop\Терешкина\сканы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800708"/>
            <a:ext cx="2787182" cy="4284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20" y="1052736"/>
            <a:ext cx="7955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136" y="836712"/>
            <a:ext cx="7757727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786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Результаты участия воспитанников  в :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</a:t>
            </a:r>
            <a:b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акциях, фестивалях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916832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- 1</a:t>
            </a:r>
          </a:p>
          <a:p>
            <a:pPr algn="ctr"/>
            <a:r>
              <a:rPr lang="ru-RU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1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  </a:t>
            </a:r>
          </a:p>
        </p:txBody>
      </p:sp>
    </p:spTree>
    <p:extLst>
      <p:ext uri="{BB962C8B-B14F-4D97-AF65-F5344CB8AC3E}">
        <p14:creationId xmlns="" xmlns:p14="http://schemas.microsoft.com/office/powerpoint/2010/main" val="17171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2.schoolrm.ru/iblock/47e/47e9f7f2939a1d4456ac3a75b61c2c70/bfe3c2947f64ab54fb64292300c531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18356"/>
            <a:ext cx="4728046" cy="6021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43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2.schoolrm.ru/resize_cache/1997384/c3bed4c46e3bebf9034448fed65e7b8e/iblock/539/539897429c5adbcc94eca5eb00c8008a/lyamanova_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23" y="548680"/>
            <a:ext cx="7943953" cy="5616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8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rabotnik\Desktop\Терешкина\сканы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899" y="550774"/>
            <a:ext cx="3782054" cy="5201097"/>
          </a:xfrm>
          <a:prstGeom prst="rect">
            <a:avLst/>
          </a:prstGeom>
          <a:noFill/>
        </p:spPr>
      </p:pic>
      <p:pic>
        <p:nvPicPr>
          <p:cNvPr id="30722" name="Picture 2" descr="C:\Users\rabotnik\Desktop\Терешкина\сканы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677330" cy="5203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0648"/>
            <a:ext cx="45720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РЕДСТАВЛЕНИЕ СОБСТВЕННОГО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196752"/>
            <a:ext cx="68407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Собственный педагогический опыт на тему: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воспитание дошкольников посредством ознакомления с художественной литературой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https://ds88sar.schoolrm.ru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страницах сети Интернет: </a:t>
            </a:r>
          </a:p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https://ds88sar.schoolrm.ru/sveden/employees/11226/186846/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5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rabotnik\Desktop\Терешкина\сканы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86" y="476672"/>
            <a:ext cx="4148586" cy="5705153"/>
          </a:xfrm>
          <a:prstGeom prst="rect">
            <a:avLst/>
          </a:prstGeom>
          <a:noFill/>
        </p:spPr>
      </p:pic>
      <p:pic>
        <p:nvPicPr>
          <p:cNvPr id="59395" name="Picture 3" descr="C:\Users\rabotnik\Desktop\Терешкина\сканы\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877" y="491859"/>
            <a:ext cx="4148586" cy="5705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12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endParaRPr lang="ru-RU" sz="2300" b="1" kern="0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kern="0" dirty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– 3</a:t>
            </a:r>
          </a:p>
          <a:p>
            <a:pPr algn="ctr"/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– 2</a:t>
            </a:r>
          </a:p>
          <a:p>
            <a:pPr algn="ctr"/>
            <a:r>
              <a:rPr lang="ru-RU" sz="23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- 1</a:t>
            </a:r>
          </a:p>
          <a:p>
            <a:pPr algn="ctr"/>
            <a:endParaRPr lang="ru-RU" sz="23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abotnik\Desktop\Терешкина\сканы\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0" y="908720"/>
            <a:ext cx="2880320" cy="4526215"/>
          </a:xfrm>
          <a:prstGeom prst="rect">
            <a:avLst/>
          </a:prstGeom>
          <a:noFill/>
        </p:spPr>
      </p:pic>
      <p:pic>
        <p:nvPicPr>
          <p:cNvPr id="12291" name="Picture 3" descr="C:\Users\rabotnik\Desktop\Терешкина\сканы\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5273" y="908720"/>
            <a:ext cx="2853454" cy="4526214"/>
          </a:xfrm>
          <a:prstGeom prst="rect">
            <a:avLst/>
          </a:prstGeom>
          <a:noFill/>
        </p:spPr>
      </p:pic>
      <p:pic>
        <p:nvPicPr>
          <p:cNvPr id="12292" name="Picture 4" descr="C:\Users\rabotnik\Desktop\Терешкина\сканы\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8100" y="908720"/>
            <a:ext cx="2880320" cy="45262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65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23534080"/>
              </p:ext>
            </p:extLst>
          </p:nvPr>
        </p:nvGraphicFramePr>
        <p:xfrm>
          <a:off x="1331640" y="1412776"/>
          <a:ext cx="6840759" cy="4285007"/>
        </p:xfrm>
        <a:graphic>
          <a:graphicData uri="http://schemas.openxmlformats.org/drawingml/2006/table">
            <a:tbl>
              <a:tblPr/>
              <a:tblGrid>
                <a:gridCol w="1299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08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96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911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8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18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уровень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4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04.10.2019г.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ГБУ ДПО РМ «ЦНППМПР – «Педагог 13 </a:t>
                      </a: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.»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«Развитие творческих способностей детей дошкольного возраста через театрализованную деятельность»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форум «Инновационная деятельность педагога дошкольного образования: опыт, проблема, перспективы»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45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08.10.2021г.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ГБУ ДПО РМ «ЦНППМПР – «Педагог 13 </a:t>
                      </a: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Психогимнастика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 ДОУ как метод развития и коррекции познавательной и эмоционально-личностной сферы ребенка»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Образовательный форум «Детский сад в </a:t>
                      </a:r>
                      <a:r>
                        <a:rPr lang="ru-RU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дистанте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современные технологии, реальные практики»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rabotnik\Desktop\Терешкина\сканы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427" y="342960"/>
            <a:ext cx="4305671" cy="5921177"/>
          </a:xfrm>
          <a:prstGeom prst="rect">
            <a:avLst/>
          </a:prstGeom>
          <a:noFill/>
        </p:spPr>
      </p:pic>
      <p:pic>
        <p:nvPicPr>
          <p:cNvPr id="25602" name="Picture 2" descr="C:\Users\rabotnik\Desktop\Терешкина\сканы\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248" y="342960"/>
            <a:ext cx="4096224" cy="57606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148064" y="1772816"/>
            <a:ext cx="3384375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44824"/>
            <a:ext cx="374441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выступлений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3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3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300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50633575"/>
              </p:ext>
            </p:extLst>
          </p:nvPr>
        </p:nvGraphicFramePr>
        <p:xfrm>
          <a:off x="1597246" y="1700808"/>
          <a:ext cx="6021515" cy="3240786"/>
        </p:xfrm>
        <a:graphic>
          <a:graphicData uri="http://schemas.openxmlformats.org/drawingml/2006/table">
            <a:tbl>
              <a:tblPr/>
              <a:tblGrid>
                <a:gridCol w="1143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87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65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526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304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Дата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Название мероприятия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18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уровень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3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23.04.2019 г.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ФГБОУ ВО "МГПИ имени </a:t>
                      </a:r>
                      <a:r>
                        <a:rPr lang="ru-RU" sz="1400" b="0" i="0" kern="12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М.Е.Евсевьева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Особенности использования игровых методов в работе с детьми с ограниченными возможностями здоровья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Всероссийский научно-практический семинар «Актуальные проблемы обучения и воспитания лиц с ограниченными возможностями здоровья в условиях инклюзивного образования»</a:t>
                      </a:r>
                    </a:p>
                  </a:txBody>
                  <a:tcPr marL="58039" marR="580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552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C:\Users\rabotnik\Desktop\Терешкина\сканы\19.jpg"/>
          <p:cNvPicPr>
            <a:picLocks noChangeAspect="1" noChangeArrowheads="1"/>
          </p:cNvPicPr>
          <p:nvPr/>
        </p:nvPicPr>
        <p:blipFill>
          <a:blip r:embed="rId2" cstate="print"/>
          <a:srcRect l="1672" t="1216" r="4673" b="279"/>
          <a:stretch>
            <a:fillRect/>
          </a:stretch>
        </p:blipFill>
        <p:spPr bwMode="auto">
          <a:xfrm>
            <a:off x="251520" y="332656"/>
            <a:ext cx="4032448" cy="5832648"/>
          </a:xfrm>
          <a:prstGeom prst="rect">
            <a:avLst/>
          </a:prstGeom>
          <a:noFill/>
        </p:spPr>
      </p:pic>
      <p:pic>
        <p:nvPicPr>
          <p:cNvPr id="23554" name="Picture 2" descr="C:\Users\rabotnik\Desktop\Терешкина\сканы\20.jpg"/>
          <p:cNvPicPr>
            <a:picLocks noChangeAspect="1" noChangeArrowheads="1"/>
          </p:cNvPicPr>
          <p:nvPr/>
        </p:nvPicPr>
        <p:blipFill>
          <a:blip r:embed="rId3" cstate="print"/>
          <a:srcRect r="26303" b="29259"/>
          <a:stretch>
            <a:fillRect/>
          </a:stretch>
        </p:blipFill>
        <p:spPr bwMode="auto">
          <a:xfrm>
            <a:off x="4860034" y="332656"/>
            <a:ext cx="4034457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41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rabotnik\Desktop\Терешкина\сканы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563" y="188639"/>
            <a:ext cx="7766869" cy="633670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16016" y="1052736"/>
            <a:ext cx="3600400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41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6146" name="Picture 2" descr="C:\Users\rabotnik\Desktop\Терешкина\сканы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16" y="1196751"/>
            <a:ext cx="3744416" cy="5285227"/>
          </a:xfrm>
          <a:prstGeom prst="rect">
            <a:avLst/>
          </a:prstGeom>
          <a:noFill/>
        </p:spPr>
      </p:pic>
      <p:pic>
        <p:nvPicPr>
          <p:cNvPr id="6147" name="Picture 3" descr="C:\Users\rabotnik\Desktop\Терешкина\сканы\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196752"/>
            <a:ext cx="3744414" cy="5285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abotnik\Desktop\Терешкина\сканы\29.jpg"/>
          <p:cNvPicPr>
            <a:picLocks noChangeAspect="1" noChangeArrowheads="1"/>
          </p:cNvPicPr>
          <p:nvPr/>
        </p:nvPicPr>
        <p:blipFill>
          <a:blip r:embed="rId2" cstate="print"/>
          <a:srcRect t="1266" r="201"/>
          <a:stretch>
            <a:fillRect/>
          </a:stretch>
        </p:blipFill>
        <p:spPr bwMode="auto">
          <a:xfrm>
            <a:off x="329547" y="572556"/>
            <a:ext cx="4032448" cy="5616624"/>
          </a:xfrm>
          <a:prstGeom prst="rect">
            <a:avLst/>
          </a:prstGeom>
          <a:noFill/>
        </p:spPr>
      </p:pic>
      <p:pic>
        <p:nvPicPr>
          <p:cNvPr id="7171" name="Picture 3" descr="C:\Users\rabotnik\Desktop\Терешкина\сканы\28.jpg"/>
          <p:cNvPicPr>
            <a:picLocks noChangeAspect="1" noChangeArrowheads="1"/>
          </p:cNvPicPr>
          <p:nvPr/>
        </p:nvPicPr>
        <p:blipFill>
          <a:blip r:embed="rId3" cstate="print"/>
          <a:srcRect r="-201"/>
          <a:stretch>
            <a:fillRect/>
          </a:stretch>
        </p:blipFill>
        <p:spPr bwMode="auto">
          <a:xfrm>
            <a:off x="4696963" y="572556"/>
            <a:ext cx="4104456" cy="5633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6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botnik\Desktop\Терешкина\сканы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1"/>
            <a:ext cx="4248472" cy="5842517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AF816F5-1AA8-F623-7163-57B7112EC3DE}"/>
              </a:ext>
            </a:extLst>
          </p:cNvPr>
          <p:cNvSpPr/>
          <p:nvPr/>
        </p:nvSpPr>
        <p:spPr>
          <a:xfrm>
            <a:off x="2843808" y="1124744"/>
            <a:ext cx="115212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EC5FA00-AB05-AE5D-361E-685F5786C1A4}"/>
              </a:ext>
            </a:extLst>
          </p:cNvPr>
          <p:cNvSpPr/>
          <p:nvPr/>
        </p:nvSpPr>
        <p:spPr>
          <a:xfrm>
            <a:off x="2339752" y="2060848"/>
            <a:ext cx="108012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62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368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</a:p>
        </p:txBody>
      </p:sp>
      <p:pic>
        <p:nvPicPr>
          <p:cNvPr id="1026" name="Picture 2" descr="C:\Users\rabotnik\Desktop\Терешкина\Свидетельство о регистрации МА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24744"/>
            <a:ext cx="3919790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2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3" name="Picture 2" descr="C:\Users\rabotnik\Desktop\Терешкина\сканы\22.jpg">
            <a:extLst>
              <a:ext uri="{FF2B5EF4-FFF2-40B4-BE49-F238E27FC236}">
                <a16:creationId xmlns="" xmlns:a16="http://schemas.microsoft.com/office/drawing/2014/main" id="{25ED40E1-C6F2-7CA9-A840-05D576846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89" t="2264" r="4621" b="1531"/>
          <a:stretch>
            <a:fillRect/>
          </a:stretch>
        </p:blipFill>
        <p:spPr bwMode="auto">
          <a:xfrm>
            <a:off x="724306" y="1479632"/>
            <a:ext cx="3379509" cy="4814036"/>
          </a:xfrm>
          <a:prstGeom prst="rect">
            <a:avLst/>
          </a:prstGeom>
          <a:noFill/>
        </p:spPr>
      </p:pic>
      <p:pic>
        <p:nvPicPr>
          <p:cNvPr id="4" name="Picture 3" descr="C:\Users\rabotnik\Desktop\Терешкина\сканы\23.jpg">
            <a:extLst>
              <a:ext uri="{FF2B5EF4-FFF2-40B4-BE49-F238E27FC236}">
                <a16:creationId xmlns="" xmlns:a16="http://schemas.microsoft.com/office/drawing/2014/main" id="{3841B72D-DC00-2E52-0486-1542D6CD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172" y="1510015"/>
            <a:ext cx="3404244" cy="4814036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E1715DBF-D061-214C-3353-EF4052E48DB5}"/>
              </a:ext>
            </a:extLst>
          </p:cNvPr>
          <p:cNvSpPr/>
          <p:nvPr/>
        </p:nvSpPr>
        <p:spPr>
          <a:xfrm>
            <a:off x="5148064" y="4077072"/>
            <a:ext cx="26642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8194" name="Picture 2" descr="C:\Users\rabotnik\Desktop\Терешкина\сканы\40.jpg"/>
          <p:cNvPicPr>
            <a:picLocks noChangeAspect="1" noChangeArrowheads="1"/>
          </p:cNvPicPr>
          <p:nvPr/>
        </p:nvPicPr>
        <p:blipFill>
          <a:blip r:embed="rId2" cstate="print"/>
          <a:srcRect t="1212" r="4449"/>
          <a:stretch>
            <a:fillRect/>
          </a:stretch>
        </p:blipFill>
        <p:spPr bwMode="auto">
          <a:xfrm>
            <a:off x="251520" y="1124744"/>
            <a:ext cx="3960440" cy="5328592"/>
          </a:xfrm>
          <a:prstGeom prst="rect">
            <a:avLst/>
          </a:prstGeom>
          <a:noFill/>
        </p:spPr>
      </p:pic>
      <p:pic>
        <p:nvPicPr>
          <p:cNvPr id="8195" name="Picture 3" descr="C:\Users\rabotnik\Desktop\Терешкина\сканы\41.jpg"/>
          <p:cNvPicPr>
            <a:picLocks noChangeAspect="1" noChangeArrowheads="1"/>
          </p:cNvPicPr>
          <p:nvPr/>
        </p:nvPicPr>
        <p:blipFill>
          <a:blip r:embed="rId3" cstate="print"/>
          <a:srcRect t="1295" r="2063"/>
          <a:stretch>
            <a:fillRect/>
          </a:stretch>
        </p:blipFill>
        <p:spPr bwMode="auto">
          <a:xfrm>
            <a:off x="4788024" y="1196752"/>
            <a:ext cx="3960440" cy="53285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216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abotnik\Desktop\Терешкина\сканы\42.jpg"/>
          <p:cNvPicPr>
            <a:picLocks noChangeAspect="1" noChangeArrowheads="1"/>
          </p:cNvPicPr>
          <p:nvPr/>
        </p:nvPicPr>
        <p:blipFill>
          <a:blip r:embed="rId2" cstate="print"/>
          <a:srcRect t="1347" r="1795"/>
          <a:stretch>
            <a:fillRect/>
          </a:stretch>
        </p:blipFill>
        <p:spPr bwMode="auto">
          <a:xfrm>
            <a:off x="323528" y="692696"/>
            <a:ext cx="3816424" cy="5272311"/>
          </a:xfrm>
          <a:prstGeom prst="rect">
            <a:avLst/>
          </a:prstGeom>
          <a:noFill/>
        </p:spPr>
      </p:pic>
      <p:pic>
        <p:nvPicPr>
          <p:cNvPr id="9219" name="Picture 3" descr="C:\Users\rabotnik\Desktop\Терешкина\сканы\43.jpg"/>
          <p:cNvPicPr>
            <a:picLocks noChangeAspect="1" noChangeArrowheads="1"/>
          </p:cNvPicPr>
          <p:nvPr/>
        </p:nvPicPr>
        <p:blipFill>
          <a:blip r:embed="rId3" cstate="print"/>
          <a:srcRect t="1408" r="2697"/>
          <a:stretch>
            <a:fillRect/>
          </a:stretch>
        </p:blipFill>
        <p:spPr bwMode="auto">
          <a:xfrm>
            <a:off x="5004050" y="764703"/>
            <a:ext cx="3600398" cy="5200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042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143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  <p:pic>
        <p:nvPicPr>
          <p:cNvPr id="10242" name="Picture 2" descr="C:\Users\rabotnik\Desktop\Терешкина\сканы\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752" y="764704"/>
            <a:ext cx="4096225" cy="5633147"/>
          </a:xfrm>
          <a:prstGeom prst="rect">
            <a:avLst/>
          </a:prstGeom>
          <a:noFill/>
        </p:spPr>
      </p:pic>
      <p:pic>
        <p:nvPicPr>
          <p:cNvPr id="10243" name="Picture 3" descr="C:\Users\rabotnik\Desktop\Терешкина\сканы\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4096224" cy="5633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58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abotnik\Desktop\Терешкина\сканы\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318248" cy="5938473"/>
          </a:xfrm>
          <a:prstGeom prst="rect">
            <a:avLst/>
          </a:prstGeom>
          <a:noFill/>
        </p:spPr>
      </p:pic>
      <p:pic>
        <p:nvPicPr>
          <p:cNvPr id="11267" name="Picture 3" descr="C:\Users\rabotnik\Desktop\Терешкина\сканы\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79"/>
            <a:ext cx="3907213" cy="58664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74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</a:p>
        </p:txBody>
      </p:sp>
      <p:pic>
        <p:nvPicPr>
          <p:cNvPr id="13314" name="Picture 2" descr="C:\Users\rabotnik\Desktop\Терешкина\сканы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412" y="980729"/>
            <a:ext cx="3912509" cy="5380500"/>
          </a:xfrm>
          <a:prstGeom prst="rect">
            <a:avLst/>
          </a:prstGeom>
          <a:noFill/>
        </p:spPr>
      </p:pic>
      <p:pic>
        <p:nvPicPr>
          <p:cNvPr id="1026" name="Picture 2" descr="C:\Users\rabotnik\Desktop\Терешкина\сканы\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5" y="980728"/>
            <a:ext cx="3717679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44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53285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уровень – 3</a:t>
            </a:r>
          </a:p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- 1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 – 1</a:t>
            </a:r>
          </a:p>
          <a:p>
            <a:pPr lvl="0"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28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729" b="2500"/>
          <a:stretch>
            <a:fillRect/>
          </a:stretch>
        </p:blipFill>
        <p:spPr>
          <a:xfrm>
            <a:off x="251520" y="476672"/>
            <a:ext cx="4290938" cy="5976664"/>
          </a:xfrm>
          <a:prstGeom prst="rect">
            <a:avLst/>
          </a:prstGeom>
        </p:spPr>
      </p:pic>
      <p:pic>
        <p:nvPicPr>
          <p:cNvPr id="6" name="Рисунок 5" descr="C:\Users\rabotnik\Desktop\Федотова\Справки приказы\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12676"/>
            <a:ext cx="39604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652120" y="3501008"/>
            <a:ext cx="151216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2839" b="3120"/>
          <a:stretch/>
        </p:blipFill>
        <p:spPr bwMode="auto">
          <a:xfrm>
            <a:off x="287984" y="404664"/>
            <a:ext cx="4140001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rabotnik\Desktop\Федотова\Справки приказы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404664"/>
            <a:ext cx="424847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96136" y="3140968"/>
            <a:ext cx="136815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rmAutofit fontScale="90000"/>
          </a:bodyPr>
          <a:lstStyle/>
          <a:p>
            <a:pPr lvl="0" algn="ctr">
              <a:buNone/>
            </a:pPr>
            <a: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  <a:br>
              <a:rPr lang="ru-RU" sz="2400" b="1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МУНИЦИПАЛЬНЫЙ  УРОВЕНЬ:</a:t>
            </a:r>
            <a:b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инновационная деятельность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МДОУ «Детский сад №88»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</a:t>
            </a:r>
            <a:br>
              <a:rPr lang="ru-RU" sz="2400" i="1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«Духовно-нравственное воспитание детей дошкольного возраста через приобщение к культуре и традициям народов Поволжья»</a:t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en-US" sz="2400" u="sng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https://ds88sar.schoolrm.ru/sveden/employees/11226/186846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/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/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r>
              <a:rPr lang="ru-RU" sz="2400" i="1" u="sng" dirty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/>
            </a:r>
            <a:br>
              <a:rPr lang="ru-RU" sz="2400" i="1" u="sng" dirty="0">
                <a:solidFill>
                  <a:srgbClr val="C0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</a:br>
            <a:endParaRPr lang="ru-RU" sz="2400" b="1" kern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2.schoolrm.ru/resize_cache/1975488/c3bed4c46e3bebf9034448fed65e7b8e/iblock/070/070aaa86d555a1505b6abc4474586e0f/TTTt.jpg"/>
          <p:cNvPicPr>
            <a:picLocks noChangeAspect="1" noChangeArrowheads="1"/>
          </p:cNvPicPr>
          <p:nvPr/>
        </p:nvPicPr>
        <p:blipFill>
          <a:blip r:embed="rId2" cstate="print"/>
          <a:srcRect l="1653" t="4119" r="3273" b="1871"/>
          <a:stretch>
            <a:fillRect/>
          </a:stretch>
        </p:blipFill>
        <p:spPr bwMode="auto">
          <a:xfrm>
            <a:off x="431540" y="454360"/>
            <a:ext cx="8280920" cy="5949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008" y="417215"/>
            <a:ext cx="8467984" cy="602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723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Терешкина\сканы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030216" cy="5542370"/>
          </a:xfrm>
          <a:prstGeom prst="rect">
            <a:avLst/>
          </a:prstGeom>
          <a:noFill/>
        </p:spPr>
      </p:pic>
      <p:pic>
        <p:nvPicPr>
          <p:cNvPr id="3075" name="Picture 3" descr="C:\Users\rabotnik\Desktop\Терешкина\сканы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3886778" cy="5542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6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Терешкина\сканы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884" y="558789"/>
            <a:ext cx="4174232" cy="5740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6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</a:p>
        </p:txBody>
      </p:sp>
      <p:pic>
        <p:nvPicPr>
          <p:cNvPr id="2050" name="Picture 2" descr="C:\Users\rabotnik\Desktop\Терешкина\сканы\24.jpg"/>
          <p:cNvPicPr>
            <a:picLocks noChangeAspect="1" noChangeArrowheads="1"/>
          </p:cNvPicPr>
          <p:nvPr/>
        </p:nvPicPr>
        <p:blipFill>
          <a:blip r:embed="rId2" cstate="print"/>
          <a:srcRect r="31471" b="63481"/>
          <a:stretch>
            <a:fillRect/>
          </a:stretch>
        </p:blipFill>
        <p:spPr bwMode="auto">
          <a:xfrm>
            <a:off x="1329455" y="1268760"/>
            <a:ext cx="648509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6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rabotnik\Desktop\Федотова\blagodarnost-9-gr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11" y="620688"/>
            <a:ext cx="417646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rabotnik\Desktop\Федотова\9-grupp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1641" y="654988"/>
            <a:ext cx="403244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61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Терешкина\сканы\38.jpg"/>
          <p:cNvPicPr>
            <a:picLocks noChangeAspect="1" noChangeArrowheads="1"/>
          </p:cNvPicPr>
          <p:nvPr/>
        </p:nvPicPr>
        <p:blipFill>
          <a:blip r:embed="rId2" cstate="print"/>
          <a:srcRect l="5808" t="3219" r="5265" b="3219"/>
          <a:stretch>
            <a:fillRect/>
          </a:stretch>
        </p:blipFill>
        <p:spPr bwMode="auto">
          <a:xfrm>
            <a:off x="899592" y="692696"/>
            <a:ext cx="3456384" cy="5472608"/>
          </a:xfrm>
          <a:prstGeom prst="rect">
            <a:avLst/>
          </a:prstGeom>
          <a:noFill/>
        </p:spPr>
      </p:pic>
      <p:pic>
        <p:nvPicPr>
          <p:cNvPr id="2051" name="Picture 3" descr="C:\Users\rabotnik\Desktop\Терешкина\сканы\37.jpg"/>
          <p:cNvPicPr>
            <a:picLocks noChangeAspect="1" noChangeArrowheads="1"/>
          </p:cNvPicPr>
          <p:nvPr/>
        </p:nvPicPr>
        <p:blipFill>
          <a:blip r:embed="rId3" cstate="print"/>
          <a:srcRect l="4992" t="7768" r="864" b="1604"/>
          <a:stretch>
            <a:fillRect/>
          </a:stretch>
        </p:blipFill>
        <p:spPr bwMode="auto">
          <a:xfrm>
            <a:off x="4860032" y="2132856"/>
            <a:ext cx="3600400" cy="2520280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8252D4E-EF43-FF91-DA88-C8EE5D93BDB5}"/>
              </a:ext>
            </a:extLst>
          </p:cNvPr>
          <p:cNvSpPr/>
          <p:nvPr/>
        </p:nvSpPr>
        <p:spPr>
          <a:xfrm>
            <a:off x="899592" y="263691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5A03C42-0F3D-C49B-C6BB-F147E627C7DF}"/>
              </a:ext>
            </a:extLst>
          </p:cNvPr>
          <p:cNvSpPr/>
          <p:nvPr/>
        </p:nvSpPr>
        <p:spPr>
          <a:xfrm>
            <a:off x="5076056" y="3717032"/>
            <a:ext cx="322701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96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rabotnik\Desktop\Исаева-аттестация\приказ иннов3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38" t="2502"/>
          <a:stretch>
            <a:fillRect/>
          </a:stretch>
        </p:blipFill>
        <p:spPr bwMode="auto">
          <a:xfrm>
            <a:off x="395536" y="404664"/>
            <a:ext cx="403244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rabotnik\Desktop\Федотова\Справки приказы\1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004" y="400486"/>
            <a:ext cx="396044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08104" y="3645024"/>
            <a:ext cx="144016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sz="500" dirty="0"/>
          </a:p>
        </p:txBody>
      </p:sp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Терешкина\сканы\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814192" cy="4752527"/>
          </a:xfrm>
          <a:prstGeom prst="rect">
            <a:avLst/>
          </a:prstGeom>
          <a:noFill/>
        </p:spPr>
      </p:pic>
      <p:pic>
        <p:nvPicPr>
          <p:cNvPr id="3075" name="Picture 3" descr="C:\Users\rabotnik\Desktop\Терешкина\сканы\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3598168" cy="49482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27584" y="5301208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https://ds88sar.schoolrm.ru/sveden/employees/11226/186846/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27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Наставничество</a:t>
            </a:r>
          </a:p>
        </p:txBody>
      </p:sp>
      <p:pic>
        <p:nvPicPr>
          <p:cNvPr id="4098" name="Picture 2" descr="C:\Users\rabotnik\Desktop\Терешкина\сканы\34.jpg"/>
          <p:cNvPicPr>
            <a:picLocks noChangeAspect="1" noChangeArrowheads="1"/>
          </p:cNvPicPr>
          <p:nvPr/>
        </p:nvPicPr>
        <p:blipFill>
          <a:blip r:embed="rId3" cstate="print"/>
          <a:srcRect t="2238"/>
          <a:stretch>
            <a:fillRect/>
          </a:stretch>
        </p:blipFill>
        <p:spPr bwMode="auto">
          <a:xfrm>
            <a:off x="2051720" y="562993"/>
            <a:ext cx="4678288" cy="62895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591780" y="3236996"/>
            <a:ext cx="3852428" cy="48003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86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abotnik\Desktop\Терешкина\сканы\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4102224" cy="5641396"/>
          </a:xfrm>
          <a:prstGeom prst="rect">
            <a:avLst/>
          </a:prstGeom>
          <a:noFill/>
        </p:spPr>
      </p:pic>
      <p:pic>
        <p:nvPicPr>
          <p:cNvPr id="5123" name="Picture 3" descr="C:\Users\rabotnik\Desktop\Терешкина\сканы\33.jpg"/>
          <p:cNvPicPr>
            <a:picLocks noChangeAspect="1" noChangeArrowheads="1"/>
          </p:cNvPicPr>
          <p:nvPr/>
        </p:nvPicPr>
        <p:blipFill>
          <a:blip r:embed="rId4" cstate="print"/>
          <a:srcRect t="2095" r="898"/>
          <a:stretch>
            <a:fillRect/>
          </a:stretch>
        </p:blipFill>
        <p:spPr bwMode="auto">
          <a:xfrm>
            <a:off x="5148064" y="548680"/>
            <a:ext cx="3528392" cy="5489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86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2683</TotalTime>
  <Words>479</Words>
  <Application>Microsoft Office PowerPoint</Application>
  <PresentationFormat>Экран (4:3)</PresentationFormat>
  <Paragraphs>102</Paragraphs>
  <Slides>45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Слайд 1</vt:lpstr>
      <vt:lpstr>Слайд 2</vt:lpstr>
      <vt:lpstr>Слайд 3</vt:lpstr>
      <vt:lpstr> Участие в инновационной (экспериментальной) деятельности   МУНИЦИПАЛЬНЫЙ  УРОВЕНЬ:  инновационная деятельность   МДОУ «Детский сад №88»    «Духовно-нравственное воспитание детей дошкольного возраста через приобщение к культуре и традициям народов Поволжья»  https://ds88sar.schoolrm.ru/sveden/employees/11226/186846/   </vt:lpstr>
      <vt:lpstr>Слайд 5</vt:lpstr>
      <vt:lpstr>Слайд 6</vt:lpstr>
      <vt:lpstr>Слайд 7</vt:lpstr>
      <vt:lpstr>Наставничество</vt:lpstr>
      <vt:lpstr>Слайд 9</vt:lpstr>
      <vt:lpstr>Наличие публикаций   </vt:lpstr>
      <vt:lpstr>Слайд 11</vt:lpstr>
      <vt:lpstr>Слайд 12</vt:lpstr>
      <vt:lpstr>Слайд 13</vt:lpstr>
      <vt:lpstr>Слайд 14</vt:lpstr>
      <vt:lpstr>Слайд 15</vt:lpstr>
      <vt:lpstr>Результаты участия воспитанников  в : конкурсах, выставках, турнирах, соревнованиях, акциях, фестивалях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Экспертная деятельность</vt:lpstr>
      <vt:lpstr>Слайд 31</vt:lpstr>
      <vt:lpstr>Слайд 32</vt:lpstr>
      <vt:lpstr>Слайд 33</vt:lpstr>
      <vt:lpstr>Качество взаимодействия с родителями</vt:lpstr>
      <vt:lpstr>Слайд 35</vt:lpstr>
      <vt:lpstr>Работа с детьми из социально-неблагополучных семей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</dc:creator>
  <cp:lastModifiedBy>rabotnik</cp:lastModifiedBy>
  <cp:revision>302</cp:revision>
  <dcterms:created xsi:type="dcterms:W3CDTF">2021-11-05T10:39:37Z</dcterms:created>
  <dcterms:modified xsi:type="dcterms:W3CDTF">2022-12-21T11:29:32Z</dcterms:modified>
</cp:coreProperties>
</file>