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7" r:id="rId2"/>
    <p:sldId id="262" r:id="rId3"/>
    <p:sldId id="260" r:id="rId4"/>
    <p:sldId id="259" r:id="rId5"/>
    <p:sldId id="288" r:id="rId6"/>
    <p:sldId id="261" r:id="rId7"/>
    <p:sldId id="268" r:id="rId8"/>
    <p:sldId id="279" r:id="rId9"/>
    <p:sldId id="263" r:id="rId10"/>
    <p:sldId id="285" r:id="rId11"/>
    <p:sldId id="264" r:id="rId12"/>
    <p:sldId id="280" r:id="rId13"/>
    <p:sldId id="269" r:id="rId14"/>
    <p:sldId id="275" r:id="rId15"/>
    <p:sldId id="283" r:id="rId16"/>
    <p:sldId id="286" r:id="rId17"/>
    <p:sldId id="282" r:id="rId18"/>
    <p:sldId id="270" r:id="rId19"/>
    <p:sldId id="272" r:id="rId20"/>
    <p:sldId id="274" r:id="rId21"/>
    <p:sldId id="287" r:id="rId22"/>
    <p:sldId id="284" r:id="rId23"/>
    <p:sldId id="281" r:id="rId24"/>
    <p:sldId id="271" r:id="rId25"/>
    <p:sldId id="290" r:id="rId26"/>
    <p:sldId id="27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3D6A-FEE7-4E4B-848D-E96CAAC5E705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E8CD5-A7C1-4364-8D3D-CFFEAE3D5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86834-2C9C-48A5-B57E-3E7EE327DD9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B445E8D-25F4-47B8-A7F6-D2328F29E143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C652A1D-9B19-4FD7-B492-12139C8470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2192000" cy="6743121"/>
          </a:xfrm>
          <a:prstGeom prst="rect">
            <a:avLst/>
          </a:prstGeom>
          <a:noFill/>
        </p:spPr>
      </p:pic>
      <p:pic>
        <p:nvPicPr>
          <p:cNvPr id="1026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74312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847850" y="876300"/>
            <a:ext cx="8858250" cy="3810000"/>
          </a:xfrm>
          <a:prstGeom prst="roundRect">
            <a:avLst/>
          </a:prstGeom>
          <a:solidFill>
            <a:schemeClr val="bg2"/>
          </a:solidFill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3335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«Ягодка»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824568" y="2133600"/>
            <a:ext cx="8640232" cy="3009900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/>
              <a:t>Современная образовательная среда ДОУ. </a:t>
            </a:r>
          </a:p>
          <a:p>
            <a:r>
              <a:rPr lang="ru-RU" sz="3600" dirty="0" smtClean="0"/>
              <a:t>Реализация ФГОС.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396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599"/>
            <a:ext cx="11379200" cy="177032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Группы детского сада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G:\IMG_15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817" y="1463380"/>
            <a:ext cx="4286595" cy="3214946"/>
          </a:xfrm>
          <a:prstGeom prst="rect">
            <a:avLst/>
          </a:prstGeom>
          <a:noFill/>
        </p:spPr>
      </p:pic>
      <p:pic>
        <p:nvPicPr>
          <p:cNvPr id="1027" name="Picture 3" descr="G:\IMG_1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279" y="1594883"/>
            <a:ext cx="4401879" cy="3301409"/>
          </a:xfrm>
          <a:prstGeom prst="rect">
            <a:avLst/>
          </a:prstGeom>
          <a:noFill/>
        </p:spPr>
      </p:pic>
      <p:pic>
        <p:nvPicPr>
          <p:cNvPr id="1028" name="Picture 4" descr="G:\IMG_15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8223" y="3583172"/>
            <a:ext cx="4366437" cy="32748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270" y="0"/>
            <a:ext cx="12458670" cy="71200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Кружковая деятельность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12\Desktop\5d459ecaeb6f53ab724ee4e498b47bd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026" y="1041991"/>
            <a:ext cx="4167710" cy="3070945"/>
          </a:xfrm>
          <a:prstGeom prst="rect">
            <a:avLst/>
          </a:prstGeom>
          <a:noFill/>
        </p:spPr>
      </p:pic>
      <p:pic>
        <p:nvPicPr>
          <p:cNvPr id="1027" name="Picture 3" descr="C:\Users\12\Desktop\94e7b1deb23fd528d75194f1b09312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790" y="2127176"/>
            <a:ext cx="4977414" cy="3667568"/>
          </a:xfrm>
          <a:prstGeom prst="rect">
            <a:avLst/>
          </a:prstGeom>
          <a:noFill/>
        </p:spPr>
      </p:pic>
      <p:pic>
        <p:nvPicPr>
          <p:cNvPr id="1028" name="Picture 4" descr="C:\Users\12\Desktop\2412e494f145de6c977b163b9babce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9990" y="1020726"/>
            <a:ext cx="4282010" cy="3155166"/>
          </a:xfrm>
          <a:prstGeom prst="rect">
            <a:avLst/>
          </a:prstGeom>
          <a:noFill/>
        </p:spPr>
      </p:pic>
      <p:pic>
        <p:nvPicPr>
          <p:cNvPr id="1029" name="Picture 5" descr="C:\Users\12\Desktop\b25ac14e57ac047c41488bcd3192bac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11" y="3807120"/>
            <a:ext cx="4140480" cy="3050880"/>
          </a:xfrm>
          <a:prstGeom prst="rect">
            <a:avLst/>
          </a:prstGeom>
          <a:noFill/>
        </p:spPr>
      </p:pic>
      <p:pic>
        <p:nvPicPr>
          <p:cNvPr id="1030" name="Picture 6" descr="C:\Users\12\Desktop\e7815215bb3187978bddd22ce77562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8114" y="3200400"/>
            <a:ext cx="4963886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270" y="0"/>
            <a:ext cx="12458670" cy="71200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598"/>
            <a:ext cx="11379200" cy="232321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Районное методическое объединение учителей-логопедов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«Автоматизация звука 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ru-RU" sz="3200" dirty="0" smtClean="0">
                <a:solidFill>
                  <a:schemeClr val="tx1"/>
                </a:solidFill>
              </a:rPr>
              <a:t>Ш</a:t>
            </a:r>
            <a:r>
              <a:rPr lang="en-US" sz="3200" dirty="0" smtClean="0">
                <a:solidFill>
                  <a:schemeClr val="tx1"/>
                </a:solidFill>
              </a:rPr>
              <a:t>]</a:t>
            </a:r>
            <a:r>
              <a:rPr lang="ru-RU" sz="3200" dirty="0" smtClean="0">
                <a:solidFill>
                  <a:schemeClr val="tx1"/>
                </a:solidFill>
              </a:rPr>
              <a:t> в словах и предложениях» (</a:t>
            </a:r>
            <a:r>
              <a:rPr lang="ru-RU" sz="3200" dirty="0" err="1" smtClean="0">
                <a:solidFill>
                  <a:schemeClr val="tx1"/>
                </a:solidFill>
              </a:rPr>
              <a:t>Ларькина</a:t>
            </a:r>
            <a:r>
              <a:rPr lang="ru-RU" sz="3200" dirty="0" smtClean="0">
                <a:solidFill>
                  <a:schemeClr val="tx1"/>
                </a:solidFill>
              </a:rPr>
              <a:t> С.А.)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226"/>
            <a:ext cx="5567823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57" y="2708920"/>
            <a:ext cx="7376143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1685260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tx1"/>
                </a:solidFill>
              </a:rPr>
              <a:t>Семинар-практикум «Инновационный подход в физкультурно – оздоровительной работе»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 (воспитатель Савкина Н.А.)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44" y="2221409"/>
            <a:ext cx="6309197" cy="3548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4" y="2899988"/>
            <a:ext cx="6273209" cy="36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38327"/>
            <a:ext cx="10972800" cy="242613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Диплом победителя "Современные технологии в деятельности педагогов дошкольных образовательных </a:t>
            </a:r>
            <a:r>
              <a:rPr lang="ru-RU" sz="2800" dirty="0" smtClean="0">
                <a:solidFill>
                  <a:schemeClr val="tx1"/>
                </a:solidFill>
              </a:rPr>
              <a:t>организаций»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  <a:latin typeface="PT Serif"/>
              </a:rPr>
              <a:t>МГПИ </a:t>
            </a:r>
            <a:r>
              <a:rPr lang="ru-RU" sz="2800" dirty="0">
                <a:solidFill>
                  <a:prstClr val="black"/>
                </a:solidFill>
                <a:latin typeface="PT Serif"/>
              </a:rPr>
              <a:t>им </a:t>
            </a:r>
            <a:r>
              <a:rPr lang="ru-RU" sz="2800" dirty="0" err="1">
                <a:solidFill>
                  <a:prstClr val="black"/>
                </a:solidFill>
                <a:latin typeface="PT Serif"/>
              </a:rPr>
              <a:t>М.Е.Евсевьева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Кузнецова Н.Н.(январь)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285078"/>
            <a:ext cx="4115899" cy="43651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285078"/>
            <a:ext cx="3883157" cy="43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6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13662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Центр игровой поддержки детей раннего развития «Теремок»(январь,2018)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6" y="1558698"/>
            <a:ext cx="5199900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7" y="1577578"/>
            <a:ext cx="5039883" cy="283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63" y="4252401"/>
            <a:ext cx="4632176" cy="26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396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599"/>
            <a:ext cx="11379200" cy="1345019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Бизиборд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G:\IMG_0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972" y="1127052"/>
            <a:ext cx="5472223" cy="5061098"/>
          </a:xfrm>
          <a:prstGeom prst="rect">
            <a:avLst/>
          </a:prstGeom>
          <a:noFill/>
        </p:spPr>
      </p:pic>
      <p:pic>
        <p:nvPicPr>
          <p:cNvPr id="3075" name="Picture 3" descr="G: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486" y="1084521"/>
            <a:ext cx="4835351" cy="5220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676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125995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Республиканский конкурс ВДПО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«Неопалимая купина» (март,2018)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508836"/>
            <a:ext cx="1032046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599"/>
            <a:ext cx="11379200" cy="113236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Районный конкурс поделок «Новогодний серпантин»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(7 призовых мест)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15413"/>
            <a:ext cx="8801100" cy="47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2336" y="228599"/>
            <a:ext cx="11379200" cy="172779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Семинар на базе «Академия повышения квалификации  и профессиональной  переподготовки работников образования»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октябрь, г.Москва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12\Desktop\семинар 27.10\03.10\image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071" y="1994608"/>
            <a:ext cx="4361711" cy="4361711"/>
          </a:xfrm>
          <a:prstGeom prst="rect">
            <a:avLst/>
          </a:prstGeom>
          <a:noFill/>
        </p:spPr>
      </p:pic>
      <p:pic>
        <p:nvPicPr>
          <p:cNvPr id="2052" name="Picture 4" descr="F:\семинар 27.10\03.10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251710"/>
            <a:ext cx="5257800" cy="394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743121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2\Desktop\toddler_music_home_063-1024x7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77888" y="1407319"/>
            <a:ext cx="5384800" cy="4038600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3200" i="1" dirty="0" smtClean="0"/>
              <a:t>«Каждый ребенок – это особый мир, и познать его может только тот, кто умеет вместе с малышом разделить его огорчения и тревоги, его радости и успехи. Не снизойти до ребенка, а подняться до уровня его понимания»</a:t>
            </a:r>
            <a:endParaRPr lang="ru-RU" sz="3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2\Desktop\доклад 2018 август\2_30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246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12\Desktop\b016300e5ac833cb5baa48da18d8eb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6762" y="1839457"/>
            <a:ext cx="5852337" cy="4710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82" y="3175"/>
            <a:ext cx="12192000" cy="6854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0"/>
            <a:ext cx="11379200" cy="18288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Российском конкурсе      «Воспитатели России» </a:t>
            </a:r>
            <a:r>
              <a:rPr lang="ru-RU" sz="4000" b="1" dirty="0" smtClean="0">
                <a:solidFill>
                  <a:schemeClr val="tx1"/>
                </a:solidFill>
                <a:latin typeface="AnastasiaScript" panose="02000505070000020002" pitchFamily="2" charset="0"/>
              </a:rPr>
              <a:t>(июнь,2017)</a:t>
            </a:r>
            <a:endParaRPr lang="ru-RU" sz="4000" dirty="0"/>
          </a:p>
        </p:txBody>
      </p:sp>
      <p:pic>
        <p:nvPicPr>
          <p:cNvPr id="5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98258" y="1828800"/>
            <a:ext cx="2778901" cy="4233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76" y="1828800"/>
            <a:ext cx="3108924" cy="44606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306" y="1"/>
            <a:ext cx="12468706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144877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nastasiaScript" panose="02000505070000020002" pitchFamily="2" charset="0"/>
              </a:rPr>
              <a:t>Участие в муниципальном конкурсе </a:t>
            </a:r>
            <a:br>
              <a:rPr lang="ru-RU" dirty="0" smtClean="0">
                <a:solidFill>
                  <a:schemeClr val="tx1"/>
                </a:solidFill>
                <a:latin typeface="AnastasiaScript" panose="02000505070000020002" pitchFamily="2" charset="0"/>
              </a:rPr>
            </a:br>
            <a:r>
              <a:rPr lang="ru-RU" dirty="0" smtClean="0">
                <a:solidFill>
                  <a:schemeClr val="tx1"/>
                </a:solidFill>
                <a:latin typeface="AnastasiaScript" panose="02000505070000020002" pitchFamily="2" charset="0"/>
              </a:rPr>
              <a:t>«Воспитатель </a:t>
            </a:r>
            <a:r>
              <a:rPr lang="ru-RU" dirty="0">
                <a:solidFill>
                  <a:schemeClr val="tx1"/>
                </a:solidFill>
                <a:latin typeface="AnastasiaScript" panose="02000505070000020002" pitchFamily="2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nastasiaScript" panose="02000505070000020002" pitchFamily="2" charset="0"/>
              </a:rPr>
              <a:t>профессионал»</a:t>
            </a:r>
            <a:endParaRPr lang="ru-RU" dirty="0">
              <a:solidFill>
                <a:schemeClr val="tx1"/>
              </a:solidFill>
              <a:latin typeface="AnastasiaScript" panose="02000505070000020002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371" y="1484785"/>
            <a:ext cx="5376597" cy="5376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8864" y="1484784"/>
            <a:ext cx="5351765" cy="53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037" y="0"/>
            <a:ext cx="12716087" cy="7010400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28800" y="786809"/>
            <a:ext cx="8534400" cy="17650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  <a:cs typeface="Aparajita" pitchFamily="34" charset="0"/>
              </a:rPr>
              <a:t>Мы </a:t>
            </a:r>
            <a:r>
              <a:rPr lang="ru-RU" sz="4000" dirty="0" err="1" smtClean="0">
                <a:solidFill>
                  <a:schemeClr val="tx1"/>
                </a:solidFill>
                <a:cs typeface="Aparajita" pitchFamily="34" charset="0"/>
              </a:rPr>
              <a:t>пилотная</a:t>
            </a:r>
            <a:r>
              <a:rPr lang="ru-RU" sz="4000" dirty="0" smtClean="0">
                <a:solidFill>
                  <a:schemeClr val="tx1"/>
                </a:solidFill>
                <a:cs typeface="Aparajita" pitchFamily="34" charset="0"/>
              </a:rPr>
              <a:t> площадка МРИО</a:t>
            </a:r>
            <a:br>
              <a:rPr lang="ru-RU" sz="4000" dirty="0" smtClean="0">
                <a:solidFill>
                  <a:schemeClr val="tx1"/>
                </a:solidFill>
                <a:cs typeface="Aparajita" pitchFamily="34" charset="0"/>
              </a:rPr>
            </a:br>
            <a:r>
              <a:rPr lang="ru-RU" sz="4000" dirty="0" smtClean="0">
                <a:solidFill>
                  <a:schemeClr val="tx1"/>
                </a:solidFill>
                <a:cs typeface="Aparajita" pitchFamily="34" charset="0"/>
              </a:rPr>
              <a:t>«</a:t>
            </a:r>
            <a:r>
              <a:rPr lang="ru-RU" dirty="0" smtClean="0">
                <a:solidFill>
                  <a:schemeClr val="tx1"/>
                </a:solidFill>
                <a:latin typeface="Arial Narrow" pitchFamily="34" charset="0"/>
              </a:rPr>
              <a:t>Ранняя  профориентация: технология и методика работы с детьми дошкольного возраста»</a:t>
            </a:r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026" name="Picture 2" descr="C:\Users\12\Desktop\img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8018" y="2487539"/>
            <a:ext cx="6797675" cy="3824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58670" cy="71200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23014" y="765542"/>
            <a:ext cx="10696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cs typeface="AngsanaUPC" pitchFamily="18" charset="-34"/>
              </a:rPr>
              <a:t>Проводы зимы «Здравствуй, масленица!»</a:t>
            </a:r>
            <a:endParaRPr lang="ru-RU" sz="2800" b="1" dirty="0">
              <a:cs typeface="AngsanaUPC" pitchFamily="18" charset="-3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281"/>
            <a:ext cx="3959796" cy="5268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26" y="2254102"/>
            <a:ext cx="5486400" cy="411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29" y="1637414"/>
            <a:ext cx="3912548" cy="37639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12288982" cy="685482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902" y="736801"/>
            <a:ext cx="4467228" cy="33504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0294" y="2916067"/>
            <a:ext cx="4032448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26" y="178397"/>
            <a:ext cx="5347855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396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12\Desktop\a21b5cac052a43d3cc93aea3b60e06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735" y="568794"/>
            <a:ext cx="7784515" cy="5832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mg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4087" y="278296"/>
            <a:ext cx="85078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«Ягодка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функционирует с 1985 года.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МБДОУ «Детский сад комбинированного вида «Ягодка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посещает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120 воспитанников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2 до 7 лет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работают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возрастных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групп.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Наполняемость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групп-21-28 детей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Педагогический состав 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чел., из них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имеют: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квалификационная категория- 9 чел.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СЗД-2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pic>
        <p:nvPicPr>
          <p:cNvPr id="4" name="Picture 3" descr="G:\DCIM\114CANON\IMG_2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69" y="715617"/>
            <a:ext cx="5683623" cy="4263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39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39650" cy="6858000"/>
          </a:xfrm>
          <a:prstGeom prst="rect">
            <a:avLst/>
          </a:prstGeom>
          <a:noFill/>
        </p:spPr>
      </p:pic>
      <p:pic>
        <p:nvPicPr>
          <p:cNvPr id="3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4" y="313064"/>
            <a:ext cx="5728101" cy="35800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66" y="2258292"/>
            <a:ext cx="6658434" cy="44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396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10755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Фото коллектива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DCIM\114CANON\IMG_2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849" y="1478740"/>
            <a:ext cx="7346660" cy="5254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toramochki.com/fon/zhelt/fon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69" y="274638"/>
            <a:ext cx="10287072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ФЕДЕРАЛЬНЫЙ ГОСУДАРСТВЕННЫЙ ОБРАЗОВАТЕЛЬНЫЙ СТАНДАРТ ДОШКОЛЬНОГО ОБРАЗОВАНИЯ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0431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I</a:t>
            </a:r>
            <a:r>
              <a:rPr lang="ru-RU" sz="2800" dirty="0" smtClean="0"/>
              <a:t>.Общие положения</a:t>
            </a:r>
          </a:p>
          <a:p>
            <a:pPr algn="just">
              <a:buNone/>
            </a:pPr>
            <a:r>
              <a:rPr lang="ru-RU" sz="2800" dirty="0" smtClean="0"/>
              <a:t>… </a:t>
            </a:r>
            <a:r>
              <a:rPr lang="ru-RU" sz="2400" dirty="0" smtClean="0"/>
              <a:t>1.2. Стандарт разработан на основе Конституции РФ и законодательства РФ с учётом Конвенции ООН о правах ребёнка…</a:t>
            </a:r>
            <a:endParaRPr lang="ru-RU" sz="3400" dirty="0"/>
          </a:p>
          <a:p>
            <a:pPr algn="just">
              <a:buNone/>
            </a:pPr>
            <a:endParaRPr lang="ru-RU" sz="2400" dirty="0" smtClean="0"/>
          </a:p>
        </p:txBody>
      </p:sp>
      <p:pic>
        <p:nvPicPr>
          <p:cNvPr id="6" name="Picture 7" descr="C:\Users\Галя\Desktop\logo_dovosp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59" y="142852"/>
            <a:ext cx="1714544" cy="1285908"/>
          </a:xfrm>
          <a:prstGeom prst="rect">
            <a:avLst/>
          </a:prstGeom>
          <a:noFill/>
        </p:spPr>
      </p:pic>
      <p:pic>
        <p:nvPicPr>
          <p:cNvPr id="2050" name="Picture 2" descr="http://900igr.net/datai/prazdniki/Konstitutsija/0005-002-Dejstvujuschaja-Konstitutsija-RF-prinjata-vsenarodnym-golosovaniem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76211" y="3714753"/>
            <a:ext cx="2492907" cy="285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tatshkola1.ru/uploads/posts/2009-07/1248032352_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82" y="3714753"/>
            <a:ext cx="2476517" cy="282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http://tatshkola1.ru/uploads/posts/2009-07/1248031998_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752" y="3714753"/>
            <a:ext cx="2667019" cy="280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http://www.spbdk.ru/upload/img/964/964121.jpg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9525025" y="3714752"/>
            <a:ext cx="2293471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http://fotoramochki.com/fon/zhelt/fon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2" name="Овал 21"/>
          <p:cNvSpPr/>
          <p:nvPr/>
        </p:nvSpPr>
        <p:spPr>
          <a:xfrm>
            <a:off x="7715261" y="1785926"/>
            <a:ext cx="2640000" cy="1980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715262" y="2285994"/>
            <a:ext cx="265644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Социально-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коммуникативное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развитие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524760" y="3857629"/>
            <a:ext cx="2640000" cy="198000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476739" y="2428868"/>
            <a:ext cx="3202539" cy="233799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857742" y="4857760"/>
            <a:ext cx="2655492" cy="185736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62491" y="5572140"/>
            <a:ext cx="286173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Речевое развитие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20011" y="4572009"/>
            <a:ext cx="2667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Познавательное развитие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Овал 16"/>
          <p:cNvSpPr/>
          <p:nvPr/>
        </p:nvSpPr>
        <p:spPr>
          <a:xfrm>
            <a:off x="1809720" y="4000504"/>
            <a:ext cx="2640000" cy="1980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19"/>
          <p:cNvSpPr/>
          <p:nvPr/>
        </p:nvSpPr>
        <p:spPr>
          <a:xfrm>
            <a:off x="1714470" y="4500571"/>
            <a:ext cx="280033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Художественно-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эстетическое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развитие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Овал 16"/>
          <p:cNvSpPr/>
          <p:nvPr/>
        </p:nvSpPr>
        <p:spPr>
          <a:xfrm>
            <a:off x="1523968" y="1857364"/>
            <a:ext cx="2762269" cy="19800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600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>
          <a:xfrm>
            <a:off x="1523968" y="500042"/>
            <a:ext cx="2667000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ru-RU" sz="16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19219" y="2500307"/>
            <a:ext cx="2571768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Физическое развитие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pic>
        <p:nvPicPr>
          <p:cNvPr id="34" name="Picture 7" descr="C:\Users\Галя\Desktop\logo_dovosp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59" y="142852"/>
            <a:ext cx="1714544" cy="1285908"/>
          </a:xfrm>
          <a:prstGeom prst="rect">
            <a:avLst/>
          </a:prstGeom>
          <a:noFill/>
        </p:spPr>
      </p:pic>
      <p:sp>
        <p:nvSpPr>
          <p:cNvPr id="40" name="Заголовок 1"/>
          <p:cNvSpPr txBox="1">
            <a:spLocks/>
          </p:cNvSpPr>
          <p:nvPr/>
        </p:nvSpPr>
        <p:spPr>
          <a:xfrm>
            <a:off x="1619219" y="571480"/>
            <a:ext cx="9486928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ОБРАЗОВАТЕЛЬНЫЕ ОБЛАСТИ</a:t>
            </a:r>
          </a:p>
        </p:txBody>
      </p:sp>
      <p:pic>
        <p:nvPicPr>
          <p:cNvPr id="8194" name="Picture 2" descr="http://omschool45.narod.ru/pic/boo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40" y="2643182"/>
            <a:ext cx="2793984" cy="1928826"/>
          </a:xfrm>
          <a:prstGeom prst="ellipse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3" grpId="0"/>
      <p:bldP spid="5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12\Desktop\доклад 2018 август\2_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39650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Программа Детство</a:t>
            </a:r>
            <a:endParaRPr lang="ru-RU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 descr="C:\Users\12\Desktop\uk38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6350"/>
            <a:ext cx="3715784" cy="5581650"/>
          </a:xfrm>
          <a:prstGeom prst="rect">
            <a:avLst/>
          </a:prstGeom>
          <a:noFill/>
        </p:spPr>
      </p:pic>
      <p:pic>
        <p:nvPicPr>
          <p:cNvPr id="18434" name="Picture 2" descr="C:\Users\12\Desktop\113153_html_m3aa1dde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948" y="1"/>
            <a:ext cx="5397916" cy="7024688"/>
          </a:xfrm>
          <a:prstGeom prst="rect">
            <a:avLst/>
          </a:prstGeom>
          <a:noFill/>
        </p:spPr>
      </p:pic>
      <p:pic>
        <p:nvPicPr>
          <p:cNvPr id="18436" name="Picture 4" descr="C:\Users\12\Desktop\1011423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0" y="0"/>
            <a:ext cx="3657600" cy="5185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|1.9|1.5|2.6|1.4|2.8|1.5|2.7|1.5|2.1|1.6|2.3|1.6|2.4|1.5|2.7|1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815</TotalTime>
  <Words>260</Words>
  <Application>Microsoft Office PowerPoint</Application>
  <PresentationFormat>Широкоэкранный</PresentationFormat>
  <Paragraphs>49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AnastasiaScript</vt:lpstr>
      <vt:lpstr>AngsanaUPC</vt:lpstr>
      <vt:lpstr>Aparajita</vt:lpstr>
      <vt:lpstr>Arial</vt:lpstr>
      <vt:lpstr>Arial Narrow</vt:lpstr>
      <vt:lpstr>Calibri</vt:lpstr>
      <vt:lpstr>Century Schoolbook</vt:lpstr>
      <vt:lpstr>PT Serif</vt:lpstr>
      <vt:lpstr>Times New Roman</vt:lpstr>
      <vt:lpstr>Wingdings</vt:lpstr>
      <vt:lpstr>Wingdings 2</vt:lpstr>
      <vt:lpstr>Официальная</vt:lpstr>
      <vt:lpstr>Муниципальное бюджетное дошкольное образовательное учреждение «Детский сад комбинированного вида «Ягодка» 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 коллектива</vt:lpstr>
      <vt:lpstr>ФЕДЕРАЛЬНЫЙ ГОСУДАРСТВЕННЫЙ ОБРАЗОВАТЕЛЬНЫЙ СТАНДАРТ ДОШКОЛЬНОГО ОБРАЗОВАНИЯ</vt:lpstr>
      <vt:lpstr>Презентация PowerPoint</vt:lpstr>
      <vt:lpstr>Программа Детство</vt:lpstr>
      <vt:lpstr>Группы детского сада </vt:lpstr>
      <vt:lpstr>Кружковая деятельность</vt:lpstr>
      <vt:lpstr> Районное методическое объединение учителей-логопедов «Автоматизация звука [Ш] в словах и предложениях» (Ларькина С.А.)</vt:lpstr>
      <vt:lpstr>Семинар-практикум «Инновационный подход в физкультурно – оздоровительной работе»  (воспитатель Савкина Н.А.)</vt:lpstr>
      <vt:lpstr>Диплом победителя "Современные технологии в деятельности педагогов дошкольных образовательных организаций»  МГПИ им М.Е.Евсевьева Кузнецова Н.Н.(январь) </vt:lpstr>
      <vt:lpstr>Центр игровой поддержки детей раннего развития «Теремок»(январь,2018)</vt:lpstr>
      <vt:lpstr>Бизиборд </vt:lpstr>
      <vt:lpstr>Республиканский конкурс ВДПО «Неопалимая купина» (март,2018)</vt:lpstr>
      <vt:lpstr>Районный конкурс поделок «Новогодний серпантин»  (7 призовых мест)</vt:lpstr>
      <vt:lpstr>Семинар на базе «Академия повышения квалификации  и профессиональной  переподготовки работников образования»  октябрь, г.Москва</vt:lpstr>
      <vt:lpstr>Презентация PowerPoint</vt:lpstr>
      <vt:lpstr>Участие в Российском конкурсе      «Воспитатели России» (июнь,2017)</vt:lpstr>
      <vt:lpstr>Участие в муниципальном конкурсе  «Воспитатель  профессионал»</vt:lpstr>
      <vt:lpstr>Мы пилотная площадка МРИО «Ранняя  профориентация: технология и методика работы с детьми дошкольного возраста»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25</cp:revision>
  <dcterms:created xsi:type="dcterms:W3CDTF">2018-08-16T08:52:04Z</dcterms:created>
  <dcterms:modified xsi:type="dcterms:W3CDTF">2018-08-28T08:18:31Z</dcterms:modified>
</cp:coreProperties>
</file>