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7" r:id="rId4"/>
    <p:sldId id="268" r:id="rId5"/>
    <p:sldId id="269" r:id="rId6"/>
    <p:sldId id="272" r:id="rId7"/>
    <p:sldId id="273" r:id="rId8"/>
    <p:sldId id="274" r:id="rId9"/>
    <p:sldId id="275" r:id="rId10"/>
    <p:sldId id="270" r:id="rId11"/>
    <p:sldId id="298" r:id="rId12"/>
    <p:sldId id="276" r:id="rId13"/>
    <p:sldId id="277" r:id="rId14"/>
    <p:sldId id="299" r:id="rId15"/>
    <p:sldId id="291" r:id="rId16"/>
    <p:sldId id="258" r:id="rId17"/>
    <p:sldId id="301" r:id="rId18"/>
    <p:sldId id="302" r:id="rId19"/>
    <p:sldId id="303" r:id="rId20"/>
    <p:sldId id="304" r:id="rId21"/>
    <p:sldId id="308" r:id="rId22"/>
    <p:sldId id="307" r:id="rId23"/>
    <p:sldId id="333" r:id="rId24"/>
    <p:sldId id="334" r:id="rId25"/>
    <p:sldId id="306" r:id="rId26"/>
    <p:sldId id="305" r:id="rId27"/>
    <p:sldId id="309" r:id="rId28"/>
    <p:sldId id="310" r:id="rId29"/>
    <p:sldId id="311" r:id="rId30"/>
    <p:sldId id="325" r:id="rId31"/>
    <p:sldId id="326" r:id="rId32"/>
    <p:sldId id="327" r:id="rId33"/>
    <p:sldId id="330" r:id="rId34"/>
    <p:sldId id="331" r:id="rId35"/>
    <p:sldId id="332" r:id="rId36"/>
    <p:sldId id="336" r:id="rId37"/>
    <p:sldId id="337" r:id="rId38"/>
    <p:sldId id="338" r:id="rId39"/>
    <p:sldId id="339" r:id="rId40"/>
    <p:sldId id="312" r:id="rId41"/>
    <p:sldId id="314" r:id="rId42"/>
    <p:sldId id="313" r:id="rId43"/>
    <p:sldId id="315" r:id="rId44"/>
    <p:sldId id="316" r:id="rId45"/>
    <p:sldId id="317" r:id="rId46"/>
    <p:sldId id="318" r:id="rId47"/>
    <p:sldId id="319" r:id="rId48"/>
    <p:sldId id="320" r:id="rId49"/>
    <p:sldId id="321" r:id="rId50"/>
    <p:sldId id="322" r:id="rId51"/>
    <p:sldId id="323" r:id="rId52"/>
    <p:sldId id="324" r:id="rId53"/>
    <p:sldId id="328" r:id="rId54"/>
    <p:sldId id="335" r:id="rId55"/>
    <p:sldId id="329" r:id="rId56"/>
    <p:sldId id="264" r:id="rId5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00CC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62" autoAdjust="0"/>
    <p:restoredTop sz="93728" autoAdjust="0"/>
  </p:normalViewPr>
  <p:slideViewPr>
    <p:cSldViewPr>
      <p:cViewPr varScale="1">
        <p:scale>
          <a:sx n="68" d="100"/>
          <a:sy n="68" d="100"/>
        </p:scale>
        <p:origin x="-144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3431">
    <p:zoom dir="in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3431">
    <p:zoom dir="in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3431">
    <p:zoom dir="in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3431">
    <p:zoom dir="in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3431">
    <p:zoom dir="in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3431">
    <p:zoom dir="in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3431">
    <p:zoom dir="in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3431">
    <p:zoom dir="in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3431">
    <p:zoom dir="in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3431">
    <p:zoom dir="in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3431">
    <p:zoom dir="in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13431">
    <p:zoom dir="in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file:///C:\Users\&#1052;&#1077;&#1090;&#1086;&#1076;2\Desktop\&#1040;.%20&#1056;&#1099;&#1073;&#1085;&#1080;&#1082;&#1086;&#1074;%20-%20&#1058;&#1077;&#1084;&#1072;%20&#1080;&#1079;%20&#1060;&#1080;&#1083;&#1100;&#1084;&#1072;%20&#1059;&#1089;&#1072;&#1090;&#1099;&#1081;%20&#1053;&#1103;&#1085;&#1100;%20(1977%20&#1075;&#1086;&#1076;)%20(goodmp3.ru).mp3" TargetMode="External"/><Relationship Id="rId7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audio" Target="file:///F:\&#1044;&#1077;&#1090;%20&#1089;&#1072;&#1076;\&#1055;&#1077;&#1089;&#1085;&#1080;%20&#1076;&#1083;&#1103;%20&#1089;&#1072;&#1076;&#1072;\Alisa_v_stane_chudes_-_dlya_risovaniya.mp3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.wav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eg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jpeg"/><Relationship Id="rId4" Type="http://schemas.openxmlformats.org/officeDocument/2006/relationships/image" Target="../media/image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png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eg"/><Relationship Id="rId4" Type="http://schemas.openxmlformats.org/officeDocument/2006/relationships/image" Target="../media/image5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eg"/><Relationship Id="rId4" Type="http://schemas.openxmlformats.org/officeDocument/2006/relationships/image" Target="../media/image5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jpeg"/><Relationship Id="rId4" Type="http://schemas.openxmlformats.org/officeDocument/2006/relationships/image" Target="../media/image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5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6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6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6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6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eg"/><Relationship Id="rId4" Type="http://schemas.openxmlformats.org/officeDocument/2006/relationships/image" Target="../media/image6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eg"/><Relationship Id="rId4" Type="http://schemas.openxmlformats.org/officeDocument/2006/relationships/image" Target="../media/image6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pn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pn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3.png"/><Relationship Id="rId4" Type="http://schemas.openxmlformats.org/officeDocument/2006/relationships/image" Target="../media/image7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7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pn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5.png"/><Relationship Id="rId4" Type="http://schemas.openxmlformats.org/officeDocument/2006/relationships/image" Target="../media/image8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 през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57224" y="214290"/>
            <a:ext cx="7929618" cy="34778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11430">
                  <a:solidFill>
                    <a:srgbClr val="00206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МАДОУ «Центр развития ребенка- детский сад № 46»</a:t>
            </a:r>
          </a:p>
          <a:p>
            <a:pPr algn="ctr"/>
            <a:r>
              <a:rPr lang="ru-RU" sz="4400" b="1" dirty="0" smtClean="0">
                <a:ln w="11430">
                  <a:solidFill>
                    <a:srgbClr val="00206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Зимняя площадка ДОО</a:t>
            </a:r>
          </a:p>
          <a:p>
            <a:pPr algn="ctr"/>
            <a:r>
              <a:rPr lang="ru-RU" sz="4400" b="1" cap="none" spc="0" dirty="0" smtClean="0">
                <a:ln w="11430">
                  <a:solidFill>
                    <a:srgbClr val="00206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(«Путешествие </a:t>
            </a:r>
            <a:r>
              <a:rPr lang="ru-RU" sz="4400" b="1" cap="none" spc="0" dirty="0" err="1" smtClean="0">
                <a:ln w="11430">
                  <a:solidFill>
                    <a:srgbClr val="00206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Снеговичков</a:t>
            </a:r>
            <a:r>
              <a:rPr lang="ru-RU" sz="4400" b="1" cap="none" spc="0" dirty="0" smtClean="0">
                <a:ln w="11430">
                  <a:solidFill>
                    <a:srgbClr val="00206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вокруг света»)</a:t>
            </a:r>
            <a:endParaRPr lang="ru-RU" sz="4400" b="1" cap="none" spc="0" dirty="0">
              <a:ln w="11430">
                <a:solidFill>
                  <a:srgbClr val="002060"/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Alisa_v_stane_chudes_-_dlya_risovaniy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8" name="~PP391.WAV">
            <a:hlinkClick r:id="" action="ppaction://media"/>
          </p:cNvPr>
          <p:cNvPicPr>
            <a:picLocks noRot="1" noChangeAspect="1"/>
          </p:cNvPicPr>
          <p:nvPr>
            <a:wavAudioFile r:embed="rId2" name="~PP391.WAV"/>
          </p:nvPr>
        </p:nvPicPr>
        <p:blipFill>
          <a:blip r:embed="rId7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  <p:pic>
        <p:nvPicPr>
          <p:cNvPr id="7" name="А. Рыбников - Тема из Фильма Усатый Нянь (1977 год) (goodmp3.ru)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8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2766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numSld="999">
                <p:cTn id="14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numSld="999">
                <p:cTn id="15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ежинка.jpg" hidden="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466"/>
            <a:ext cx="9323512" cy="6863466"/>
          </a:xfrm>
          <a:prstGeom prst="rect">
            <a:avLst/>
          </a:prstGeom>
        </p:spPr>
      </p:pic>
      <p:sp>
        <p:nvSpPr>
          <p:cNvPr id="4" name="Заголовок 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52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снеговик и стена4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29256" y="0"/>
            <a:ext cx="4003696" cy="3001732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571472" y="857232"/>
            <a:ext cx="5572164" cy="4525963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 этап – Подготовительный (</a:t>
            </a: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проектировочно-конструкторский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):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выбор направления тематики оформления участка;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разработка плана зимних построек на участке, согласно выбранной тематике.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 advTm="1391">
    <p:pull dir="l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ежинка.jpg" hidden="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466"/>
            <a:ext cx="9323512" cy="6863466"/>
          </a:xfrm>
          <a:prstGeom prst="rect">
            <a:avLst/>
          </a:prstGeom>
        </p:spPr>
      </p:pic>
      <p:sp>
        <p:nvSpPr>
          <p:cNvPr id="4" name="Заголовок 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52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571472" y="214290"/>
            <a:ext cx="6715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Территория детского сада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1" name="Рисунок 10" descr="IMG_553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928670"/>
            <a:ext cx="3898084" cy="3114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 descr="IMG_554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3438" y="3714752"/>
            <a:ext cx="4286248" cy="2857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IMG_158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28992" y="1142984"/>
            <a:ext cx="3536182" cy="2357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IMG_1583.JPG"/>
          <p:cNvPicPr>
            <a:picLocks noChangeAspect="1"/>
          </p:cNvPicPr>
          <p:nvPr/>
        </p:nvPicPr>
        <p:blipFill>
          <a:blip r:embed="rId7" cstate="print"/>
          <a:srcRect r="6667"/>
          <a:stretch>
            <a:fillRect/>
          </a:stretch>
        </p:blipFill>
        <p:spPr>
          <a:xfrm>
            <a:off x="214282" y="3714752"/>
            <a:ext cx="4000528" cy="2857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снеговик и стена4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57950" y="0"/>
            <a:ext cx="2000926" cy="1500174"/>
          </a:xfrm>
          <a:prstGeom prst="rect">
            <a:avLst/>
          </a:prstGeom>
        </p:spPr>
      </p:pic>
    </p:spTree>
  </p:cSld>
  <p:clrMapOvr>
    <a:masterClrMapping/>
  </p:clrMapOvr>
  <p:transition spd="slow" advTm="1953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ежинка.jpg" hidden="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466"/>
            <a:ext cx="9323512" cy="6863466"/>
          </a:xfrm>
          <a:prstGeom prst="rect">
            <a:avLst/>
          </a:prstGeom>
        </p:spPr>
      </p:pic>
      <p:sp>
        <p:nvSpPr>
          <p:cNvPr id="4" name="Заголовок 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52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снеговик и стена4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40304" y="785794"/>
            <a:ext cx="4003696" cy="300173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57158" y="214290"/>
            <a:ext cx="571504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II Этап – Организационный: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- совместное оформление воспитателями,  родителями и детьми участка детского сада в соответствии с представленным проектом;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- реализация основных видов деятельности по направлениям проекта.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III Этап – Практический: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- изготовление построек на территории участка;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- художественное оформление построек с помощью заготовленного материала;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-использование построек для повышения двигательной активности детей вовремя ежедневных прогулок.</a:t>
            </a:r>
          </a:p>
        </p:txBody>
      </p:sp>
    </p:spTree>
  </p:cSld>
  <p:clrMapOvr>
    <a:masterClrMapping/>
  </p:clrMapOvr>
  <p:transition spd="slow" advTm="1329">
    <p:blinds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ежинка.jpg" hidden="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466"/>
            <a:ext cx="9323512" cy="6863466"/>
          </a:xfrm>
          <a:prstGeom prst="rect">
            <a:avLst/>
          </a:prstGeom>
        </p:spPr>
      </p:pic>
      <p:sp>
        <p:nvSpPr>
          <p:cNvPr id="4" name="Заголовок 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52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1512"/>
            <a:ext cx="9144000" cy="6879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6072198" y="0"/>
            <a:ext cx="28575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Мы со двора аж до земли</a:t>
            </a:r>
            <a:b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Весь снег  лопатами сгребли…</a:t>
            </a:r>
            <a:b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Расхваливать не буду,</a:t>
            </a:r>
            <a:b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 получилось чудо!</a:t>
            </a:r>
            <a:b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Водой полили из ведра –</a:t>
            </a:r>
            <a:b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Пускай подмёрзнет до утра.</a:t>
            </a:r>
            <a:b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 утру готова горка,</a:t>
            </a:r>
            <a:b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Заледенела корка</a:t>
            </a:r>
            <a:r>
              <a:rPr lang="ru-RU" sz="1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7" name="Рисунок 16" descr="10-10.jpg"/>
          <p:cNvPicPr>
            <a:picLocks noChangeAspect="1"/>
          </p:cNvPicPr>
          <p:nvPr/>
        </p:nvPicPr>
        <p:blipFill>
          <a:blip r:embed="rId4" cstate="print"/>
          <a:srcRect t="24590"/>
          <a:stretch>
            <a:fillRect/>
          </a:stretch>
        </p:blipFill>
        <p:spPr>
          <a:xfrm>
            <a:off x="214282" y="214290"/>
            <a:ext cx="3268271" cy="3286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 descr="10-7.jpg"/>
          <p:cNvPicPr>
            <a:picLocks noChangeAspect="1"/>
          </p:cNvPicPr>
          <p:nvPr/>
        </p:nvPicPr>
        <p:blipFill>
          <a:blip r:embed="rId5"/>
          <a:srcRect b="14118"/>
          <a:stretch>
            <a:fillRect/>
          </a:stretch>
        </p:blipFill>
        <p:spPr>
          <a:xfrm>
            <a:off x="5786446" y="3071810"/>
            <a:ext cx="3143240" cy="3476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3108" y="2714620"/>
            <a:ext cx="4381499" cy="3286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2047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ежинка.jpg" hidden="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466"/>
            <a:ext cx="9323512" cy="6863466"/>
          </a:xfrm>
          <a:prstGeom prst="rect">
            <a:avLst/>
          </a:prstGeom>
        </p:spPr>
      </p:pic>
      <p:sp>
        <p:nvSpPr>
          <p:cNvPr id="4" name="Заголовок 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52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1512"/>
            <a:ext cx="9144000" cy="6879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 descr="7-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9190" y="142852"/>
            <a:ext cx="3161114" cy="4214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214282" y="0"/>
            <a:ext cx="31432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 радость дружная работа</a:t>
            </a:r>
            <a:br>
              <a:rPr lang="ru-RU" sz="3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3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 весёлая игра!</a:t>
            </a:r>
            <a:endParaRPr lang="ru-RU" sz="32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571612"/>
            <a:ext cx="3974773" cy="2969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09975" y="4343400"/>
            <a:ext cx="5534025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1437">
    <p:cut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ежинка.jpg" hidden="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466"/>
            <a:ext cx="9323512" cy="6863466"/>
          </a:xfrm>
          <a:prstGeom prst="rect">
            <a:avLst/>
          </a:prstGeom>
        </p:spPr>
      </p:pic>
      <p:sp>
        <p:nvSpPr>
          <p:cNvPr id="4" name="Заголовок 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52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42910" y="0"/>
            <a:ext cx="828680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Arial Black" pitchFamily="34" charset="0"/>
              </a:rPr>
              <a:t>Предлагаем Вам отправиться в увлекательное путешествие по странам и континентам нашей большой планеты</a:t>
            </a:r>
            <a:endParaRPr lang="ru-RU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7" name="Рисунок 6" descr="IMG_159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00166" y="1714489"/>
            <a:ext cx="6121390" cy="5143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1734">
    <p:comb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ежинка.jpg" hidden="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466"/>
            <a:ext cx="9323512" cy="6863466"/>
          </a:xfrm>
          <a:prstGeom prst="rect">
            <a:avLst/>
          </a:prstGeom>
        </p:spPr>
      </p:pic>
      <p:sp>
        <p:nvSpPr>
          <p:cNvPr id="4" name="Заголовок 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52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снеговик и стена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201" t="25850" r="17450" b="34250"/>
          <a:stretch>
            <a:fillRect/>
          </a:stretch>
        </p:blipFill>
        <p:spPr>
          <a:xfrm>
            <a:off x="5617261" y="4857760"/>
            <a:ext cx="3526739" cy="2000240"/>
          </a:xfrm>
          <a:prstGeom prst="rect">
            <a:avLst/>
          </a:prstGeom>
        </p:spPr>
      </p:pic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233833"/>
            <a:ext cx="5214942" cy="36241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IMG_159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57554" y="-214338"/>
            <a:ext cx="5786446" cy="3857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2703">
    <p:wheel spokes="8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ежинка.jpg" hidden="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466"/>
            <a:ext cx="9323512" cy="6863466"/>
          </a:xfrm>
          <a:prstGeom prst="rect">
            <a:avLst/>
          </a:prstGeom>
        </p:spPr>
      </p:pic>
      <p:sp>
        <p:nvSpPr>
          <p:cNvPr id="4" name="Заголовок 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52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снеговик и стена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201" t="25850" r="17450" b="34250"/>
          <a:stretch>
            <a:fillRect/>
          </a:stretch>
        </p:blipFill>
        <p:spPr>
          <a:xfrm>
            <a:off x="5617261" y="4857760"/>
            <a:ext cx="3526739" cy="2000240"/>
          </a:xfrm>
          <a:prstGeom prst="rect">
            <a:avLst/>
          </a:prstGeom>
        </p:spPr>
      </p:pic>
      <p:pic>
        <p:nvPicPr>
          <p:cNvPr id="8" name="Рисунок 7" descr="IMG_164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93307" y="-214338"/>
            <a:ext cx="5250693" cy="3500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IMG_164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2602689"/>
            <a:ext cx="5150453" cy="4255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1578">
    <p:wheel spokes="2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ежинка.jpg" hidden="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466"/>
            <a:ext cx="9323512" cy="6863466"/>
          </a:xfrm>
          <a:prstGeom prst="rect">
            <a:avLst/>
          </a:prstGeom>
        </p:spPr>
      </p:pic>
      <p:sp>
        <p:nvSpPr>
          <p:cNvPr id="4" name="Заголовок 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52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 descr="IMG_165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1190607"/>
            <a:ext cx="8501090" cy="56673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снеговик и стена4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71868" y="-214338"/>
            <a:ext cx="2191525" cy="1643074"/>
          </a:xfrm>
          <a:prstGeom prst="rect">
            <a:avLst/>
          </a:prstGeom>
        </p:spPr>
      </p:pic>
    </p:spTree>
  </p:cSld>
  <p:clrMapOvr>
    <a:masterClrMapping/>
  </p:clrMapOvr>
  <p:transition spd="slow" advTm="1797">
    <p:newsfla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ежинка.jpg" hidden="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466"/>
            <a:ext cx="9323512" cy="6863466"/>
          </a:xfrm>
          <a:prstGeom prst="rect">
            <a:avLst/>
          </a:prstGeom>
        </p:spPr>
      </p:pic>
      <p:sp>
        <p:nvSpPr>
          <p:cNvPr id="4" name="Заголовок 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52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Облако 6"/>
          <p:cNvSpPr/>
          <p:nvPr/>
        </p:nvSpPr>
        <p:spPr>
          <a:xfrm>
            <a:off x="0" y="-214338"/>
            <a:ext cx="6286544" cy="2714620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4348" y="0"/>
            <a:ext cx="478634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Добро пожаловать в Китай!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Китай - волшебная страна,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Загадок древних полон он.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Стоит Великая Стена,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Над ней летит большой дракон.</a:t>
            </a:r>
          </a:p>
        </p:txBody>
      </p:sp>
      <p:pic>
        <p:nvPicPr>
          <p:cNvPr id="12" name="Рисунок 11" descr="IMG_1466.JPG"/>
          <p:cNvPicPr>
            <a:picLocks noChangeAspect="1"/>
          </p:cNvPicPr>
          <p:nvPr/>
        </p:nvPicPr>
        <p:blipFill>
          <a:blip r:embed="rId4" cstate="print"/>
          <a:srcRect t="-500"/>
          <a:stretch>
            <a:fillRect/>
          </a:stretch>
        </p:blipFill>
        <p:spPr>
          <a:xfrm>
            <a:off x="1428728" y="2406722"/>
            <a:ext cx="6643702" cy="4451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снеговик и стена4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29322" y="642918"/>
            <a:ext cx="2953763" cy="2214554"/>
          </a:xfrm>
          <a:prstGeom prst="rect">
            <a:avLst/>
          </a:prstGeom>
        </p:spPr>
      </p:pic>
    </p:spTree>
  </p:cSld>
  <p:clrMapOvr>
    <a:masterClrMapping/>
  </p:clrMapOvr>
  <p:transition spd="slow" advTm="2360">
    <p:blinds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ежинка.jpg" hidden="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5466"/>
            <a:ext cx="9323512" cy="6863466"/>
          </a:xfrm>
          <a:prstGeom prst="rect">
            <a:avLst/>
          </a:prstGeom>
        </p:spPr>
      </p:pic>
      <p:sp>
        <p:nvSpPr>
          <p:cNvPr id="4" name="Заголовок 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52" name="Picture 2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снеговик и стена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201" t="25850" r="17450" b="34250"/>
          <a:stretch>
            <a:fillRect/>
          </a:stretch>
        </p:blipFill>
        <p:spPr>
          <a:xfrm>
            <a:off x="5869174" y="5000636"/>
            <a:ext cx="3274826" cy="185736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143108" y="0"/>
            <a:ext cx="50994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Актуальность проекта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357158" y="610137"/>
            <a:ext cx="6143668" cy="59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Здоровье - это самое ценное, что есть у человека. (Н. А. Семашко).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Зима… Какие прекрасные возможности для воспитания и развития детей кроются в этой замечательной поре, которая предоставляет удивительный строительный материал для снежных построек – снег!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Дети с удовольствием играют возле снежных построек. Сооружение снежных композиций – увлекательное занятие, прежде всего для детей. Они переносятся в сказочный мир фантазий и приключений, забав и развлечений. Красочно оформленный участок создает праздничное настроение, создает эмоционально-положительное отношение к детскому саду, обогащает новыми впечатлениями. Кроме того, снежные постройки стимулируют движения детей, способствуют повышению двигательной активности детей, укреплению их здоровья и физического развития.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~PP3494.WAV">
            <a:hlinkClick r:id="" action="ppaction://media"/>
          </p:cNvPr>
          <p:cNvPicPr>
            <a:picLocks noRot="1" noChangeAspect="1"/>
          </p:cNvPicPr>
          <p:nvPr>
            <a:wavAudioFile r:embed="rId1" name="~PP3494.WAV"/>
          </p:nvPr>
        </p:nvPicPr>
        <p:blipFill>
          <a:blip r:embed="rId6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1125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ежинка.jpg" hidden="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466"/>
            <a:ext cx="9323512" cy="6863466"/>
          </a:xfrm>
          <a:prstGeom prst="rect">
            <a:avLst/>
          </a:prstGeom>
        </p:spPr>
      </p:pic>
      <p:sp>
        <p:nvSpPr>
          <p:cNvPr id="4" name="Заголовок 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52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 descr="IMG_15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1000108"/>
            <a:ext cx="8501090" cy="56673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снеговик и стена4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14744" y="-357214"/>
            <a:ext cx="2191525" cy="1643074"/>
          </a:xfrm>
          <a:prstGeom prst="rect">
            <a:avLst/>
          </a:prstGeom>
        </p:spPr>
      </p:pic>
    </p:spTree>
  </p:cSld>
  <p:clrMapOvr>
    <a:masterClrMapping/>
  </p:clrMapOvr>
  <p:transition spd="slow" advTm="1562">
    <p:check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ежинка.jpg" hidden="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466"/>
            <a:ext cx="9323512" cy="6863466"/>
          </a:xfrm>
          <a:prstGeom prst="rect">
            <a:avLst/>
          </a:prstGeom>
        </p:spPr>
      </p:pic>
      <p:sp>
        <p:nvSpPr>
          <p:cNvPr id="4" name="Заголовок 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52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IMG_145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214338"/>
            <a:ext cx="5857884" cy="3905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IMG_1472.JPG"/>
          <p:cNvPicPr>
            <a:picLocks noChangeAspect="1"/>
          </p:cNvPicPr>
          <p:nvPr/>
        </p:nvPicPr>
        <p:blipFill>
          <a:blip r:embed="rId5" cstate="print"/>
          <a:srcRect t="3165"/>
          <a:stretch>
            <a:fillRect/>
          </a:stretch>
        </p:blipFill>
        <p:spPr>
          <a:xfrm>
            <a:off x="3357554" y="3214686"/>
            <a:ext cx="5643570" cy="3643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снеговик и стена4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15008" y="1285860"/>
            <a:ext cx="3049046" cy="2285992"/>
          </a:xfrm>
          <a:prstGeom prst="rect">
            <a:avLst/>
          </a:prstGeom>
        </p:spPr>
      </p:pic>
    </p:spTree>
  </p:cSld>
  <p:clrMapOvr>
    <a:masterClrMapping/>
  </p:clrMapOvr>
  <p:transition spd="slow" advTm="1265">
    <p:comb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ежинка.jpg" hidden="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466"/>
            <a:ext cx="9323512" cy="6863466"/>
          </a:xfrm>
          <a:prstGeom prst="rect">
            <a:avLst/>
          </a:prstGeom>
        </p:spPr>
      </p:pic>
      <p:sp>
        <p:nvSpPr>
          <p:cNvPr id="4" name="Заголовок 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52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снеговик и стена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201" t="25850" r="17450" b="34250"/>
          <a:stretch>
            <a:fillRect/>
          </a:stretch>
        </p:blipFill>
        <p:spPr>
          <a:xfrm>
            <a:off x="5617261" y="4857760"/>
            <a:ext cx="3526739" cy="2000240"/>
          </a:xfrm>
          <a:prstGeom prst="rect">
            <a:avLst/>
          </a:prstGeom>
        </p:spPr>
      </p:pic>
      <p:sp>
        <p:nvSpPr>
          <p:cNvPr id="7" name="Облако 6"/>
          <p:cNvSpPr/>
          <p:nvPr/>
        </p:nvSpPr>
        <p:spPr>
          <a:xfrm>
            <a:off x="0" y="0"/>
            <a:ext cx="6286544" cy="1785950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8596" y="0"/>
            <a:ext cx="535785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Индия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Страна высоких гор, Страна долин бескрайних, Страна духовной силы 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И небесной чистоты.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endParaRPr lang="ru-RU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ctr"/>
            <a:endParaRPr lang="ru-RU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ctr"/>
            <a:endParaRPr lang="ru-RU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9" name="Рисунок 8" descr="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693333"/>
            <a:ext cx="5786446" cy="4164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8572" y="357166"/>
            <a:ext cx="3375428" cy="4500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1359"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ежинка.jpg" hidden="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466"/>
            <a:ext cx="9323512" cy="6863466"/>
          </a:xfrm>
          <a:prstGeom prst="rect">
            <a:avLst/>
          </a:prstGeom>
        </p:spPr>
      </p:pic>
      <p:sp>
        <p:nvSpPr>
          <p:cNvPr id="4" name="Заголовок 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52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 descr="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14338"/>
            <a:ext cx="9144000" cy="5554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снеговик и стена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201" t="25850" r="17450" b="34250"/>
          <a:stretch>
            <a:fillRect/>
          </a:stretch>
        </p:blipFill>
        <p:spPr>
          <a:xfrm>
            <a:off x="6357950" y="5277852"/>
            <a:ext cx="2786050" cy="1580148"/>
          </a:xfrm>
          <a:prstGeom prst="rect">
            <a:avLst/>
          </a:prstGeom>
        </p:spPr>
      </p:pic>
    </p:spTree>
  </p:cSld>
  <p:clrMapOvr>
    <a:masterClrMapping/>
  </p:clrMapOvr>
  <p:transition spd="slow" advTm="953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ежинка.jpg" hidden="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466"/>
            <a:ext cx="9323512" cy="6863466"/>
          </a:xfrm>
          <a:prstGeom prst="rect">
            <a:avLst/>
          </a:prstGeom>
        </p:spPr>
      </p:pic>
      <p:sp>
        <p:nvSpPr>
          <p:cNvPr id="4" name="Заголовок 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52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снеговик и стена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201" t="25850" r="17450" b="34250"/>
          <a:stretch>
            <a:fillRect/>
          </a:stretch>
        </p:blipFill>
        <p:spPr>
          <a:xfrm>
            <a:off x="6357950" y="5277852"/>
            <a:ext cx="2786050" cy="1580148"/>
          </a:xfrm>
          <a:prstGeom prst="rect">
            <a:avLst/>
          </a:prstGeom>
        </p:spPr>
      </p:pic>
      <p:pic>
        <p:nvPicPr>
          <p:cNvPr id="7" name="Рисунок 6" descr="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14338"/>
            <a:ext cx="9144000" cy="5577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953">
    <p:wheel spokes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ежинка.jpg" hidden="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466"/>
            <a:ext cx="9323512" cy="6863466"/>
          </a:xfrm>
          <a:prstGeom prst="rect">
            <a:avLst/>
          </a:prstGeom>
        </p:spPr>
      </p:pic>
      <p:sp>
        <p:nvSpPr>
          <p:cNvPr id="4" name="Заголовок 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52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Облако 7"/>
          <p:cNvSpPr/>
          <p:nvPr/>
        </p:nvSpPr>
        <p:spPr>
          <a:xfrm>
            <a:off x="0" y="-214338"/>
            <a:ext cx="6357918" cy="2428868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-142900"/>
            <a:ext cx="6429388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Австралия</a:t>
            </a:r>
          </a:p>
          <a:p>
            <a:pPr algn="ctr"/>
            <a:r>
              <a:rPr lang="ru-RU" sz="1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Скажите, а бывали вы</a:t>
            </a:r>
          </a:p>
          <a:p>
            <a:pPr algn="ctr"/>
            <a:r>
              <a:rPr lang="ru-RU" sz="1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 загадочной Австралии</a:t>
            </a:r>
          </a:p>
          <a:p>
            <a:pPr algn="ctr"/>
            <a:r>
              <a:rPr lang="ru-RU" sz="1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Где светит солнце – белое,</a:t>
            </a:r>
          </a:p>
          <a:p>
            <a:pPr algn="ctr"/>
            <a:r>
              <a:rPr lang="ru-RU" sz="1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Где рано поутру </a:t>
            </a:r>
          </a:p>
          <a:p>
            <a:pPr algn="ctr"/>
            <a:r>
              <a:rPr lang="ru-RU" sz="1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Зарядку дружно делают</a:t>
            </a:r>
          </a:p>
          <a:p>
            <a:pPr algn="ctr"/>
            <a:r>
              <a:rPr lang="ru-RU" sz="1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Веселые и смелые,</a:t>
            </a:r>
          </a:p>
          <a:p>
            <a:pPr algn="ctr"/>
            <a:r>
              <a:rPr lang="ru-RU" sz="1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Смешные, загорелые, </a:t>
            </a:r>
          </a:p>
          <a:p>
            <a:pPr algn="ctr"/>
            <a:r>
              <a:rPr lang="ru-RU" sz="1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Большие Кенгуру.</a:t>
            </a:r>
          </a:p>
          <a:p>
            <a:pPr algn="ctr"/>
            <a:endParaRPr lang="ru-RU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ctr"/>
            <a:endParaRPr lang="ru-RU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ctr"/>
            <a:endParaRPr lang="ru-RU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10" name="Рисунок 9" descr="3.jpg"/>
          <p:cNvPicPr>
            <a:picLocks noChangeAspect="1"/>
          </p:cNvPicPr>
          <p:nvPr/>
        </p:nvPicPr>
        <p:blipFill>
          <a:blip r:embed="rId4"/>
          <a:srcRect t="2632"/>
          <a:stretch>
            <a:fillRect/>
          </a:stretch>
        </p:blipFill>
        <p:spPr>
          <a:xfrm>
            <a:off x="4857752" y="1293398"/>
            <a:ext cx="4286248" cy="5564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 descr="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786" y="2071678"/>
            <a:ext cx="3589742" cy="4786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снеговик и стена4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72264" y="-142900"/>
            <a:ext cx="2191525" cy="1643074"/>
          </a:xfrm>
          <a:prstGeom prst="rect">
            <a:avLst/>
          </a:prstGeom>
        </p:spPr>
      </p:pic>
    </p:spTree>
  </p:cSld>
  <p:clrMapOvr>
    <a:masterClrMapping/>
  </p:clrMapOvr>
  <p:transition spd="slow" advTm="2125">
    <p:circl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ежинка.jpg" hidden="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466"/>
            <a:ext cx="9323512" cy="6863466"/>
          </a:xfrm>
          <a:prstGeom prst="rect">
            <a:avLst/>
          </a:prstGeom>
        </p:spPr>
      </p:pic>
      <p:sp>
        <p:nvSpPr>
          <p:cNvPr id="4" name="Заголовок 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52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786" y="1000108"/>
            <a:ext cx="7810522" cy="5857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снеговик и стена4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8992" y="-285776"/>
            <a:ext cx="1977211" cy="1482394"/>
          </a:xfrm>
          <a:prstGeom prst="rect">
            <a:avLst/>
          </a:prstGeom>
        </p:spPr>
      </p:pic>
    </p:spTree>
  </p:cSld>
  <p:clrMapOvr>
    <a:masterClrMapping/>
  </p:clrMapOvr>
  <p:transition spd="slow" advTm="906">
    <p:zoom dir="in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ежинка.jpg" hidden="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466"/>
            <a:ext cx="9323512" cy="6863466"/>
          </a:xfrm>
          <a:prstGeom prst="rect">
            <a:avLst/>
          </a:prstGeom>
        </p:spPr>
      </p:pic>
      <p:sp>
        <p:nvSpPr>
          <p:cNvPr id="4" name="Заголовок 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52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Облако 7"/>
          <p:cNvSpPr/>
          <p:nvPr/>
        </p:nvSpPr>
        <p:spPr>
          <a:xfrm>
            <a:off x="0" y="0"/>
            <a:ext cx="6286544" cy="1785950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Африка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Там, в Африке гуляет 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Веселый бегемот. 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Он финики срывает 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И песенки поет.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endParaRPr lang="ru-RU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13" name="Рисунок 12" descr="2.jpg"/>
          <p:cNvPicPr>
            <a:picLocks noChangeAspect="1"/>
          </p:cNvPicPr>
          <p:nvPr/>
        </p:nvPicPr>
        <p:blipFill>
          <a:blip r:embed="rId4"/>
          <a:srcRect l="4819"/>
          <a:stretch>
            <a:fillRect/>
          </a:stretch>
        </p:blipFill>
        <p:spPr>
          <a:xfrm>
            <a:off x="0" y="2000240"/>
            <a:ext cx="5643602" cy="2837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 descr="1.jpg"/>
          <p:cNvPicPr>
            <a:picLocks noChangeAspect="1"/>
          </p:cNvPicPr>
          <p:nvPr/>
        </p:nvPicPr>
        <p:blipFill>
          <a:blip r:embed="rId5"/>
          <a:srcRect t="9375" r="23721" b="13541"/>
          <a:stretch>
            <a:fillRect/>
          </a:stretch>
        </p:blipFill>
        <p:spPr>
          <a:xfrm>
            <a:off x="5286348" y="1571588"/>
            <a:ext cx="3857652" cy="5286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снеговик и стена4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86578" y="285728"/>
            <a:ext cx="1977211" cy="1482394"/>
          </a:xfrm>
          <a:prstGeom prst="rect">
            <a:avLst/>
          </a:prstGeom>
        </p:spPr>
      </p:pic>
    </p:spTree>
  </p:cSld>
  <p:clrMapOvr>
    <a:masterClrMapping/>
  </p:clrMapOvr>
  <p:transition spd="slow" advTm="984"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ежинка.jpg" hidden="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466"/>
            <a:ext cx="9323512" cy="6863466"/>
          </a:xfrm>
          <a:prstGeom prst="rect">
            <a:avLst/>
          </a:prstGeom>
        </p:spPr>
      </p:pic>
      <p:sp>
        <p:nvSpPr>
          <p:cNvPr id="4" name="Заголовок 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52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блако 5"/>
          <p:cNvSpPr/>
          <p:nvPr/>
        </p:nvSpPr>
        <p:spPr>
          <a:xfrm>
            <a:off x="0" y="-214338"/>
            <a:ext cx="6357918" cy="2071702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034" y="0"/>
            <a:ext cx="535785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Антарктида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 Антарктиде белый Мишка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Ходит в беленькой манишке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И весь свой медвежий век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На десерт ест белый снег. 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endParaRPr lang="ru-RU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ctr"/>
            <a:endParaRPr lang="ru-RU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ctr"/>
            <a:endParaRPr lang="ru-RU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8" name="Рисунок 7" descr="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85926"/>
            <a:ext cx="4857752" cy="3643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3.jpg"/>
          <p:cNvPicPr>
            <a:picLocks noChangeAspect="1"/>
          </p:cNvPicPr>
          <p:nvPr/>
        </p:nvPicPr>
        <p:blipFill>
          <a:blip r:embed="rId5"/>
          <a:srcRect t="22222"/>
          <a:stretch>
            <a:fillRect/>
          </a:stretch>
        </p:blipFill>
        <p:spPr>
          <a:xfrm>
            <a:off x="4000496" y="3857628"/>
            <a:ext cx="5143504" cy="3000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снеговик и стена4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86314" y="2643182"/>
            <a:ext cx="1977211" cy="1482394"/>
          </a:xfrm>
          <a:prstGeom prst="rect">
            <a:avLst/>
          </a:prstGeom>
        </p:spPr>
      </p:pic>
    </p:spTree>
  </p:cSld>
  <p:clrMapOvr>
    <a:masterClrMapping/>
  </p:clrMapOvr>
  <p:transition spd="slow" advTm="1016">
    <p:cover dir="l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ежинка.jpg" hidden="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466"/>
            <a:ext cx="9323512" cy="6863466"/>
          </a:xfrm>
          <a:prstGeom prst="rect">
            <a:avLst/>
          </a:prstGeom>
        </p:spPr>
      </p:pic>
      <p:sp>
        <p:nvSpPr>
          <p:cNvPr id="4" name="Заголовок 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52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блако 5"/>
          <p:cNvSpPr/>
          <p:nvPr/>
        </p:nvSpPr>
        <p:spPr>
          <a:xfrm>
            <a:off x="-214346" y="-285776"/>
            <a:ext cx="7429552" cy="2500330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596" y="-214338"/>
            <a:ext cx="535785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Россия</a:t>
            </a:r>
          </a:p>
          <a:p>
            <a:pPr algn="ctr"/>
            <a:r>
              <a:rPr lang="ru-RU" sz="1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Если долго-долго-долго</a:t>
            </a:r>
            <a:br>
              <a:rPr lang="ru-RU" sz="1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1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 самолёте нам лететь,</a:t>
            </a:r>
            <a:br>
              <a:rPr lang="ru-RU" sz="1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1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Если долго-долго-долго</a:t>
            </a:r>
            <a:br>
              <a:rPr lang="ru-RU" sz="1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1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На Россию нам смотреть,</a:t>
            </a:r>
            <a:br>
              <a:rPr lang="ru-RU" sz="1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1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То увидим мы тогда</a:t>
            </a:r>
            <a:br>
              <a:rPr lang="ru-RU" sz="1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1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И леса, и города,</a:t>
            </a:r>
            <a:br>
              <a:rPr lang="ru-RU" sz="1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1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Океанские просторы,</a:t>
            </a:r>
            <a:br>
              <a:rPr lang="ru-RU" sz="1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1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Ленты рек, озёра, горы… </a:t>
            </a:r>
            <a:br>
              <a:rPr lang="ru-RU" sz="1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endParaRPr lang="ru-RU" sz="14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ctr"/>
            <a:endParaRPr lang="ru-RU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ctr"/>
            <a:endParaRPr lang="ru-RU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8" name="Рисунок 7" descr="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728" y="2101459"/>
            <a:ext cx="6357950" cy="47565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снеговик и стена4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016" y="928670"/>
            <a:ext cx="1977211" cy="1482394"/>
          </a:xfrm>
          <a:prstGeom prst="rect">
            <a:avLst/>
          </a:prstGeom>
        </p:spPr>
      </p:pic>
    </p:spTree>
  </p:cSld>
  <p:clrMapOvr>
    <a:masterClrMapping/>
  </p:clrMapOvr>
  <p:transition spd="slow" advTm="1047">
    <p:diamond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ежинка.jpg" hidden="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466"/>
            <a:ext cx="9323512" cy="6863466"/>
          </a:xfrm>
          <a:prstGeom prst="rect">
            <a:avLst/>
          </a:prstGeom>
        </p:spPr>
      </p:pic>
      <p:sp>
        <p:nvSpPr>
          <p:cNvPr id="4" name="Заголовок 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52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снеговик и стена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201" t="25850" r="17450" b="34250"/>
          <a:stretch>
            <a:fillRect/>
          </a:stretch>
        </p:blipFill>
        <p:spPr>
          <a:xfrm>
            <a:off x="5286380" y="4670096"/>
            <a:ext cx="3857620" cy="218790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714744" y="0"/>
            <a:ext cx="186987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Цель:</a:t>
            </a:r>
            <a:endParaRPr lang="ru-RU" sz="5400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7158" y="1000108"/>
            <a:ext cx="850112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Познакомить воспитанников детского сада с обычаями и населением разных стран. 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Различные фигуры из снега также используются для развития двигательной активности детей на свежем воздухе.</a:t>
            </a:r>
            <a:br>
              <a:rPr lang="ru-RU" sz="3200" b="1" dirty="0" smtClean="0">
                <a:solidFill>
                  <a:srgbClr val="002060"/>
                </a:solidFill>
              </a:rPr>
            </a:br>
            <a:endParaRPr lang="ru-RU" sz="3200" b="1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 advClick="0" advTm="1969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ежинка.jpg" hidden="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466"/>
            <a:ext cx="9323512" cy="6863466"/>
          </a:xfrm>
          <a:prstGeom prst="rect">
            <a:avLst/>
          </a:prstGeom>
        </p:spPr>
      </p:pic>
      <p:sp>
        <p:nvSpPr>
          <p:cNvPr id="4" name="Заголовок 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52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 descr="IMG_159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214422"/>
            <a:ext cx="9144000" cy="5162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снеговик и стена4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7554" y="-285776"/>
            <a:ext cx="2334401" cy="1750194"/>
          </a:xfrm>
          <a:prstGeom prst="rect">
            <a:avLst/>
          </a:prstGeom>
        </p:spPr>
      </p:pic>
    </p:spTree>
  </p:cSld>
  <p:clrMapOvr>
    <a:masterClrMapping/>
  </p:clrMapOvr>
  <p:transition spd="slow" advTm="500">
    <p:zoom dir="in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ежинка.jpg" hidden="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466"/>
            <a:ext cx="9323512" cy="6863466"/>
          </a:xfrm>
          <a:prstGeom prst="rect">
            <a:avLst/>
          </a:prstGeom>
        </p:spPr>
      </p:pic>
      <p:sp>
        <p:nvSpPr>
          <p:cNvPr id="4" name="Заголовок 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52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IMG_168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9058" y="3381372"/>
            <a:ext cx="5214942" cy="3476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IMG_167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" y="-214338"/>
            <a:ext cx="6107949" cy="4071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снеговик и стена4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43636" y="2000240"/>
            <a:ext cx="2334401" cy="1750194"/>
          </a:xfrm>
          <a:prstGeom prst="rect">
            <a:avLst/>
          </a:prstGeom>
        </p:spPr>
      </p:pic>
    </p:spTree>
  </p:cSld>
  <p:clrMapOvr>
    <a:masterClrMapping/>
  </p:clrMapOvr>
  <p:transition spd="slow" advTm="2250">
    <p:split dir="in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ежинка.jpg" hidden="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466"/>
            <a:ext cx="9323512" cy="6863466"/>
          </a:xfrm>
          <a:prstGeom prst="rect">
            <a:avLst/>
          </a:prstGeom>
        </p:spPr>
      </p:pic>
      <p:sp>
        <p:nvSpPr>
          <p:cNvPr id="4" name="Заголовок 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52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 descr="снеговик и стена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201" t="25850" r="17450" b="34250"/>
          <a:stretch>
            <a:fillRect/>
          </a:stretch>
        </p:blipFill>
        <p:spPr>
          <a:xfrm>
            <a:off x="5617261" y="4857760"/>
            <a:ext cx="3526739" cy="2000240"/>
          </a:xfrm>
          <a:prstGeom prst="rect">
            <a:avLst/>
          </a:prstGeom>
        </p:spPr>
      </p:pic>
      <p:pic>
        <p:nvPicPr>
          <p:cNvPr id="10" name="Рисунок 9" descr="IMG_161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459537"/>
            <a:ext cx="4861727" cy="4398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IMG_161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64679" y="-285776"/>
            <a:ext cx="5679321" cy="3786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1640">
    <p:zoom dir="in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ежинка.jpg" hidden="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466"/>
            <a:ext cx="9323512" cy="6863466"/>
          </a:xfrm>
          <a:prstGeom prst="rect">
            <a:avLst/>
          </a:prstGeom>
        </p:spPr>
      </p:pic>
      <p:sp>
        <p:nvSpPr>
          <p:cNvPr id="4" name="Заголовок 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52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 descr="1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14338"/>
            <a:ext cx="7286644" cy="5464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снеговик и стена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201" t="25850" r="17450" b="34250"/>
          <a:stretch>
            <a:fillRect/>
          </a:stretch>
        </p:blipFill>
        <p:spPr>
          <a:xfrm>
            <a:off x="5617261" y="4857760"/>
            <a:ext cx="3526739" cy="2000240"/>
          </a:xfrm>
          <a:prstGeom prst="rect">
            <a:avLst/>
          </a:prstGeom>
        </p:spPr>
      </p:pic>
    </p:spTree>
  </p:cSld>
  <p:clrMapOvr>
    <a:masterClrMapping/>
  </p:clrMapOvr>
  <p:transition spd="slow" advTm="1172">
    <p:zoom dir="in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ежинка.jpg" hidden="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466"/>
            <a:ext cx="9323512" cy="6863466"/>
          </a:xfrm>
          <a:prstGeom prst="rect">
            <a:avLst/>
          </a:prstGeom>
        </p:spPr>
      </p:pic>
      <p:sp>
        <p:nvSpPr>
          <p:cNvPr id="4" name="Заголовок 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52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472" y="-214338"/>
            <a:ext cx="7858148" cy="5893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снеговик и стена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201" t="25850" r="17450" b="34250"/>
          <a:stretch>
            <a:fillRect/>
          </a:stretch>
        </p:blipFill>
        <p:spPr>
          <a:xfrm>
            <a:off x="5617261" y="4857760"/>
            <a:ext cx="3526739" cy="2000240"/>
          </a:xfrm>
          <a:prstGeom prst="rect">
            <a:avLst/>
          </a:prstGeom>
        </p:spPr>
      </p:pic>
    </p:spTree>
  </p:cSld>
  <p:clrMapOvr>
    <a:masterClrMapping/>
  </p:clrMapOvr>
  <p:transition spd="slow" advTm="1063">
    <p:wheel spokes="2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ежинка.jpg" hidden="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466"/>
            <a:ext cx="9323512" cy="6863466"/>
          </a:xfrm>
          <a:prstGeom prst="rect">
            <a:avLst/>
          </a:prstGeom>
        </p:spPr>
      </p:pic>
      <p:sp>
        <p:nvSpPr>
          <p:cNvPr id="4" name="Заголовок 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52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 descr="снеговик и стена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201" t="25850" r="17450" b="34250"/>
          <a:stretch>
            <a:fillRect/>
          </a:stretch>
        </p:blipFill>
        <p:spPr>
          <a:xfrm>
            <a:off x="5617261" y="4857760"/>
            <a:ext cx="3526739" cy="2000240"/>
          </a:xfrm>
          <a:prstGeom prst="rect">
            <a:avLst/>
          </a:prstGeom>
        </p:spPr>
      </p:pic>
      <p:pic>
        <p:nvPicPr>
          <p:cNvPr id="6" name="Рисунок 5" descr="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4794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969">
    <p:diamond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ежинка.jpg" hidden="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466"/>
            <a:ext cx="9323512" cy="6863466"/>
          </a:xfrm>
          <a:prstGeom prst="rect">
            <a:avLst/>
          </a:prstGeom>
        </p:spPr>
      </p:pic>
      <p:sp>
        <p:nvSpPr>
          <p:cNvPr id="4" name="Заголовок 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52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блако 5"/>
          <p:cNvSpPr/>
          <p:nvPr/>
        </p:nvSpPr>
        <p:spPr>
          <a:xfrm>
            <a:off x="285720" y="-214338"/>
            <a:ext cx="6357918" cy="2071702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2910" y="0"/>
            <a:ext cx="535785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     Заповедная Мордовия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 родном краю леса и реки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Поля пшеницы золотой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Мне с детства дороги навеки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Я так люблю свой край родной.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endParaRPr lang="ru-RU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ctr"/>
            <a:endParaRPr lang="ru-RU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ctr"/>
            <a:endParaRPr lang="ru-RU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9" name="Рисунок 8" descr="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071678"/>
            <a:ext cx="9144000" cy="4165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снеговик и стена4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72264" y="571480"/>
            <a:ext cx="2334401" cy="1750194"/>
          </a:xfrm>
          <a:prstGeom prst="rect">
            <a:avLst/>
          </a:prstGeom>
        </p:spPr>
      </p:pic>
    </p:spTree>
  </p:cSld>
  <p:clrMapOvr>
    <a:masterClrMapping/>
  </p:clrMapOvr>
  <p:transition spd="slow" advTm="3297">
    <p:plus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ежинка.jpg" hidden="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466"/>
            <a:ext cx="9323512" cy="6863466"/>
          </a:xfrm>
          <a:prstGeom prst="rect">
            <a:avLst/>
          </a:prstGeom>
        </p:spPr>
      </p:pic>
      <p:sp>
        <p:nvSpPr>
          <p:cNvPr id="4" name="Заголовок 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52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 descr="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496" y="3000372"/>
            <a:ext cx="5143504" cy="3857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85776"/>
            <a:ext cx="5929322" cy="33537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снеговик и стена4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29256" y="857232"/>
            <a:ext cx="3477805" cy="2607450"/>
          </a:xfrm>
          <a:prstGeom prst="rect">
            <a:avLst/>
          </a:prstGeom>
        </p:spPr>
      </p:pic>
    </p:spTree>
  </p:cSld>
  <p:clrMapOvr>
    <a:masterClrMapping/>
  </p:clrMapOvr>
  <p:transition spd="slow" advTm="2516">
    <p:strips dir="r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ежинка.jpg" hidden="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466"/>
            <a:ext cx="9323512" cy="6863466"/>
          </a:xfrm>
          <a:prstGeom prst="rect">
            <a:avLst/>
          </a:prstGeom>
        </p:spPr>
      </p:pic>
      <p:sp>
        <p:nvSpPr>
          <p:cNvPr id="4" name="Заголовок 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52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928802"/>
            <a:ext cx="9144000" cy="4718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снеговик и стена4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57488" y="-214338"/>
            <a:ext cx="3382522" cy="2536012"/>
          </a:xfrm>
          <a:prstGeom prst="rect">
            <a:avLst/>
          </a:prstGeom>
        </p:spPr>
      </p:pic>
    </p:spTree>
  </p:cSld>
  <p:clrMapOvr>
    <a:masterClrMapping/>
  </p:clrMapOvr>
  <p:transition spd="slow" advTm="2203">
    <p:cover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ежинка.jpg" hidden="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466"/>
            <a:ext cx="9323512" cy="6863466"/>
          </a:xfrm>
          <a:prstGeom prst="rect">
            <a:avLst/>
          </a:prstGeom>
        </p:spPr>
      </p:pic>
      <p:sp>
        <p:nvSpPr>
          <p:cNvPr id="4" name="Заголовок 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52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3108" y="1214422"/>
            <a:ext cx="5004928" cy="5643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снеговик и стена4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43306" y="-142900"/>
            <a:ext cx="2214578" cy="1660358"/>
          </a:xfrm>
          <a:prstGeom prst="rect">
            <a:avLst/>
          </a:prstGeom>
        </p:spPr>
      </p:pic>
    </p:spTree>
  </p:cSld>
  <p:clrMapOvr>
    <a:masterClrMapping/>
  </p:clrMapOvr>
  <p:transition spd="slow" advTm="2329">
    <p:checke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ежинка.jpg" hidden="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466"/>
            <a:ext cx="9323512" cy="6863466"/>
          </a:xfrm>
          <a:prstGeom prst="rect">
            <a:avLst/>
          </a:prstGeom>
        </p:spPr>
      </p:pic>
      <p:sp>
        <p:nvSpPr>
          <p:cNvPr id="4" name="Заголовок 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52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снеговик и стена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201" t="25850" r="17450" b="34250"/>
          <a:stretch>
            <a:fillRect/>
          </a:stretch>
        </p:blipFill>
        <p:spPr>
          <a:xfrm>
            <a:off x="4827310" y="4409728"/>
            <a:ext cx="4316690" cy="244827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714744" y="0"/>
            <a:ext cx="208903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</a:rPr>
              <a:t>Задачи:</a:t>
            </a:r>
            <a:endParaRPr lang="ru-RU" sz="4400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8596" y="928670"/>
            <a:ext cx="828680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Важнейшей задачей дошкольного воспитания является сохранение и укрепление здоровья детей. Использование </a:t>
            </a:r>
            <a:r>
              <a:rPr lang="ru-RU" sz="3200" b="1" dirty="0" err="1" smtClean="0">
                <a:solidFill>
                  <a:srgbClr val="002060"/>
                </a:solidFill>
              </a:rPr>
              <a:t>здоровьесберегающих</a:t>
            </a:r>
            <a:r>
              <a:rPr lang="ru-RU" sz="3200" b="1" dirty="0" smtClean="0">
                <a:solidFill>
                  <a:srgbClr val="002060"/>
                </a:solidFill>
              </a:rPr>
              <a:t> технологий поможет укрепить и сохранить умственное и физическое развитие детей.</a:t>
            </a:r>
          </a:p>
        </p:txBody>
      </p:sp>
    </p:spTree>
  </p:cSld>
  <p:clrMapOvr>
    <a:masterClrMapping/>
  </p:clrMapOvr>
  <p:transition spd="slow" advTm="2781">
    <p:newsflash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ежинка.jpg" hidden="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466"/>
            <a:ext cx="9323512" cy="6863466"/>
          </a:xfrm>
          <a:prstGeom prst="rect">
            <a:avLst/>
          </a:prstGeom>
        </p:spPr>
      </p:pic>
      <p:sp>
        <p:nvSpPr>
          <p:cNvPr id="4" name="Заголовок 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52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блако 5"/>
          <p:cNvSpPr/>
          <p:nvPr/>
        </p:nvSpPr>
        <p:spPr>
          <a:xfrm>
            <a:off x="285720" y="-214338"/>
            <a:ext cx="6357918" cy="2071702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472" y="0"/>
            <a:ext cx="535785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Русский лес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Что за чудо – русский лес!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Сказка, быль и дар небес!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Рай, который все так ищут –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 общем – чудо из чудес! 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endParaRPr lang="ru-RU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ctr"/>
            <a:endParaRPr lang="ru-RU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ctr"/>
            <a:endParaRPr lang="ru-RU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8" name="Рисунок 7" descr="IMG_158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1555141"/>
            <a:ext cx="8643966" cy="5302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снеговик и стена4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57950" y="142852"/>
            <a:ext cx="2334401" cy="1750194"/>
          </a:xfrm>
          <a:prstGeom prst="rect">
            <a:avLst/>
          </a:prstGeom>
        </p:spPr>
      </p:pic>
    </p:spTree>
  </p:cSld>
  <p:clrMapOvr>
    <a:masterClrMapping/>
  </p:clrMapOvr>
  <p:transition spd="slow" advTm="2969">
    <p:strips dir="r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ежинка.jpg" hidden="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466"/>
            <a:ext cx="9323512" cy="6863466"/>
          </a:xfrm>
          <a:prstGeom prst="rect">
            <a:avLst/>
          </a:prstGeom>
        </p:spPr>
      </p:pic>
      <p:sp>
        <p:nvSpPr>
          <p:cNvPr id="4" name="Заголовок 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52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снеговик и стена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201" t="25850" r="17450" b="34250"/>
          <a:stretch>
            <a:fillRect/>
          </a:stretch>
        </p:blipFill>
        <p:spPr>
          <a:xfrm>
            <a:off x="6247043" y="5214950"/>
            <a:ext cx="2896957" cy="1643050"/>
          </a:xfrm>
          <a:prstGeom prst="rect">
            <a:avLst/>
          </a:prstGeom>
        </p:spPr>
      </p:pic>
      <p:pic>
        <p:nvPicPr>
          <p:cNvPr id="7" name="Рисунок 6" descr="IMG_1555.JPG"/>
          <p:cNvPicPr>
            <a:picLocks noChangeAspect="1"/>
          </p:cNvPicPr>
          <p:nvPr/>
        </p:nvPicPr>
        <p:blipFill>
          <a:blip r:embed="rId5" cstate="print"/>
          <a:srcRect l="21059" t="12329"/>
          <a:stretch>
            <a:fillRect/>
          </a:stretch>
        </p:blipFill>
        <p:spPr>
          <a:xfrm>
            <a:off x="2643174" y="3525169"/>
            <a:ext cx="3429024" cy="3332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IMG_156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42976" y="-214338"/>
            <a:ext cx="6734722" cy="3781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1734">
    <p:zoom dir="in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ежинка.jpg" hidden="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466"/>
            <a:ext cx="9323512" cy="6863466"/>
          </a:xfrm>
          <a:prstGeom prst="rect">
            <a:avLst/>
          </a:prstGeom>
        </p:spPr>
      </p:pic>
      <p:sp>
        <p:nvSpPr>
          <p:cNvPr id="4" name="Заголовок 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52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IMG_156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5726" y="1500174"/>
            <a:ext cx="9159726" cy="5143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снеговик и стена4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8992" y="0"/>
            <a:ext cx="2477376" cy="1857388"/>
          </a:xfrm>
          <a:prstGeom prst="rect">
            <a:avLst/>
          </a:prstGeom>
        </p:spPr>
      </p:pic>
    </p:spTree>
  </p:cSld>
  <p:clrMapOvr>
    <a:masterClrMapping/>
  </p:clrMapOvr>
  <p:transition spd="slow" advTm="2766">
    <p:circl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ежинка.jpg" hidden="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466"/>
            <a:ext cx="9323512" cy="6863466"/>
          </a:xfrm>
          <a:prstGeom prst="rect">
            <a:avLst/>
          </a:prstGeom>
        </p:spPr>
      </p:pic>
      <p:sp>
        <p:nvSpPr>
          <p:cNvPr id="4" name="Заголовок 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52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 descr="IMG_156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214338"/>
            <a:ext cx="9144000" cy="60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снеговик и стена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201" t="25850" r="17450" b="34250"/>
          <a:stretch>
            <a:fillRect/>
          </a:stretch>
        </p:blipFill>
        <p:spPr>
          <a:xfrm>
            <a:off x="6247043" y="5214950"/>
            <a:ext cx="2896957" cy="1643050"/>
          </a:xfrm>
          <a:prstGeom prst="rect">
            <a:avLst/>
          </a:prstGeom>
        </p:spPr>
      </p:pic>
    </p:spTree>
  </p:cSld>
  <p:clrMapOvr>
    <a:masterClrMapping/>
  </p:clrMapOvr>
  <p:transition spd="slow" advTm="1718">
    <p:zo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ежинка.jpg" hidden="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466"/>
            <a:ext cx="9323512" cy="6863466"/>
          </a:xfrm>
          <a:prstGeom prst="rect">
            <a:avLst/>
          </a:prstGeom>
        </p:spPr>
      </p:pic>
      <p:sp>
        <p:nvSpPr>
          <p:cNvPr id="4" name="Заголовок 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52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 descr="снеговик и стена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201" t="25850" r="17450" b="34250"/>
          <a:stretch>
            <a:fillRect/>
          </a:stretch>
        </p:blipFill>
        <p:spPr>
          <a:xfrm>
            <a:off x="5743217" y="4929198"/>
            <a:ext cx="3400783" cy="1928802"/>
          </a:xfrm>
          <a:prstGeom prst="rect">
            <a:avLst/>
          </a:prstGeom>
        </p:spPr>
      </p:pic>
      <p:pic>
        <p:nvPicPr>
          <p:cNvPr id="6" name="Рисунок 5" descr="IMG_156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00430" y="-214338"/>
            <a:ext cx="5643570" cy="3762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IMG_157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3416647"/>
            <a:ext cx="5924934" cy="3441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1469">
    <p:strips dir="r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ежинка.jpg" hidden="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466"/>
            <a:ext cx="9323512" cy="6863466"/>
          </a:xfrm>
          <a:prstGeom prst="rect">
            <a:avLst/>
          </a:prstGeom>
        </p:spPr>
      </p:pic>
      <p:sp>
        <p:nvSpPr>
          <p:cNvPr id="4" name="Заголовок 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52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блако 5"/>
          <p:cNvSpPr/>
          <p:nvPr/>
        </p:nvSpPr>
        <p:spPr>
          <a:xfrm>
            <a:off x="214282" y="-285776"/>
            <a:ext cx="6357918" cy="2071702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2910" y="0"/>
            <a:ext cx="535785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Чукотка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Мчат олени, снег кружит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Нарта весело бежит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Снег пушистый с под копыт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Во все стороны летит 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endParaRPr lang="ru-RU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ctr"/>
            <a:endParaRPr lang="ru-RU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ctr"/>
            <a:endParaRPr lang="ru-RU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9" name="Рисунок 8" descr="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85926"/>
            <a:ext cx="7786710" cy="47888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снеговик и стена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201" t="25850" r="17450" b="34250"/>
          <a:stretch>
            <a:fillRect/>
          </a:stretch>
        </p:blipFill>
        <p:spPr>
          <a:xfrm>
            <a:off x="6750869" y="5500702"/>
            <a:ext cx="2393131" cy="1357298"/>
          </a:xfrm>
          <a:prstGeom prst="rect">
            <a:avLst/>
          </a:prstGeom>
        </p:spPr>
      </p:pic>
    </p:spTree>
  </p:cSld>
  <p:clrMapOvr>
    <a:masterClrMapping/>
  </p:clrMapOvr>
  <p:transition spd="slow" advTm="1422">
    <p:cover dir="u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ежинка.jpg" hidden="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466"/>
            <a:ext cx="9323512" cy="6863466"/>
          </a:xfrm>
          <a:prstGeom prst="rect">
            <a:avLst/>
          </a:prstGeom>
        </p:spPr>
      </p:pic>
      <p:sp>
        <p:nvSpPr>
          <p:cNvPr id="4" name="Заголовок 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52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 descr="снеговик и стена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201" t="25850" r="17450" b="34250"/>
          <a:stretch>
            <a:fillRect/>
          </a:stretch>
        </p:blipFill>
        <p:spPr>
          <a:xfrm>
            <a:off x="6247043" y="5214950"/>
            <a:ext cx="2896957" cy="1643050"/>
          </a:xfrm>
          <a:prstGeom prst="rect">
            <a:avLst/>
          </a:prstGeom>
        </p:spPr>
      </p:pic>
      <p:pic>
        <p:nvPicPr>
          <p:cNvPr id="7" name="Рисунок 6" descr="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57298"/>
            <a:ext cx="4583918" cy="5500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1148" y="-214338"/>
            <a:ext cx="5842852" cy="3429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1125">
    <p:cover dir="ru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ежинка.jpg" hidden="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466"/>
            <a:ext cx="9323512" cy="6863466"/>
          </a:xfrm>
          <a:prstGeom prst="rect">
            <a:avLst/>
          </a:prstGeom>
        </p:spPr>
      </p:pic>
      <p:sp>
        <p:nvSpPr>
          <p:cNvPr id="4" name="Заголовок 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52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5918" y="866733"/>
            <a:ext cx="5715040" cy="5991267"/>
          </a:xfrm>
          <a:prstGeom prst="rect">
            <a:avLst/>
          </a:prstGeom>
        </p:spPr>
      </p:pic>
      <p:pic>
        <p:nvPicPr>
          <p:cNvPr id="7" name="Рисунок 6" descr="снеговик и стена4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14744" y="-285776"/>
            <a:ext cx="1928826" cy="1446118"/>
          </a:xfrm>
          <a:prstGeom prst="rect">
            <a:avLst/>
          </a:prstGeom>
        </p:spPr>
      </p:pic>
    </p:spTree>
  </p:cSld>
  <p:clrMapOvr>
    <a:masterClrMapping/>
  </p:clrMapOvr>
  <p:transition spd="slow" advTm="985">
    <p:wheel spokes="3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ежинка.jpg" hidden="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466"/>
            <a:ext cx="9323512" cy="6863466"/>
          </a:xfrm>
          <a:prstGeom prst="rect">
            <a:avLst/>
          </a:prstGeom>
        </p:spPr>
      </p:pic>
      <p:sp>
        <p:nvSpPr>
          <p:cNvPr id="4" name="Заголовок 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52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 descr="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00108"/>
            <a:ext cx="4728995" cy="3357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1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3372" y="3500438"/>
            <a:ext cx="4799141" cy="3215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снеговик и стена4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14744" y="-285776"/>
            <a:ext cx="1928826" cy="1446118"/>
          </a:xfrm>
          <a:prstGeom prst="rect">
            <a:avLst/>
          </a:prstGeom>
        </p:spPr>
      </p:pic>
    </p:spTree>
  </p:cSld>
  <p:clrMapOvr>
    <a:masterClrMapping/>
  </p:clrMapOvr>
  <p:transition spd="slow" advTm="1484">
    <p:zoom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ежинка.jpg" hidden="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466"/>
            <a:ext cx="9323512" cy="6863466"/>
          </a:xfrm>
          <a:prstGeom prst="rect">
            <a:avLst/>
          </a:prstGeom>
        </p:spPr>
      </p:pic>
      <p:sp>
        <p:nvSpPr>
          <p:cNvPr id="4" name="Заголовок 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52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1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28670"/>
            <a:ext cx="5371278" cy="3571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1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5240" y="3334934"/>
            <a:ext cx="5238760" cy="3523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снеговик и стена4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14744" y="-285776"/>
            <a:ext cx="1928826" cy="1446118"/>
          </a:xfrm>
          <a:prstGeom prst="rect">
            <a:avLst/>
          </a:prstGeom>
        </p:spPr>
      </p:pic>
    </p:spTree>
  </p:cSld>
  <p:clrMapOvr>
    <a:masterClrMapping/>
  </p:clrMapOvr>
  <p:transition spd="slow" advTm="734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ежинка.jpg" hidden="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466"/>
            <a:ext cx="9323512" cy="6863466"/>
          </a:xfrm>
          <a:prstGeom prst="rect">
            <a:avLst/>
          </a:prstGeom>
        </p:spPr>
      </p:pic>
      <p:sp>
        <p:nvSpPr>
          <p:cNvPr id="4" name="Заголовок 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52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снеговик и стена4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86116" y="0"/>
            <a:ext cx="2357422" cy="1571612"/>
          </a:xfrm>
          <a:prstGeom prst="rect">
            <a:avLst/>
          </a:prstGeom>
        </p:spPr>
      </p:pic>
      <p:sp>
        <p:nvSpPr>
          <p:cNvPr id="9" name="Содержимое 2"/>
          <p:cNvSpPr txBox="1">
            <a:spLocks/>
          </p:cNvSpPr>
          <p:nvPr/>
        </p:nvSpPr>
        <p:spPr>
          <a:xfrm>
            <a:off x="571472" y="1142984"/>
            <a:ext cx="8143932" cy="5072098"/>
          </a:xfrm>
          <a:prstGeom prst="rect">
            <a:avLst/>
          </a:prstGeom>
        </p:spPr>
        <p:txBody>
          <a:bodyPr/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Создание условий для самостоятельной деятельности с детьми;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Создание развивающей и функциональной среды на участке, пригодной для совместного изменения окружающего пространства детьми и взрослыми;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Формирование интереса у детей к использованию территории прогулочного участка зимой.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Приобщение родителей и детей к художественному оформлению участка в зимнее время в рамках данного проекта;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Основной замысел: вызвать интерес к прогулке в зимнее время года.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 advTm="1063">
    <p:split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ежинка.jpg" hidden="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466"/>
            <a:ext cx="9323512" cy="6863466"/>
          </a:xfrm>
          <a:prstGeom prst="rect">
            <a:avLst/>
          </a:prstGeom>
        </p:spPr>
      </p:pic>
      <p:sp>
        <p:nvSpPr>
          <p:cNvPr id="4" name="Заголовок 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52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1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00108"/>
            <a:ext cx="9144000" cy="4857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снеговик и стена4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14744" y="-285776"/>
            <a:ext cx="1928826" cy="1446118"/>
          </a:xfrm>
          <a:prstGeom prst="rect">
            <a:avLst/>
          </a:prstGeom>
        </p:spPr>
      </p:pic>
    </p:spTree>
  </p:cSld>
  <p:clrMapOvr>
    <a:masterClrMapping/>
  </p:clrMapOvr>
  <p:transition spd="slow" advTm="516">
    <p:strips dir="ld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ежинка.jpg" hidden="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466"/>
            <a:ext cx="9323512" cy="6863466"/>
          </a:xfrm>
          <a:prstGeom prst="rect">
            <a:avLst/>
          </a:prstGeom>
        </p:spPr>
      </p:pic>
      <p:sp>
        <p:nvSpPr>
          <p:cNvPr id="4" name="Заголовок 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52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блако 5"/>
          <p:cNvSpPr/>
          <p:nvPr/>
        </p:nvSpPr>
        <p:spPr>
          <a:xfrm>
            <a:off x="214282" y="-285776"/>
            <a:ext cx="6357918" cy="2071702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4348" y="0"/>
            <a:ext cx="535785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Моря и океаны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На дне океана живет осьминог, Его там и папа, и мама живет, Живет там большая морская семья - Отец Осьминогов и сыновья.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endParaRPr lang="ru-RU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endParaRPr lang="ru-RU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ctr"/>
            <a:endParaRPr lang="ru-RU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ctr"/>
            <a:endParaRPr lang="ru-RU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10" name="Рисунок 9" descr="IMG_15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1759377"/>
            <a:ext cx="8429652" cy="5098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снеговик и стена4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57950" y="214290"/>
            <a:ext cx="2500496" cy="1874722"/>
          </a:xfrm>
          <a:prstGeom prst="rect">
            <a:avLst/>
          </a:prstGeom>
        </p:spPr>
      </p:pic>
    </p:spTree>
  </p:cSld>
  <p:clrMapOvr>
    <a:masterClrMapping/>
  </p:clrMapOvr>
  <p:transition spd="slow" advTm="1859">
    <p:split orient="vert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ежинка.jpg" hidden="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466"/>
            <a:ext cx="9323512" cy="6863466"/>
          </a:xfrm>
          <a:prstGeom prst="rect">
            <a:avLst/>
          </a:prstGeom>
        </p:spPr>
      </p:pic>
      <p:sp>
        <p:nvSpPr>
          <p:cNvPr id="4" name="Заголовок 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52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IMG_15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857232"/>
            <a:ext cx="5715008" cy="41925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IMG_152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4876" y="3746523"/>
            <a:ext cx="4429124" cy="3111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снеговик и стена4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14744" y="-285776"/>
            <a:ext cx="1928826" cy="1446118"/>
          </a:xfrm>
          <a:prstGeom prst="rect">
            <a:avLst/>
          </a:prstGeom>
        </p:spPr>
      </p:pic>
    </p:spTree>
  </p:cSld>
  <p:clrMapOvr>
    <a:masterClrMapping/>
  </p:clrMapOvr>
  <p:transition spd="slow" advTm="2765">
    <p:circl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ежинка.jpg" hidden="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466"/>
            <a:ext cx="9323512" cy="6863466"/>
          </a:xfrm>
          <a:prstGeom prst="rect">
            <a:avLst/>
          </a:prstGeom>
        </p:spPr>
      </p:pic>
      <p:sp>
        <p:nvSpPr>
          <p:cNvPr id="4" name="Заголовок 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52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IMG_1546.JPG"/>
          <p:cNvPicPr>
            <a:picLocks noChangeAspect="1"/>
          </p:cNvPicPr>
          <p:nvPr/>
        </p:nvPicPr>
        <p:blipFill>
          <a:blip r:embed="rId4" cstate="print"/>
          <a:srcRect l="17969" t="7857" r="20312"/>
          <a:stretch>
            <a:fillRect/>
          </a:stretch>
        </p:blipFill>
        <p:spPr>
          <a:xfrm>
            <a:off x="0" y="-285776"/>
            <a:ext cx="5643602" cy="5027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IMG_155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86182" y="3804953"/>
            <a:ext cx="5357818" cy="3053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снеговик и стена4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43570" y="1857364"/>
            <a:ext cx="3144362" cy="2357454"/>
          </a:xfrm>
          <a:prstGeom prst="rect">
            <a:avLst/>
          </a:prstGeom>
        </p:spPr>
      </p:pic>
    </p:spTree>
  </p:cSld>
  <p:clrMapOvr>
    <a:masterClrMapping/>
  </p:clrMapOvr>
  <p:transition spd="slow" advTm="2500">
    <p:diamond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ежинка.jpg" hidden="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466"/>
            <a:ext cx="9323512" cy="6863466"/>
          </a:xfrm>
          <a:prstGeom prst="rect">
            <a:avLst/>
          </a:prstGeom>
        </p:spPr>
      </p:pic>
      <p:sp>
        <p:nvSpPr>
          <p:cNvPr id="4" name="Заголовок 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52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 descr="IMG_147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000108"/>
            <a:ext cx="9144000" cy="51734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снеговик и стена4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8992" y="-285776"/>
            <a:ext cx="2072792" cy="1554055"/>
          </a:xfrm>
          <a:prstGeom prst="rect">
            <a:avLst/>
          </a:prstGeom>
        </p:spPr>
      </p:pic>
    </p:spTree>
  </p:cSld>
  <p:clrMapOvr>
    <a:masterClrMapping/>
  </p:clrMapOvr>
  <p:transition spd="slow" advTm="1750">
    <p:plus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ежинка.jpg" hidden="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466"/>
            <a:ext cx="9323512" cy="6863466"/>
          </a:xfrm>
          <a:prstGeom prst="rect">
            <a:avLst/>
          </a:prstGeom>
        </p:spPr>
      </p:pic>
      <p:sp>
        <p:nvSpPr>
          <p:cNvPr id="4" name="Заголовок 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52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блако 5"/>
          <p:cNvSpPr/>
          <p:nvPr/>
        </p:nvSpPr>
        <p:spPr>
          <a:xfrm>
            <a:off x="214282" y="-285776"/>
            <a:ext cx="6357918" cy="1571636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4348" y="-357214"/>
            <a:ext cx="535785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Россия – спортивная страна!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endParaRPr lang="ru-RU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ctr"/>
            <a:endParaRPr lang="ru-RU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ctr"/>
            <a:endParaRPr lang="ru-RU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9" name="Рисунок 8" descr="12-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855104"/>
            <a:ext cx="4000528" cy="3002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12-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87499" y="2786058"/>
            <a:ext cx="3056501" cy="4071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12-3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1736" y="1285860"/>
            <a:ext cx="3870169" cy="3071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снеговик и стена4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86578" y="1643050"/>
            <a:ext cx="1928826" cy="1446118"/>
          </a:xfrm>
          <a:prstGeom prst="rect">
            <a:avLst/>
          </a:prstGeom>
        </p:spPr>
      </p:pic>
    </p:spTree>
  </p:cSld>
  <p:clrMapOvr>
    <a:masterClrMapping/>
  </p:clrMapOvr>
  <p:transition spd="slow" advTm="1829">
    <p:wheel spokes="8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ежинка.jpg" hidden="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466"/>
            <a:ext cx="9323512" cy="6863466"/>
          </a:xfrm>
          <a:prstGeom prst="rect">
            <a:avLst/>
          </a:prstGeom>
        </p:spPr>
      </p:pic>
      <p:sp>
        <p:nvSpPr>
          <p:cNvPr id="4" name="Заголовок 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52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снеговик и стена4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219" t="16416" r="11618" b="11618"/>
          <a:stretch>
            <a:fillRect/>
          </a:stretch>
        </p:blipFill>
        <p:spPr>
          <a:xfrm>
            <a:off x="755576" y="377280"/>
            <a:ext cx="7388324" cy="626643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71600" y="836712"/>
            <a:ext cx="3816424" cy="29523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714348" y="1000108"/>
            <a:ext cx="4357718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44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 Black" pitchFamily="34" charset="0"/>
              </a:rPr>
              <a:t>Спасибо </a:t>
            </a:r>
          </a:p>
          <a:p>
            <a:pPr algn="ctr"/>
            <a:r>
              <a:rPr lang="ru-RU" sz="44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 Black" pitchFamily="34" charset="0"/>
              </a:rPr>
              <a:t>за </a:t>
            </a:r>
          </a:p>
          <a:p>
            <a:pPr algn="ctr"/>
            <a:r>
              <a:rPr lang="ru-RU" sz="44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 Black" pitchFamily="34" charset="0"/>
              </a:rPr>
              <a:t>внимание</a:t>
            </a:r>
            <a:endParaRPr lang="ru-RU" sz="4400" b="1" cap="all" spc="0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spd="slow" advTm="6578">
    <p:checke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ежинка.jpg" hidden="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466"/>
            <a:ext cx="9323512" cy="6863466"/>
          </a:xfrm>
          <a:prstGeom prst="rect">
            <a:avLst/>
          </a:prstGeom>
        </p:spPr>
      </p:pic>
      <p:sp>
        <p:nvSpPr>
          <p:cNvPr id="4" name="Заголовок 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52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снеговик и стена4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72028" y="571480"/>
            <a:ext cx="3429030" cy="2286016"/>
          </a:xfrm>
          <a:prstGeom prst="rect">
            <a:avLst/>
          </a:prstGeom>
        </p:spPr>
      </p:pic>
      <p:sp>
        <p:nvSpPr>
          <p:cNvPr id="9" name="Содержимое 2"/>
          <p:cNvSpPr txBox="1">
            <a:spLocks/>
          </p:cNvSpPr>
          <p:nvPr/>
        </p:nvSpPr>
        <p:spPr>
          <a:xfrm>
            <a:off x="571472" y="1142984"/>
            <a:ext cx="8143932" cy="5072098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428596" y="428604"/>
            <a:ext cx="8229600" cy="5500726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Срок реализации: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краткосрочный.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Участники проекта: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• Воспитатели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• Воспитанники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• Родители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Механизм реализации: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сбор необходимой информации, проектирование;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планирование размещения построек;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планирование украшения построек;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сооружение построек из снега;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совместные игры, эстафеты, соревнования, самостоятельная игровая деятельность.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 advTm="1063">
    <p:push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ежинка.jpg" hidden="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466"/>
            <a:ext cx="9323512" cy="6863466"/>
          </a:xfrm>
          <a:prstGeom prst="rect">
            <a:avLst/>
          </a:prstGeom>
        </p:spPr>
      </p:pic>
      <p:sp>
        <p:nvSpPr>
          <p:cNvPr id="4" name="Заголовок 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52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снеговик и стена4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00892" y="214290"/>
            <a:ext cx="2143108" cy="1428736"/>
          </a:xfrm>
          <a:prstGeom prst="rect">
            <a:avLst/>
          </a:prstGeom>
        </p:spPr>
      </p:pic>
      <p:sp>
        <p:nvSpPr>
          <p:cNvPr id="9" name="Содержимое 2"/>
          <p:cNvSpPr txBox="1">
            <a:spLocks/>
          </p:cNvSpPr>
          <p:nvPr/>
        </p:nvSpPr>
        <p:spPr>
          <a:xfrm>
            <a:off x="571472" y="1142984"/>
            <a:ext cx="8143932" cy="5072098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428596" y="1000108"/>
            <a:ext cx="8229600" cy="5500726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>
          <a:xfrm>
            <a:off x="428596" y="428604"/>
            <a:ext cx="8229600" cy="5572188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Этапы проекта: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 этап – Подготовительный (</a:t>
            </a:r>
            <a:r>
              <a:rPr kumimoji="0" lang="ru-RU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проектировочно-конструкторский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выбор направления тематики оформления участка;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разработка плана зимних построек на участке, согласно выбранной тематике;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сбор материала для оформления (пробки, ткань, пластмассовые бутылки и др.)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II Этап – Организационный: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совместное оформление воспитателями, с родителями и детьми участка детского сада в соответствии с представленным проектом;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реализация основных видов деятельности по направлениям проекта.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III Этап - Практический: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изготовление построек на территории участка;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художественное оформление построек с помощью заготовленного материала;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-использование построек для повышения двигательной активности детей во время  ежедневных прогулок.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IV. Этап - Заключительный: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оформление материала по проекту;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создание презентации;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публикация на сайте дошкольной организации;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оценивание жюри оформления участков.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 advTm="657">
    <p:pu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ежинка.jpg" hidden="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466"/>
            <a:ext cx="9323512" cy="6863466"/>
          </a:xfrm>
          <a:prstGeom prst="rect">
            <a:avLst/>
          </a:prstGeom>
        </p:spPr>
      </p:pic>
      <p:sp>
        <p:nvSpPr>
          <p:cNvPr id="4" name="Заголовок 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52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снеговик и стена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201" t="25850" r="17450" b="34250"/>
          <a:stretch>
            <a:fillRect/>
          </a:stretch>
        </p:blipFill>
        <p:spPr>
          <a:xfrm>
            <a:off x="4827310" y="4409728"/>
            <a:ext cx="4316690" cy="2448272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28596" y="500042"/>
            <a:ext cx="8229600" cy="5286412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Ожидаемый результат: 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Реализация проекта обеспечит целостность педагогического процесса и создаст окружающее пространство, удовлетворяющее потребности развития личности каждого ребенка. Создаст творческую атмосферу в работе педагогов.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Будет способствовать проявлению интереса к прогулке в зимнее время года, свободному ориентированию в пространстве и времени, поможет сохранить и укрепить здоровье воспитанников.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Реализация проекта способствует: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Формированию здорового образа жизни в ДОО и семье;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Распространять накопленный опыт среди педагогов района;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Созданию единого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здоровьесберегающего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пространства "детский сад - спортивный комплекс".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 advTm="516">
    <p:cover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ежинка.jpg" hidden="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466"/>
            <a:ext cx="9323512" cy="6863466"/>
          </a:xfrm>
          <a:prstGeom prst="rect">
            <a:avLst/>
          </a:prstGeom>
        </p:spPr>
      </p:pic>
      <p:sp>
        <p:nvSpPr>
          <p:cNvPr id="4" name="Заголовок 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52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снеговик и стена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201" t="25850" r="17450" b="34250"/>
          <a:stretch>
            <a:fillRect/>
          </a:stretch>
        </p:blipFill>
        <p:spPr>
          <a:xfrm>
            <a:off x="4827310" y="4409728"/>
            <a:ext cx="4316690" cy="2448272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28596" y="500042"/>
            <a:ext cx="8229600" cy="5286412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00298" y="285728"/>
            <a:ext cx="4572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Перспективы:</a:t>
            </a:r>
            <a:br>
              <a:rPr lang="ru-RU" sz="4400" b="1" dirty="0" smtClean="0">
                <a:solidFill>
                  <a:srgbClr val="FF0000"/>
                </a:solidFill>
              </a:rPr>
            </a:br>
            <a:endParaRPr lang="ru-RU" sz="4400" b="1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85786" y="1214422"/>
            <a:ext cx="721523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1. Проведение спортивно-массовых оздоровительных мероприятий в зимнее время. </a:t>
            </a:r>
          </a:p>
          <a:p>
            <a:r>
              <a:rPr lang="ru-RU" sz="3200" b="1" dirty="0" smtClean="0">
                <a:solidFill>
                  <a:srgbClr val="002060"/>
                </a:solidFill>
              </a:rPr>
              <a:t>2. Организация соревнований, праздников, игр, встреч родителей и воспитанников.</a:t>
            </a:r>
          </a:p>
          <a:p>
            <a:r>
              <a:rPr lang="ru-RU" sz="3200" b="1" dirty="0" smtClean="0">
                <a:solidFill>
                  <a:srgbClr val="002060"/>
                </a:solidFill>
              </a:rPr>
              <a:t>3. Формирование спортивных традиций, открытие спортивных зимних сезонов.</a:t>
            </a:r>
          </a:p>
        </p:txBody>
      </p:sp>
    </p:spTree>
  </p:cSld>
  <p:clrMapOvr>
    <a:masterClrMapping/>
  </p:clrMapOvr>
  <p:transition spd="slow" advTm="938">
    <p:cover dir="r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дети1</Template>
  <TotalTime>2743</TotalTime>
  <Words>523</Words>
  <Application>Microsoft Office PowerPoint</Application>
  <PresentationFormat>Экран (4:3)</PresentationFormat>
  <Paragraphs>117</Paragraphs>
  <Slides>56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5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Воспитатель</dc:creator>
  <cp:lastModifiedBy>Метод2</cp:lastModifiedBy>
  <cp:revision>277</cp:revision>
  <dcterms:created xsi:type="dcterms:W3CDTF">2020-02-17T13:05:39Z</dcterms:created>
  <dcterms:modified xsi:type="dcterms:W3CDTF">2022-02-02T13:37:32Z</dcterms:modified>
</cp:coreProperties>
</file>