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5" r:id="rId1"/>
  </p:sldMasterIdLst>
  <p:notesMasterIdLst>
    <p:notesMasterId r:id="rId58"/>
  </p:notesMasterIdLst>
  <p:sldIdLst>
    <p:sldId id="269" r:id="rId2"/>
    <p:sldId id="312" r:id="rId3"/>
    <p:sldId id="313" r:id="rId4"/>
    <p:sldId id="314" r:id="rId5"/>
    <p:sldId id="315" r:id="rId6"/>
    <p:sldId id="316" r:id="rId7"/>
    <p:sldId id="317" r:id="rId8"/>
    <p:sldId id="319" r:id="rId9"/>
    <p:sldId id="320" r:id="rId10"/>
    <p:sldId id="321" r:id="rId11"/>
    <p:sldId id="323" r:id="rId12"/>
    <p:sldId id="309" r:id="rId13"/>
    <p:sldId id="278" r:id="rId14"/>
    <p:sldId id="279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80" r:id="rId23"/>
    <p:sldId id="292" r:id="rId24"/>
    <p:sldId id="293" r:id="rId25"/>
    <p:sldId id="294" r:id="rId26"/>
    <p:sldId id="295" r:id="rId27"/>
    <p:sldId id="300" r:id="rId28"/>
    <p:sldId id="301" r:id="rId29"/>
    <p:sldId id="303" r:id="rId30"/>
    <p:sldId id="302" r:id="rId31"/>
    <p:sldId id="304" r:id="rId32"/>
    <p:sldId id="305" r:id="rId33"/>
    <p:sldId id="296" r:id="rId34"/>
    <p:sldId id="298" r:id="rId35"/>
    <p:sldId id="306" r:id="rId36"/>
    <p:sldId id="297" r:id="rId37"/>
    <p:sldId id="281" r:id="rId38"/>
    <p:sldId id="324" r:id="rId39"/>
    <p:sldId id="325" r:id="rId40"/>
    <p:sldId id="326" r:id="rId41"/>
    <p:sldId id="327" r:id="rId42"/>
    <p:sldId id="308" r:id="rId43"/>
    <p:sldId id="307" r:id="rId44"/>
    <p:sldId id="277" r:id="rId45"/>
    <p:sldId id="283" r:id="rId46"/>
    <p:sldId id="284" r:id="rId47"/>
    <p:sldId id="258" r:id="rId48"/>
    <p:sldId id="259" r:id="rId49"/>
    <p:sldId id="260" r:id="rId50"/>
    <p:sldId id="261" r:id="rId51"/>
    <p:sldId id="262" r:id="rId52"/>
    <p:sldId id="263" r:id="rId53"/>
    <p:sldId id="264" r:id="rId54"/>
    <p:sldId id="268" r:id="rId55"/>
    <p:sldId id="311" r:id="rId56"/>
    <p:sldId id="273" r:id="rId5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56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12281-D894-485C-8E51-B1F9C5A3BD0B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1E297-FD97-4D80-B8ED-5700BED0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756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2D37FF-833A-49EA-9FDB-7B4084A34911}" type="datetimeFigureOut">
              <a:rPr lang="ru-RU" smtClean="0"/>
              <a:pPr>
                <a:defRPr/>
              </a:pPr>
              <a:t>23.02.2021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BD05FA-E1D4-45E4-B990-86D6558703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67B004-8C27-4B4D-908A-E0C98049A52B}" type="datetimeFigureOut">
              <a:rPr lang="ru-RU" smtClean="0"/>
              <a:pPr>
                <a:defRPr/>
              </a:pPr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913CE-DEEE-4313-800B-85ADCAEBA76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FB945A-1F84-444E-ABCE-91F8A4456A80}" type="datetimeFigureOut">
              <a:rPr lang="ru-RU" smtClean="0"/>
              <a:pPr>
                <a:defRPr/>
              </a:pPr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93584D-EC78-4C9E-9514-49C3CB8D6A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6566A-8628-49A8-8932-0F91CFE634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70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9A9926-00FD-4E70-8B07-572268121131}" type="datetimeFigureOut">
              <a:rPr lang="ru-RU" smtClean="0"/>
              <a:pPr>
                <a:defRPr/>
              </a:pPr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A8ADF1-9164-42A7-81DC-C4707A181C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927356-10CC-4EFC-A6FB-C985D1E69600}" type="datetimeFigureOut">
              <a:rPr lang="ru-RU" smtClean="0"/>
              <a:pPr>
                <a:defRPr/>
              </a:pPr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AA037-EF51-4548-8EAF-C66BEC0EB9A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8E31C7-219D-4C42-A0A2-AB07FE08061F}" type="datetimeFigureOut">
              <a:rPr lang="ru-RU" smtClean="0"/>
              <a:pPr>
                <a:defRPr/>
              </a:pPr>
              <a:t>23.02.2021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5BEDE0-0CCC-487B-9311-3CE9B649399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445B16-4962-4BF3-AB4C-38C5E5978169}" type="datetimeFigureOut">
              <a:rPr lang="ru-RU" smtClean="0"/>
              <a:pPr>
                <a:defRPr/>
              </a:pPr>
              <a:t>23.02.2021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8CAAFD-F686-497F-BA73-A888F03E4E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E7BEDB-0710-4BBD-970C-E78F98BC0EDD}" type="datetimeFigureOut">
              <a:rPr lang="ru-RU" smtClean="0"/>
              <a:pPr>
                <a:defRPr/>
              </a:pPr>
              <a:t>23.02.2021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1EC7A6-96CA-4092-99AF-4A9DB96299A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5615DE-55E6-439A-B759-AFEAE5967BBE}" type="datetimeFigureOut">
              <a:rPr lang="ru-RU" smtClean="0"/>
              <a:pPr>
                <a:defRPr/>
              </a:pPr>
              <a:t>23.02.2021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9050DF-B1B6-48E3-B2B2-890B1B29647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1E3D8A-688F-44AF-908E-C538FFD507AB}" type="datetimeFigureOut">
              <a:rPr lang="ru-RU" smtClean="0"/>
              <a:pPr>
                <a:defRPr/>
              </a:pPr>
              <a:t>23.02.2021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FD6362-91ED-4A36-A74B-8A05D79452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626D1C-54E4-4859-8E88-273CF08C7880}" type="datetimeFigureOut">
              <a:rPr lang="ru-RU" smtClean="0"/>
              <a:pPr>
                <a:defRPr/>
              </a:pPr>
              <a:t>23.02.2021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658AF-4583-4EBC-8CA4-3BAB72D07F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4B3F9834-3EE3-4BB0-BF8D-450858D628DD}" type="datetimeFigureOut">
              <a:rPr lang="ru-RU" smtClean="0"/>
              <a:pPr>
                <a:defRPr/>
              </a:pPr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F6D6DA92-AD8A-418D-8E82-390BBCA10E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5.jpeg"/><Relationship Id="rId7" Type="http://schemas.openxmlformats.org/officeDocument/2006/relationships/image" Target="../media/image4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image" Target="../media/image40.png"/><Relationship Id="rId9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http://bakery.paradisepastry.com/slides/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8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556792"/>
            <a:ext cx="852356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и упражнения по формированию лексико-грамматических категорий у дошкольников с нарушениями речи по теме:</a:t>
            </a:r>
            <a:r>
              <a:rPr lang="ru-RU" sz="5400" b="1" dirty="0" smtClean="0">
                <a:effectLst/>
              </a:rPr>
              <a:t> </a:t>
            </a:r>
            <a:r>
              <a:rPr lang="ru-RU" sz="4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«Хлеб»</a:t>
            </a:r>
            <a:endParaRPr lang="ru-RU" sz="3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78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283968" y="116632"/>
            <a:ext cx="4286200" cy="2484512"/>
          </a:xfrm>
          <a:solidFill>
            <a:srgbClr val="FFFF99"/>
          </a:solidFill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chemeClr val="tx1"/>
                </a:solidFill>
              </a:rPr>
              <a:t>И, наполнив этим грузом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Необычный круглый кузов,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Богатырь-муковоз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На завод муку повез.</a:t>
            </a:r>
            <a:endParaRPr lang="en-US" altLang="ru-RU" i="1" dirty="0" smtClean="0">
              <a:solidFill>
                <a:schemeClr val="tx1"/>
              </a:solidFill>
            </a:endParaRPr>
          </a:p>
        </p:txBody>
      </p:sp>
      <p:pic>
        <p:nvPicPr>
          <p:cNvPr id="14339" name="Picture 7" descr="1269274543_0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355" y="242246"/>
            <a:ext cx="3124200" cy="2051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8" descr="1269274516_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93296"/>
            <a:ext cx="3124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9" descr="x_643ea89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10858"/>
            <a:ext cx="31242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tc-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3159918"/>
            <a:ext cx="4038600" cy="267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29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620688"/>
            <a:ext cx="4800600" cy="4114800"/>
          </a:xfrm>
          <a:solidFill>
            <a:srgbClr val="FFFF99"/>
          </a:solidFill>
          <a:extLst/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dirty="0" smtClean="0">
                <a:solidFill>
                  <a:schemeClr val="tx1"/>
                </a:solidFill>
              </a:rPr>
              <a:t>Пышный, мягкий, пропеченный,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dirty="0" smtClean="0">
                <a:solidFill>
                  <a:schemeClr val="tx1"/>
                </a:solidFill>
              </a:rPr>
              <a:t>Подрумяненный слегка,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dirty="0" smtClean="0">
                <a:solidFill>
                  <a:schemeClr val="tx1"/>
                </a:solidFill>
              </a:rPr>
              <a:t>Хлеб с горбушкой золоченой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dirty="0" smtClean="0">
                <a:solidFill>
                  <a:schemeClr val="tx1"/>
                </a:solidFill>
              </a:rPr>
              <a:t>Шел к тебе издалека.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dirty="0" smtClean="0">
                <a:solidFill>
                  <a:schemeClr val="tx1"/>
                </a:solidFill>
              </a:rPr>
              <a:t>В каждый дом, на каждый стол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dirty="0" smtClean="0">
                <a:solidFill>
                  <a:schemeClr val="tx1"/>
                </a:solidFill>
              </a:rPr>
              <a:t>Он пожаловал, пришел,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dirty="0" smtClean="0">
                <a:solidFill>
                  <a:schemeClr val="tx1"/>
                </a:solidFill>
              </a:rPr>
              <a:t>В нем чудесное тепло.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dirty="0" smtClean="0">
                <a:solidFill>
                  <a:schemeClr val="tx1"/>
                </a:solidFill>
              </a:rPr>
              <a:t>Сколько рук его растило,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dirty="0" smtClean="0">
                <a:solidFill>
                  <a:schemeClr val="tx1"/>
                </a:solidFill>
              </a:rPr>
              <a:t>Сохраняло, берегло. </a:t>
            </a:r>
          </a:p>
        </p:txBody>
      </p:sp>
      <p:pic>
        <p:nvPicPr>
          <p:cNvPr id="16387" name="Picture 4" descr="ekmek-sepe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4800"/>
            <a:ext cx="3124200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1c0de454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3425825"/>
            <a:ext cx="4695825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96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457508"/>
            <a:ext cx="37423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«Поймай слово»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mg2.freepng.ru/20190630/isa/kisspng-clapping-emoji-emoticon-portable-network-graphics-5d1913955dc5b4.98396577156192450138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88840"/>
            <a:ext cx="5476156" cy="328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92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260648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признак»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https://avatars.mds.yandex.net/get-pdb/1624516/aa817314-504a-4854-bf36-f1d28fed9be3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70" y="1556792"/>
            <a:ext cx="7148292" cy="476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64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2864" y="32830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ласково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 descr="https://avatars.mds.yandex.net/get-zen_doc/1855206/pub_5d4abc69d11ba200aead4ff6_5d4abd33c7e50c00adc23e40/scale_1200"/>
          <p:cNvSpPr/>
          <p:nvPr/>
        </p:nvSpPr>
        <p:spPr>
          <a:xfrm>
            <a:off x="977225" y="1268760"/>
            <a:ext cx="3810799" cy="266429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  <a:ln w="31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1547664" y="3702223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 descr="https://avatars.mds.yandex.net/get-zen_doc/1855206/pub_5d4abc69d11ba200aead4ff6_5d4abd33c7e50c00adc23e40/scale_1200"/>
          <p:cNvSpPr/>
          <p:nvPr/>
        </p:nvSpPr>
        <p:spPr>
          <a:xfrm>
            <a:off x="5436096" y="4365104"/>
            <a:ext cx="2392869" cy="161824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  <a:ln w="31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48256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2864" y="32830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ласково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https://avatars.mds.yandex.net/get-pdb/1016500/20c22ec5-da43-458f-b882-31f0939f2a1f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88774"/>
            <a:ext cx="4464496" cy="297633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3688" y="3903439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пирог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2" name="Picture 4" descr="https://png.rinvik.ru/files/dva-malenkih-piroga-s-varenem-v-setochk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702" y="4437112"/>
            <a:ext cx="2595633" cy="159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98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2864" y="32830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ласково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4191471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калач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http://zabavnik.club/wp-content/uploads/kalach_18_180736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00" y="1080169"/>
            <a:ext cx="3741533" cy="314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zabavnik.club/wp-content/uploads/kalach_18_180736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914" y="4005064"/>
            <a:ext cx="2290489" cy="192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27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2864" y="32830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ласково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4270" y="4455201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4" descr="https://thumbs.dreamstime.com/b/%D0%B1%D0%BB%D0%B8%D0%BD%D1%87%D0%B8%D0%BA-200152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13075"/>
            <a:ext cx="3445500" cy="367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s://fastshashlik.ru/image/cache/catalog/blin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62242"/>
            <a:ext cx="2559046" cy="255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27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2864" y="32830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ласково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393305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https://www.freepngimg.com/thumb/bread/87-bread-png-imag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268761"/>
            <a:ext cx="4053456" cy="273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png.rinvik.ru/files/bulochka-pletenk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5674" y="3857453"/>
            <a:ext cx="1847385" cy="193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27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2864" y="32830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ласково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436510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баранка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https://www.kemdetki.ru/media/temp/tmp_4AR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82" y="1134608"/>
            <a:ext cx="3144078" cy="323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www.kemdetki.ru/media/temp/tmp_4AR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05064"/>
            <a:ext cx="1528346" cy="157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61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i="1" smtClean="0"/>
              <a:t>С чего все начинается?</a:t>
            </a:r>
          </a:p>
        </p:txBody>
      </p:sp>
      <p:sp>
        <p:nvSpPr>
          <p:cNvPr id="3075" name="Rectangle 12"/>
          <p:cNvSpPr>
            <a:spLocks noGrp="1" noChangeArrowheads="1"/>
          </p:cNvSpPr>
          <p:nvPr>
            <p:ph type="body" sz="half" idx="2"/>
          </p:nvPr>
        </p:nvSpPr>
        <p:spPr>
          <a:solidFill>
            <a:srgbClr val="FFFF99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печётся хлеб,</a:t>
            </a:r>
            <a:br>
              <a:rPr lang="ru-RU" alt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едим мы на обед?</a:t>
            </a:r>
            <a:br>
              <a:rPr lang="ru-RU" alt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 печётся из муки,</a:t>
            </a:r>
            <a:br>
              <a:rPr lang="ru-RU" alt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дают нам колоски.</a:t>
            </a:r>
            <a:endParaRPr lang="ru-RU" altLang="ru-RU" sz="28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ru-RU" alt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buFontTx/>
              <a:buNone/>
            </a:pPr>
            <a:r>
              <a:rPr lang="ru-RU" alt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Лаврова</a:t>
            </a:r>
            <a:br>
              <a:rPr lang="ru-RU" alt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13" descr="dc972cfa643c6401d6ce57af200e403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362200"/>
            <a:ext cx="3629025" cy="264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86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2864" y="32830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ласково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378904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ватрушка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http://askania-hleb.ru/images/uploads/OboeYcVlj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92" y="1208270"/>
            <a:ext cx="3518723" cy="254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askania-hleb.ru/images/uploads/OboeYcVlj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053" y="4019872"/>
            <a:ext cx="208863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52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2864" y="32830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ласково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4047455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торт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https://www.perekrestok.ru/src/product.file/full/image/13/98/7981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51" y="1195087"/>
            <a:ext cx="4159082" cy="295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perekrestok.ru/src/product.file/full/image/13/98/7981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931" y="4149080"/>
            <a:ext cx="2286873" cy="162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09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184284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«Один – много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s://www.freepngimg.com/thumb/bread/49-bread-png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www.freepngimg.com/thumb/bread/49-bread-png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73" y="1136643"/>
            <a:ext cx="3467190" cy="229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freepngimg.com/thumb/bread/49-bread-png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33056"/>
            <a:ext cx="2182751" cy="144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ww.freepngimg.com/thumb/bread/49-bread-png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4725144"/>
            <a:ext cx="2182751" cy="144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www.freepngimg.com/thumb/bread/49-bread-png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864" y="3093585"/>
            <a:ext cx="2182751" cy="144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ww.freepngimg.com/thumb/bread/49-bread-png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373216"/>
            <a:ext cx="2182751" cy="144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305274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батон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0234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184284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«Один – много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s://www.freepngimg.com/thumb/bread/49-bread-png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03559" y="508895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колос</a:t>
            </a:r>
            <a:endParaRPr lang="ru-RU" b="1" dirty="0"/>
          </a:p>
        </p:txBody>
      </p:sp>
      <p:pic>
        <p:nvPicPr>
          <p:cNvPr id="11" name="Picture 2" descr="https://img2.freepng.ru/20180323/uwq/kisspng-wheat-clip-art-wheat-5ab48d20d06137.85248621152178204885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7092">
            <a:off x="1718679" y="1391491"/>
            <a:ext cx="994746" cy="382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avatars.mds.yandex.net/get-pdb/1527424/ce58fc2f-5268-492c-8aa9-6f75357cdeb2/s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836" y="1052736"/>
            <a:ext cx="463661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71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184284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«Один – много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s://www.freepngimg.com/thumb/bread/49-bread-png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https://esannet.com/wp-content/uploads/2019/01/Slide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9" t="16685" r="13592" b="17658"/>
          <a:stretch/>
        </p:blipFill>
        <p:spPr bwMode="auto">
          <a:xfrm>
            <a:off x="611560" y="1537855"/>
            <a:ext cx="2743201" cy="189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8" y="34290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зерно</a:t>
            </a:r>
            <a:endParaRPr lang="ru-RU" b="1" dirty="0"/>
          </a:p>
        </p:txBody>
      </p:sp>
      <p:pic>
        <p:nvPicPr>
          <p:cNvPr id="5124" name="Picture 4" descr="https://avatars.mds.yandex.net/get-pdb/1903762/65ef1c7f-43f2-433c-911f-6368c3544a24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973" y="2406513"/>
            <a:ext cx="4128459" cy="426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64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184284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«Один – много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s://www.freepngimg.com/thumb/bread/49-bread-png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63688" y="357301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комбайн</a:t>
            </a:r>
            <a:endParaRPr lang="ru-RU" b="1" dirty="0"/>
          </a:p>
        </p:txBody>
      </p:sp>
      <p:pic>
        <p:nvPicPr>
          <p:cNvPr id="4098" name="Picture 2" descr="http://www.avtoklimat.kz/wp-content/uploads/2016/04/g_-15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t="14178" r="24184" b="4158"/>
          <a:stretch/>
        </p:blipFill>
        <p:spPr bwMode="auto">
          <a:xfrm>
            <a:off x="611561" y="1124744"/>
            <a:ext cx="3600400" cy="24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avtoklimat.kz/wp-content/uploads/2016/04/g_-15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t="14178" r="24184" b="4158"/>
          <a:stretch/>
        </p:blipFill>
        <p:spPr bwMode="auto">
          <a:xfrm>
            <a:off x="3897383" y="4293096"/>
            <a:ext cx="2258793" cy="151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avtoklimat.kz/wp-content/uploads/2016/04/g_-15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t="14178" r="24184" b="4158"/>
          <a:stretch/>
        </p:blipFill>
        <p:spPr bwMode="auto">
          <a:xfrm>
            <a:off x="5913607" y="3283364"/>
            <a:ext cx="2258793" cy="151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avtoklimat.kz/wp-content/uploads/2016/04/g_-15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t="14178" r="24184" b="4158"/>
          <a:stretch/>
        </p:blipFill>
        <p:spPr bwMode="auto">
          <a:xfrm>
            <a:off x="5975081" y="5083564"/>
            <a:ext cx="2258793" cy="151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64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184284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«Один – много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s://www.freepngimg.com/thumb/bread/49-bread-png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47664" y="399223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мельница</a:t>
            </a:r>
            <a:endParaRPr lang="ru-RU" b="1" dirty="0"/>
          </a:p>
        </p:txBody>
      </p:sp>
      <p:pic>
        <p:nvPicPr>
          <p:cNvPr id="3074" name="Picture 2" descr="https://img2.freepng.ru/20180428/egw/kisspng-windmill-wind-turbine-renewable-energy-5ae4f5875038a1.15774316152495450332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r="14330" b="5905"/>
          <a:stretch/>
        </p:blipFill>
        <p:spPr bwMode="auto">
          <a:xfrm>
            <a:off x="899592" y="1052736"/>
            <a:ext cx="2585450" cy="293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g2.freepng.ru/20180428/egw/kisspng-windmill-wind-turbine-renewable-energy-5ae4f5875038a1.15774316152495450332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r="14330" b="5905"/>
          <a:stretch/>
        </p:blipFill>
        <p:spPr bwMode="auto">
          <a:xfrm>
            <a:off x="6556154" y="2564904"/>
            <a:ext cx="1825431" cy="207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img2.freepng.ru/20180428/egw/kisspng-windmill-wind-turbine-renewable-energy-5ae4f5875038a1.15774316152495450332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r="14330" b="5905"/>
          <a:stretch/>
        </p:blipFill>
        <p:spPr bwMode="auto">
          <a:xfrm>
            <a:off x="4788024" y="3979432"/>
            <a:ext cx="1647065" cy="187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mg2.freepng.ru/20180428/egw/kisspng-windmill-wind-turbine-renewable-energy-5ae4f5875038a1.15774316152495450332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r="14330" b="5905"/>
          <a:stretch/>
        </p:blipFill>
        <p:spPr bwMode="auto">
          <a:xfrm>
            <a:off x="6588224" y="4796745"/>
            <a:ext cx="1647065" cy="187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64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188640"/>
            <a:ext cx="44863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«Сосчитай 1,2,5»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Picture 2" descr="https://img2.freepng.ru/20180323/uwq/kisspng-wheat-clip-art-wheat-5ab48d20d06137.85248621152178204885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24" y="1196752"/>
            <a:ext cx="1368476" cy="526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mg2.freepng.ru/20180323/uwq/kisspng-wheat-clip-art-wheat-5ab48d20d06137.85248621152178204885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816" y="188640"/>
            <a:ext cx="824440" cy="316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g2.freepng.ru/20180323/uwq/kisspng-wheat-clip-art-wheat-5ab48d20d06137.85248621152178204885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8640"/>
            <a:ext cx="805709" cy="30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g2.freepng.ru/20180323/uwq/kisspng-wheat-clip-art-wheat-5ab48d20d06137.85248621152178204885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824" y="3643863"/>
            <a:ext cx="824440" cy="316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mg2.freepng.ru/20180323/uwq/kisspng-wheat-clip-art-wheat-5ab48d20d06137.85248621152178204885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736" y="3645024"/>
            <a:ext cx="824440" cy="316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mg2.freepng.ru/20180323/uwq/kisspng-wheat-clip-art-wheat-5ab48d20d06137.85248621152178204885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920" y="3643863"/>
            <a:ext cx="824440" cy="316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g2.freepng.ru/20180323/uwq/kisspng-wheat-clip-art-wheat-5ab48d20d06137.85248621152178204885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016" y="3571855"/>
            <a:ext cx="824440" cy="316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g2.freepng.ru/20180323/uwq/kisspng-wheat-clip-art-wheat-5ab48d20d06137.85248621152178204885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640" y="3643863"/>
            <a:ext cx="824440" cy="316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27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2.freepng.ru/20180428/egw/kisspng-windmill-wind-turbine-renewable-energy-5ae4f5875038a1.15774316152495450332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r="14330" b="5905"/>
          <a:stretch/>
        </p:blipFill>
        <p:spPr bwMode="auto">
          <a:xfrm>
            <a:off x="5122045" y="764704"/>
            <a:ext cx="1635426" cy="185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mg2.freepng.ru/20180428/egw/kisspng-windmill-wind-turbine-renewable-energy-5ae4f5875038a1.15774316152495450332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r="14330" b="5905"/>
          <a:stretch/>
        </p:blipFill>
        <p:spPr bwMode="auto">
          <a:xfrm>
            <a:off x="6757471" y="764704"/>
            <a:ext cx="1652955" cy="187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mg2.freepng.ru/20180428/egw/kisspng-windmill-wind-turbine-renewable-energy-5ae4f5875038a1.15774316152495450332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r="14330" b="5905"/>
          <a:stretch/>
        </p:blipFill>
        <p:spPr bwMode="auto">
          <a:xfrm>
            <a:off x="7317641" y="4950869"/>
            <a:ext cx="1574839" cy="179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g2.freepng.ru/20180428/egw/kisspng-windmill-wind-turbine-renewable-energy-5ae4f5875038a1.15774316152495450332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r="14330" b="5905"/>
          <a:stretch/>
        </p:blipFill>
        <p:spPr bwMode="auto">
          <a:xfrm>
            <a:off x="5947894" y="5021064"/>
            <a:ext cx="1576434" cy="179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mg2.freepng.ru/20180428/egw/kisspng-windmill-wind-turbine-renewable-energy-5ae4f5875038a1.15774316152495450332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r="14330" b="5905"/>
          <a:stretch/>
        </p:blipFill>
        <p:spPr bwMode="auto">
          <a:xfrm>
            <a:off x="6669569" y="3366693"/>
            <a:ext cx="1574839" cy="179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mg2.freepng.ru/20180428/egw/kisspng-windmill-wind-turbine-renewable-energy-5ae4f5875038a1.15774316152495450332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r="14330" b="5905"/>
          <a:stretch/>
        </p:blipFill>
        <p:spPr bwMode="auto">
          <a:xfrm>
            <a:off x="4581337" y="5022877"/>
            <a:ext cx="1574839" cy="179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g2.freepng.ru/20180428/egw/kisspng-windmill-wind-turbine-renewable-energy-5ae4f5875038a1.15774316152495450332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r="14330" b="5905"/>
          <a:stretch/>
        </p:blipFill>
        <p:spPr bwMode="auto">
          <a:xfrm>
            <a:off x="5229409" y="3366693"/>
            <a:ext cx="1574839" cy="179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g2.freepng.ru/20180428/egw/kisspng-windmill-wind-turbine-renewable-energy-5ae4f5875038a1.15774316152495450332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r="14330" b="5905"/>
          <a:stretch/>
        </p:blipFill>
        <p:spPr bwMode="auto">
          <a:xfrm>
            <a:off x="827584" y="1920032"/>
            <a:ext cx="2847254" cy="32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47664" y="188640"/>
            <a:ext cx="44863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«Сосчитай 1,2,5»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634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sannet.com/wp-content/uploads/2019/01/Slide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9" t="16685" r="13592" b="17658"/>
          <a:stretch/>
        </p:blipFill>
        <p:spPr bwMode="auto">
          <a:xfrm>
            <a:off x="596217" y="1977192"/>
            <a:ext cx="3161004" cy="217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sannet.com/wp-content/uploads/2019/01/Slide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4" t="26127" r="23362" b="26817"/>
          <a:stretch/>
        </p:blipFill>
        <p:spPr bwMode="auto">
          <a:xfrm>
            <a:off x="5364088" y="1050414"/>
            <a:ext cx="1593274" cy="107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esannet.com/wp-content/uploads/2019/01/Slide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4" t="26127" r="23362" b="26817"/>
          <a:stretch/>
        </p:blipFill>
        <p:spPr bwMode="auto">
          <a:xfrm>
            <a:off x="6957362" y="1002491"/>
            <a:ext cx="1593274" cy="107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sannet.com/wp-content/uploads/2019/01/Slide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4" t="26127" r="23362" b="26817"/>
          <a:stretch/>
        </p:blipFill>
        <p:spPr bwMode="auto">
          <a:xfrm>
            <a:off x="4139952" y="4156369"/>
            <a:ext cx="1593274" cy="107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esannet.com/wp-content/uploads/2019/01/Slide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4" t="26127" r="23362" b="26817"/>
          <a:stretch/>
        </p:blipFill>
        <p:spPr bwMode="auto">
          <a:xfrm>
            <a:off x="6160725" y="4198401"/>
            <a:ext cx="1593274" cy="107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esannet.com/wp-content/uploads/2019/01/Slide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4" t="26127" r="23362" b="26817"/>
          <a:stretch/>
        </p:blipFill>
        <p:spPr bwMode="auto">
          <a:xfrm>
            <a:off x="3507161" y="5301208"/>
            <a:ext cx="1593274" cy="107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esannet.com/wp-content/uploads/2019/01/Slide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4" t="26127" r="23362" b="26817"/>
          <a:stretch/>
        </p:blipFill>
        <p:spPr bwMode="auto">
          <a:xfrm>
            <a:off x="5364088" y="5433336"/>
            <a:ext cx="1593274" cy="107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esannet.com/wp-content/uploads/2019/01/Slide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4" t="26127" r="23362" b="26817"/>
          <a:stretch/>
        </p:blipFill>
        <p:spPr bwMode="auto">
          <a:xfrm>
            <a:off x="7149156" y="5445224"/>
            <a:ext cx="1593274" cy="107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47664" y="188640"/>
            <a:ext cx="44863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«Сосчитай 1,2,5»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852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447800"/>
            <a:ext cx="3886200" cy="4114800"/>
          </a:xfrm>
          <a:solidFill>
            <a:srgbClr val="FFFF99"/>
          </a:solidFill>
        </p:spPr>
        <p:txBody>
          <a:bodyPr>
            <a:normAutofit fontScale="92500"/>
          </a:bodyPr>
          <a:lstStyle/>
          <a:p>
            <a:pPr eaLnBrk="1" hangingPunct="1">
              <a:buFontTx/>
              <a:buChar char="-"/>
            </a:pPr>
            <a:endParaRPr lang="ru-RU" altLang="ru-RU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Что стучите, мастера,</a:t>
            </a:r>
          </a:p>
          <a:p>
            <a:pPr marL="0" indent="0" eaLnBrk="1" hangingPunct="1">
              <a:buNone/>
            </a:pPr>
            <a: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Золотые руки?</a:t>
            </a:r>
          </a:p>
          <a:p>
            <a:pPr eaLnBrk="1" hangingPunct="1">
              <a:buFontTx/>
              <a:buChar char="-"/>
            </a:pPr>
            <a: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Чиним, чиним трактор</a:t>
            </a:r>
          </a:p>
          <a:p>
            <a:pPr marL="0" indent="0" eaLnBrk="1" hangingPunct="1">
              <a:buNone/>
            </a:pPr>
            <a: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Точим, точим плуги.</a:t>
            </a:r>
          </a:p>
          <a:p>
            <a:pPr marL="0" indent="0" eaLnBrk="1" hangingPunct="1">
              <a:buNone/>
            </a:pPr>
            <a: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-    Агроном в халате белом, </a:t>
            </a:r>
            <a:b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Чем он занят?</a:t>
            </a:r>
            <a:b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-   Важным делом!</a:t>
            </a:r>
            <a:b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Проверяю семена.</a:t>
            </a:r>
            <a:r>
              <a:rPr lang="ru-RU" altLang="ru-RU" sz="3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123" name="Picture 10" descr="28-105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47800"/>
            <a:ext cx="5257800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33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664" y="188640"/>
            <a:ext cx="44863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«Сосчитай 1,2,5»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4" descr="https://www.freepngimg.com/thumb/bread/49-bread-png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58821"/>
            <a:ext cx="2426433" cy="16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freepngimg.com/thumb/bread/49-bread-png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50414"/>
            <a:ext cx="1747103" cy="115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freepngimg.com/thumb/bread/49-bread-png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42" y="977598"/>
            <a:ext cx="1747103" cy="115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ww.freepngimg.com/thumb/bread/49-bread-png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76794"/>
            <a:ext cx="1747103" cy="115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www.freepngimg.com/thumb/bread/49-bread-png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113" y="4015681"/>
            <a:ext cx="1747103" cy="115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ww.freepngimg.com/thumb/bread/49-bread-png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465" y="5331903"/>
            <a:ext cx="1747103" cy="115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www.freepngimg.com/thumb/bread/49-bread-png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362" y="5316048"/>
            <a:ext cx="1747103" cy="115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www.freepngimg.com/thumb/bread/49-bread-png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593" y="5373215"/>
            <a:ext cx="1747103" cy="115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05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88640"/>
            <a:ext cx="44863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«Сосчитай 1,2,5»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8" name="Picture 4" descr="https://clipart-best.com/img/biscuit/biscuit-clip-art-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44" y="2205620"/>
            <a:ext cx="330774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clipart-best.com/img/biscuit/biscuit-clip-art-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95" y="1195996"/>
            <a:ext cx="2006799" cy="14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clipart-best.com/img/biscuit/biscuit-clip-art-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794" y="1484784"/>
            <a:ext cx="2006799" cy="14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clipart-best.com/img/biscuit/biscuit-clip-art-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409" y="4005064"/>
            <a:ext cx="2006799" cy="14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clipart-best.com/img/biscuit/biscuit-clip-art-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29256"/>
            <a:ext cx="2006799" cy="14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clipart-best.com/img/biscuit/biscuit-clip-art-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011" y="5416328"/>
            <a:ext cx="2006799" cy="14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clipart-best.com/img/biscuit/biscuit-clip-art-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810" y="5243264"/>
            <a:ext cx="2006799" cy="14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clipart-best.com/img/biscuit/biscuit-clip-art-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794" y="5229200"/>
            <a:ext cx="2006799" cy="14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77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2halst20r4hcy.cloudfront.net/assets2/143/700/986/624/normal/6x_JREgXNv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0" y="2132856"/>
            <a:ext cx="285314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188640"/>
            <a:ext cx="44863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«Сосчитай 1,2,5»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https://d2halst20r4hcy.cloudfront.net/assets2/143/700/986/624/normal/6x_JREgXNv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631" y="1050414"/>
            <a:ext cx="1656184" cy="146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d2halst20r4hcy.cloudfront.net/assets2/143/700/986/624/normal/6x_JREgXNv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224" y="673171"/>
            <a:ext cx="1670614" cy="147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d2halst20r4hcy.cloudfront.net/assets2/143/700/986/624/normal/6x_JREgXNv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25" y="4998226"/>
            <a:ext cx="1667703" cy="14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d2halst20r4hcy.cloudfront.net/assets2/143/700/986/624/normal/6x_JREgXNv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225" y="5181853"/>
            <a:ext cx="1667703" cy="14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d2halst20r4hcy.cloudfront.net/assets2/143/700/986/624/normal/6x_JREgXNv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33" y="4998226"/>
            <a:ext cx="1667703" cy="14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d2halst20r4hcy.cloudfront.net/assets2/143/700/986/624/normal/6x_JREgXNv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002" y="3509733"/>
            <a:ext cx="1667703" cy="14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d2halst20r4hcy.cloudfront.net/assets2/143/700/986/624/normal/6x_JREgXNv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76" y="3573016"/>
            <a:ext cx="1596062" cy="140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24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5544" y="44624"/>
            <a:ext cx="4654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«Чего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стало?»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www.mylebanon.ru/wp-content/uploads/2017/09/padi-makin-menguning-1024x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764705"/>
            <a:ext cx="288032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avatars.mds.yandex.net/get-pdb/1534889/c9c71adb-4966-4095-ade2-87791fc2569c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63" y="692696"/>
            <a:ext cx="2700301" cy="18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avtoklimat.kz/wp-content/uploads/2016/04/g_-150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t="14178" r="24184" b="4158"/>
          <a:stretch/>
        </p:blipFill>
        <p:spPr bwMode="auto">
          <a:xfrm>
            <a:off x="3203848" y="764704"/>
            <a:ext cx="2688579" cy="180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avatars.mds.yandex.net/get-pdb/1903762/65ef1c7f-43f2-433c-911f-6368c3544a24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969" y="2636912"/>
            <a:ext cx="2616151" cy="183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 descr="https://avatars.mds.yandex.net/get-zen_doc/1855206/pub_5d4abc69d11ba200aead4ff6_5d4abd33c7e50c00adc23e40/scale_1200"/>
          <p:cNvSpPr/>
          <p:nvPr/>
        </p:nvSpPr>
        <p:spPr>
          <a:xfrm>
            <a:off x="522947" y="2674850"/>
            <a:ext cx="2392869" cy="1618246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  <a:ln w="31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270" name="Picture 6" descr="https://sbermarket.ru/spree/products/4099/preview/11287.jpg?15314150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49" y="4437112"/>
            <a:ext cx="1534179" cy="231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agropravda.com/assets/uploads/adverts/4f/f3/d5cd9harvest36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96" y="4725144"/>
            <a:ext cx="320035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avatars.mds.yandex.net/get-pdb/1789050/6ba943d0-3097-4774-9900-c2f12fa1c6dc/s1200?webp=fals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64904"/>
            <a:ext cx="2322623" cy="186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avatars.mds.yandex.net/get-pdb/1527424/ce58fc2f-5268-492c-8aa9-6f75357cdeb2/s120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9" t="8255" r="8597"/>
          <a:stretch/>
        </p:blipFill>
        <p:spPr bwMode="auto">
          <a:xfrm>
            <a:off x="5772556" y="4221088"/>
            <a:ext cx="2975908" cy="253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27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4772" y="287650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«Доскажи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словечко, изменив слово хлеб по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смыслу»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812880"/>
            <a:ext cx="5544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знаю пословицу 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купила пшеничный ….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едят суп с …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Ваня пошел в магазин за …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не люблю есть суп без ….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дома нет …</a:t>
            </a:r>
          </a:p>
        </p:txBody>
      </p:sp>
      <p:pic>
        <p:nvPicPr>
          <p:cNvPr id="9220" name="Picture 4" descr="https://s-hleb.ru/userfiles/shop/large/2235_khleb-pshenichnyy-iz-muki-per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927" y="1812880"/>
            <a:ext cx="339002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27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404664"/>
            <a:ext cx="48626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«Правда или ложь»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.artfile.ru/4608x3072_677994_%5bwww.ArtFile.ru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408712" cy="427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13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7704" y="184284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«Доскажи словечко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980728"/>
            <a:ext cx="7056784" cy="5147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Зерно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скорее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созревай,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Испечём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больших и малышей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много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маленькой публики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Свяжем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вязку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без исключения –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Вкусное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Наберём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зерна мы вволю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пшеничном зрелом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Picture 10" descr="https://avatars.mds.yandex.net/get-pdb/1789050/6ba943d0-3097-4774-9900-c2f12fa1c6dc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17816"/>
            <a:ext cx="1514404" cy="121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pimg.mycdn.me/getImage?disableStub=true&amp;type=VIDEO_S_720&amp;skipBlack=true&amp;url=http%3A%2F%2Fi.mycdn.me%2Fimage%3Fid%3D872045739512%26t%3D50%26plc%3DWEB%26tkn%3D*1y5LyZmMIexz97EUzZ1odFiRz_0&amp;signatureToken=IJhZ8QybpjMCwBPOmxw_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252" y="3212976"/>
            <a:ext cx="190421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zabavnik.club/wp-content/uploads/kalach_18_1807364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76872"/>
            <a:ext cx="1512168" cy="126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avatars.mds.yandex.net/get-pdb/1394998/33a83779-a7fa-4f64-a81f-e5271a3ac57d/s1200?webp=fals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1" t="21157"/>
          <a:stretch/>
        </p:blipFill>
        <p:spPr bwMode="auto">
          <a:xfrm>
            <a:off x="7066517" y="5085184"/>
            <a:ext cx="2041987" cy="14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focuspro.org/images/portfolio/vipechka/06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96" y="4581128"/>
            <a:ext cx="2176692" cy="144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27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3088" y="782657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«Какой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какая, какое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</a:p>
        </p:txBody>
      </p:sp>
      <p:pic>
        <p:nvPicPr>
          <p:cNvPr id="3074" name="Picture 2" descr="https://avatars.mds.yandex.net/get-zen_doc/1222645/pub_5c1ca2f3521c8f00ab5f324a_5c1ca304521c8f00ab5f324c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5"/>
            <a:ext cx="6624736" cy="445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09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60648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«Четвертый  лишний»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22984" r="51927" b="46416"/>
          <a:stretch/>
        </p:blipFill>
        <p:spPr>
          <a:xfrm>
            <a:off x="611560" y="4010752"/>
            <a:ext cx="3096344" cy="2398103"/>
          </a:xfrm>
          <a:prstGeom prst="rect">
            <a:avLst/>
          </a:prstGeom>
        </p:spPr>
      </p:pic>
      <p:pic>
        <p:nvPicPr>
          <p:cNvPr id="1032" name="Picture 8" descr="https://www.irishnews.com/picturesarchive/irishnews/irishnews/2017/12/17/185011384-cbccf701-1359-4515-b628-2b0366dd9f7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3" t="4664" r="8171"/>
          <a:stretch/>
        </p:blipFill>
        <p:spPr bwMode="auto">
          <a:xfrm>
            <a:off x="5652120" y="1676552"/>
            <a:ext cx="2571436" cy="18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s13.pikabu.ru/avatars/2806/x2806019-6844078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16" y="1452887"/>
            <a:ext cx="2767372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65.userapi.com/c854220/v854220954/218dea/E0MWhdFofQ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276" y="4365104"/>
            <a:ext cx="2959716" cy="196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72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60648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«Четвертый  лишний»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1.bp.blogspot.com/-qYBOcqQtGq0/VsAPVfMSNgI/AAAAAAAAAu8/8vlBH0HtzXQ/s1600/76.mb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01539"/>
            <a:ext cx="2016224" cy="253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allmychefs.com/images/989/370-274/ffffff/fotolia_58175996_subscription_xl-copy.jpg?poix=50&amp;poiy=5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" t="6688" r="6426" b="7083"/>
          <a:stretch/>
        </p:blipFill>
        <p:spPr bwMode="auto">
          <a:xfrm>
            <a:off x="5580112" y="4103156"/>
            <a:ext cx="2810655" cy="227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zyttia.org/wp-content/uploads/2020/02/j72-380x2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792"/>
            <a:ext cx="3024336" cy="243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dostavka.dixy.ru/upload/resize_cache/iblock/a87/350_350_1/a878625170e625b243d71d2ff6d2a7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25830"/>
            <a:ext cx="2808795" cy="239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12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980728"/>
            <a:ext cx="4392488" cy="5112568"/>
          </a:xfrm>
          <a:solidFill>
            <a:srgbClr val="FFFF99"/>
          </a:solidFill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no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ru-RU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    </a:t>
            </a:r>
            <a: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На дворе весна у нас, </a:t>
            </a:r>
            <a:b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Агроном сказал: </a:t>
            </a:r>
            <a:b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- Пора! Заводите трактора!</a:t>
            </a:r>
            <a:b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Трактора выходят в поле, </a:t>
            </a:r>
            <a:b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Тянут плуги на прицепе. </a:t>
            </a:r>
            <a:b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Режьте, плуги, </a:t>
            </a:r>
            <a:b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Как ножом, </a:t>
            </a:r>
            <a:b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Сочный, жирный чернозем!</a:t>
            </a:r>
            <a:b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Гребнем частым, борона, </a:t>
            </a:r>
            <a:b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Расчеши земельку!</a:t>
            </a:r>
            <a:b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Приготовим для зерна</a:t>
            </a:r>
            <a:b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altLang="ru-RU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Мягкую постельку.</a:t>
            </a:r>
            <a:r>
              <a:rPr lang="ru-RU" altLang="ru-RU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147" name="Picture 10" descr="_49647710_plough8_jbaxter_76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844824"/>
            <a:ext cx="4464496" cy="33843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59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60648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«Четвертый  лишний»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https://img8.minus50.net/859c682f3b37_336x2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" t="4809" r="8509" b="6432"/>
          <a:stretch/>
        </p:blipFill>
        <p:spPr bwMode="auto">
          <a:xfrm>
            <a:off x="5436096" y="1546506"/>
            <a:ext cx="2808312" cy="245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thumbs.dreamstime.com/b/%D1%81%D0%BB%D0%B0%D0%B4%D0%BA%D0%B8%D0%B9-%D0%BF%D1%80%D1%8F%D0%BD%D0%B8%D0%BA-%D0%BD%D0%B0-%D0%B1%D0%B5%D0%BB%D0%BE%D0%BC-%D0%B8%D0%B7%D0%BE%D0%BB%D0%B8%D1%80%D0%BE%D0%B2%D0%B0%D0%BD%D0%BD%D1%8B%D0%B9-1383893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606801" cy="255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www.russianfoodusa.com/images/T/xctmpeJxTU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4"/>
          <a:stretch/>
        </p:blipFill>
        <p:spPr bwMode="auto">
          <a:xfrm>
            <a:off x="5587974" y="4113113"/>
            <a:ext cx="2857500" cy="261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product-store.ru/upload/resize_cache/iblock/e2f/200_300_0/fba6c59a-8914-11e1-822e-001d7da0280d_fba6c59c-8914-11e1-822e-001d7da0280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81872"/>
            <a:ext cx="252028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95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.napolke.ru/cache/resize/340/340/3,0143ced745c22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8" t="19179" r="5379" b="16541"/>
          <a:stretch/>
        </p:blipFill>
        <p:spPr bwMode="auto">
          <a:xfrm>
            <a:off x="827584" y="1602349"/>
            <a:ext cx="2815791" cy="22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yarmolprod.ru/useruploads/images/333_%D0%9A%D0%BE%D1%80%D0%B7_%D1%81_%D1%87%D0%B5%D1%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570" y="1590340"/>
            <a:ext cx="2578596" cy="212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domovoda.club/wp-content/uploads/2019/03/img5c834f3f9c5323-300x22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1" t="8038" r="11318" b="10354"/>
          <a:stretch/>
        </p:blipFill>
        <p:spPr bwMode="auto">
          <a:xfrm>
            <a:off x="827584" y="4077072"/>
            <a:ext cx="2984258" cy="231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jmart.kz/images/detailed/361/a9e043e1-aecd-482c-825d-34285d571e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868" y="3953150"/>
            <a:ext cx="3810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87624" y="260648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«Четвертый  лишний»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81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548680"/>
            <a:ext cx="55074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сварили кашу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sun9-15.userapi.com/c851416/v851416441/408a4/iBhAl7zpP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604366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7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548680"/>
            <a:ext cx="57299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 Слова-родственники»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cdn.photosight.ru/img/4/08a/4196289_lar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192688" cy="466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40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704" y="292354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«Отгадай профессию»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181943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 осматривает…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http://zabavnik.club/wp-content/uploads/selskohozyaystvennye_professii_kartinki_dlya_detey_9_19133028-e1534685596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13" y="1664746"/>
            <a:ext cx="3491285" cy="44659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4048" y="1216547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 пашет....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0" name="Picture 6" descr="https://feminissimo.ru/core/fileman/Uploads/%D0%A1%D1%82%D1%80%D0%BE%D0%B5%D0%BD%D0%B8%D0%B5%20%D0%B4%D0%B5%D1%80%D0%B5%D0%B2%D0%B0/%D0%9F%D1%80%D0%BE%D1%84%D0%B5%D1%81%D1%81%D0%B8%D0%B8/professii_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3527" r="4867"/>
          <a:stretch/>
        </p:blipFill>
        <p:spPr bwMode="auto">
          <a:xfrm>
            <a:off x="4860032" y="1678212"/>
            <a:ext cx="3312368" cy="44574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36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181943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сеет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0032" y="1216547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комбайне работает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https://ds04.infourok.ru/uploads/ex/00e2/0012c591-2a6c7f71/img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t="9400" r="52914" b="13706"/>
          <a:stretch/>
        </p:blipFill>
        <p:spPr bwMode="auto">
          <a:xfrm>
            <a:off x="5076056" y="1722111"/>
            <a:ext cx="3456384" cy="40111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ds05.infourok.ru/uploads/ex/058b/0004996a-cb5fa931/img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b="22878"/>
          <a:stretch/>
        </p:blipFill>
        <p:spPr bwMode="auto">
          <a:xfrm>
            <a:off x="323529" y="1741018"/>
            <a:ext cx="4253800" cy="33441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9" y="5069978"/>
            <a:ext cx="423758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Сеяльщик</a:t>
            </a:r>
            <a:endParaRPr lang="ru-RU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7704" y="292354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«Отгадай профессию»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60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181943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Муку мелет…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4048" y="1216547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печет....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https://ic.pics.livejournal.com/chelovekorkestr/46688831/39975/39975_8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29" y="1678212"/>
            <a:ext cx="3798747" cy="31189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7229" y="4797152"/>
            <a:ext cx="379874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Мукомол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8" name="Picture 4" descr="http://stepniva.ru/media/cache/aa/5c/9f/8c/7b/6f/aa5c9f8c7b6f7f3401c38d48e61ea6f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832" y="1718918"/>
            <a:ext cx="3874215" cy="30993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39832" y="4818290"/>
            <a:ext cx="387421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Пекарь 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7704" y="292354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«Отгадай профессию»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71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928688" y="1459399"/>
            <a:ext cx="7858125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-"/>
            </a:pPr>
            <a:r>
              <a:rPr lang="ru-RU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 купили хлеб? </a:t>
            </a:r>
            <a:endParaRPr lang="ru-RU" sz="2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r"/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r"/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20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Хлеб купили в магазине.</a:t>
            </a:r>
            <a:endParaRPr lang="ru-RU" sz="2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291" name="Прямоугольник 5"/>
          <p:cNvSpPr>
            <a:spLocks noChangeArrowheads="1"/>
          </p:cNvSpPr>
          <p:nvPr/>
        </p:nvSpPr>
        <p:spPr bwMode="auto">
          <a:xfrm>
            <a:off x="771821" y="400101"/>
            <a:ext cx="77866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Откуда хлеб пришел?»</a:t>
            </a:r>
          </a:p>
        </p:txBody>
      </p:sp>
      <p:pic>
        <p:nvPicPr>
          <p:cNvPr id="12292" name="Рисунок 6" descr="13983592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813" y="2071688"/>
            <a:ext cx="58102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642938" y="500063"/>
            <a:ext cx="7929562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-"/>
            </a:pPr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</a:t>
            </a:r>
            <a:r>
              <a:rPr lang="ru-RU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хлеб </a:t>
            </a:r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попал магазин </a:t>
            </a:r>
            <a:r>
              <a:rPr lang="ru-RU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</a:t>
            </a:r>
          </a:p>
          <a:p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r"/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r"/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r"/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20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магазин хлеб попал из </a:t>
            </a:r>
            <a:r>
              <a:rPr lang="ru-RU" sz="20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пекарни.</a:t>
            </a:r>
            <a:endParaRPr lang="ru-RU" sz="2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315" name="Рисунок 2" descr="1352209623224006_big_photo.jpe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143000"/>
            <a:ext cx="6643688" cy="471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2"/>
          <p:cNvSpPr>
            <a:spLocks noChangeArrowheads="1"/>
          </p:cNvSpPr>
          <p:nvPr/>
        </p:nvSpPr>
        <p:spPr bwMode="auto">
          <a:xfrm>
            <a:off x="857250" y="571500"/>
            <a:ext cx="7500938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Что делают в пекарне? </a:t>
            </a: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В пекарне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екут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хлеб.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Рисунок 3" descr="mfilph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1214438"/>
            <a:ext cx="6858000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283968" y="1700809"/>
            <a:ext cx="4487416" cy="2664295"/>
          </a:xfrm>
          <a:solidFill>
            <a:srgbClr val="FFFF99"/>
          </a:solidFill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en-US" altLang="ru-RU" sz="2800" dirty="0" smtClean="0"/>
              <a:t>  </a:t>
            </a:r>
            <a:r>
              <a:rPr lang="ru-RU" altLang="ru-RU" sz="2400" i="1" dirty="0" smtClean="0">
                <a:solidFill>
                  <a:schemeClr val="tx1"/>
                </a:solidFill>
              </a:rPr>
              <a:t>Сеял сеятель</a:t>
            </a:r>
            <a:r>
              <a:rPr lang="en-US" altLang="ru-RU" sz="2400" i="1" dirty="0" smtClean="0">
                <a:solidFill>
                  <a:schemeClr val="tx1"/>
                </a:solidFill>
              </a:rPr>
              <a:t> </a:t>
            </a:r>
            <a:r>
              <a:rPr lang="ru-RU" altLang="ru-RU" sz="2400" i="1" dirty="0" smtClean="0">
                <a:solidFill>
                  <a:schemeClr val="tx1"/>
                </a:solidFill>
              </a:rPr>
              <a:t>старинный, </a:t>
            </a:r>
            <a:br>
              <a:rPr lang="ru-RU" altLang="ru-RU" sz="2400" i="1" dirty="0" smtClean="0">
                <a:solidFill>
                  <a:schemeClr val="tx1"/>
                </a:solidFill>
              </a:rPr>
            </a:br>
            <a:r>
              <a:rPr lang="ru-RU" altLang="ru-RU" sz="2400" i="1" dirty="0" smtClean="0">
                <a:solidFill>
                  <a:schemeClr val="tx1"/>
                </a:solidFill>
              </a:rPr>
              <a:t>Из лукошка – решета. </a:t>
            </a:r>
            <a:br>
              <a:rPr lang="ru-RU" altLang="ru-RU" sz="2400" i="1" dirty="0" smtClean="0">
                <a:solidFill>
                  <a:schemeClr val="tx1"/>
                </a:solidFill>
              </a:rPr>
            </a:br>
            <a:r>
              <a:rPr lang="ru-RU" altLang="ru-RU" sz="2400" i="1" dirty="0" smtClean="0">
                <a:solidFill>
                  <a:schemeClr val="tx1"/>
                </a:solidFill>
              </a:rPr>
              <a:t>Нынче сеялка – машина</a:t>
            </a:r>
            <a:br>
              <a:rPr lang="ru-RU" altLang="ru-RU" sz="2400" i="1" dirty="0" smtClean="0">
                <a:solidFill>
                  <a:schemeClr val="tx1"/>
                </a:solidFill>
              </a:rPr>
            </a:br>
            <a:r>
              <a:rPr lang="ru-RU" altLang="ru-RU" sz="2400" i="1" dirty="0" smtClean="0">
                <a:solidFill>
                  <a:schemeClr val="tx1"/>
                </a:solidFill>
              </a:rPr>
              <a:t>Этим делом занята. </a:t>
            </a:r>
            <a:br>
              <a:rPr lang="ru-RU" altLang="ru-RU" sz="2400" i="1" dirty="0" smtClean="0">
                <a:solidFill>
                  <a:schemeClr val="tx1"/>
                </a:solidFill>
              </a:rPr>
            </a:br>
            <a:r>
              <a:rPr lang="ru-RU" altLang="ru-RU" sz="2400" i="1" dirty="0" smtClean="0">
                <a:solidFill>
                  <a:schemeClr val="tx1"/>
                </a:solidFill>
              </a:rPr>
              <a:t>Роет борозды проворно, </a:t>
            </a:r>
            <a:br>
              <a:rPr lang="ru-RU" altLang="ru-RU" sz="2400" i="1" dirty="0" smtClean="0">
                <a:solidFill>
                  <a:schemeClr val="tx1"/>
                </a:solidFill>
              </a:rPr>
            </a:br>
            <a:r>
              <a:rPr lang="ru-RU" altLang="ru-RU" sz="2400" i="1" dirty="0" smtClean="0">
                <a:solidFill>
                  <a:schemeClr val="tx1"/>
                </a:solidFill>
              </a:rPr>
              <a:t>В них закладывает зерна. </a:t>
            </a:r>
            <a:br>
              <a:rPr lang="ru-RU" altLang="ru-RU" sz="2400" i="1" dirty="0" smtClean="0">
                <a:solidFill>
                  <a:schemeClr val="tx1"/>
                </a:solidFill>
              </a:rPr>
            </a:br>
            <a:r>
              <a:rPr lang="ru-RU" altLang="ru-RU" sz="2800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171" name="Picture 7" descr="selhoz(61019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657600"/>
            <a:ext cx="4015680" cy="30117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8" descr="286256154533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16632"/>
            <a:ext cx="274258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94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500063" y="714375"/>
            <a:ext cx="828675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-"/>
            </a:pPr>
            <a:r>
              <a:rPr lang="ru-RU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</a:t>
            </a:r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чего пекут хлеб?</a:t>
            </a: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r"/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lang="ru-RU" sz="20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Хлеб пекут из </a:t>
            </a:r>
            <a:r>
              <a:rPr lang="ru-RU" sz="20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муки.</a:t>
            </a:r>
            <a:endParaRPr lang="ru-RU" sz="2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5363" name="Рисунок 2" descr="28810.png"/>
          <p:cNvPicPr>
            <a:picLocks noChangeAspect="1"/>
          </p:cNvPicPr>
          <p:nvPr/>
        </p:nvPicPr>
        <p:blipFill rotWithShape="1">
          <a:blip r:embed="rId2"/>
          <a:srcRect l="9257" t="5705" r="11014" b="12791"/>
          <a:stretch/>
        </p:blipFill>
        <p:spPr bwMode="auto">
          <a:xfrm>
            <a:off x="3352363" y="1459925"/>
            <a:ext cx="3929974" cy="401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214313" y="571500"/>
            <a:ext cx="8358187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-"/>
            </a:pPr>
            <a:r>
              <a:rPr lang="ru-RU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Из </a:t>
            </a:r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чего сделана </a:t>
            </a:r>
            <a:r>
              <a:rPr lang="ru-RU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мука? </a:t>
            </a: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r"/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20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Мука сделана из </a:t>
            </a:r>
            <a:r>
              <a:rPr lang="ru-RU" sz="20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зерна</a:t>
            </a:r>
            <a:r>
              <a:rPr lang="ru-RU" sz="12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6387" name="Рисунок 2" descr="pro_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2225" y="1214438"/>
            <a:ext cx="6345238" cy="43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428625" y="571500"/>
            <a:ext cx="8286750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-"/>
            </a:pPr>
            <a:r>
              <a:rPr lang="ru-RU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Откуда зерно? </a:t>
            </a: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r"/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r"/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20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Зерно из </a:t>
            </a:r>
            <a:r>
              <a:rPr lang="ru-RU" sz="20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колоса пшеницы</a:t>
            </a:r>
            <a:r>
              <a:rPr lang="ru-RU" sz="32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32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7411" name="Рисунок 2" descr="1431659241_selhozproizvoditeley-spaset-o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28688" y="1214438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214313" y="500063"/>
            <a:ext cx="8715375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-"/>
            </a:pPr>
            <a:r>
              <a:rPr lang="ru-RU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Откуда пшеница?</a:t>
            </a: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r"/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lang="ru-RU" sz="20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Пшеница выросла </a:t>
            </a:r>
            <a:r>
              <a:rPr lang="ru-RU" sz="20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поле.</a:t>
            </a:r>
            <a:endParaRPr lang="ru-RU" sz="2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8435" name="Рисунок 2" descr="95916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7250" y="1143000"/>
            <a:ext cx="771525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357188" y="925156"/>
            <a:ext cx="828675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посеял пшеницу? </a:t>
            </a:r>
            <a:endParaRPr lang="ru-RU" sz="3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r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Пшеницу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посеяли хлеборобы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pic>
        <p:nvPicPr>
          <p:cNvPr id="19459" name="Рисунок 4" descr="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8124" y="1556792"/>
            <a:ext cx="5592663" cy="372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10" y="836712"/>
            <a:ext cx="9144000" cy="58560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116632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рассказа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«Откуда хлеб пришел»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81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548680"/>
            <a:ext cx="626469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Доскажите вторую часть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пословицы»</a:t>
            </a: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Хлеб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всему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будет хлеба,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соли не вкусно, а без хлеба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печки холодно – без хлеба …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9832" y="1700808"/>
            <a:ext cx="595376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(голова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будет и обеда).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несытно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голодно).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29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283968" y="1600200"/>
            <a:ext cx="4752528" cy="3989040"/>
          </a:xfrm>
          <a:solidFill>
            <a:srgbClr val="FFFF99"/>
          </a:solidFill>
        </p:spPr>
        <p:txBody>
          <a:bodyPr>
            <a:normAutofit fontScale="92500" lnSpcReduction="10000"/>
          </a:bodyPr>
          <a:lstStyle/>
          <a:p>
            <a:pPr eaLnBrk="1" hangingPunct="1"/>
            <a:endParaRPr lang="en-US" altLang="ru-RU" sz="2000" i="1" dirty="0" smtClean="0"/>
          </a:p>
          <a:p>
            <a:pPr marL="0" indent="0" eaLnBrk="1" hangingPunct="1">
              <a:buNone/>
            </a:pPr>
            <a:r>
              <a:rPr lang="ru-RU" altLang="ru-RU" i="1" dirty="0" smtClean="0">
                <a:solidFill>
                  <a:schemeClr val="tx1"/>
                </a:solidFill>
              </a:rPr>
              <a:t>Подползают черепашки – </a:t>
            </a:r>
            <a:br>
              <a:rPr lang="ru-RU" altLang="ru-RU" i="1" dirty="0" smtClean="0">
                <a:solidFill>
                  <a:schemeClr val="tx1"/>
                </a:solidFill>
              </a:rPr>
            </a:br>
            <a:r>
              <a:rPr lang="ru-RU" altLang="ru-RU" i="1" dirty="0" smtClean="0">
                <a:solidFill>
                  <a:schemeClr val="tx1"/>
                </a:solidFill>
              </a:rPr>
              <a:t>Ох, и вредные букашки!</a:t>
            </a:r>
            <a:br>
              <a:rPr lang="ru-RU" altLang="ru-RU" i="1" dirty="0" smtClean="0">
                <a:solidFill>
                  <a:schemeClr val="tx1"/>
                </a:solidFill>
              </a:rPr>
            </a:br>
            <a:r>
              <a:rPr lang="ru-RU" altLang="ru-RU" i="1" dirty="0" smtClean="0">
                <a:solidFill>
                  <a:schemeClr val="tx1"/>
                </a:solidFill>
              </a:rPr>
              <a:t>Погрызут росток они…</a:t>
            </a:r>
            <a:br>
              <a:rPr lang="ru-RU" altLang="ru-RU" i="1" dirty="0" smtClean="0">
                <a:solidFill>
                  <a:schemeClr val="tx1"/>
                </a:solidFill>
              </a:rPr>
            </a:br>
            <a:endParaRPr lang="ru-RU" altLang="ru-RU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altLang="ru-RU" i="1" dirty="0">
                <a:solidFill>
                  <a:schemeClr val="tx1"/>
                </a:solidFill>
              </a:rPr>
              <a:t>Самолет над полем кружит, </a:t>
            </a:r>
            <a:endParaRPr lang="ru-RU" altLang="ru-RU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altLang="ru-RU" i="1" dirty="0" smtClean="0">
                <a:solidFill>
                  <a:schemeClr val="tx1"/>
                </a:solidFill>
              </a:rPr>
              <a:t>Следом </a:t>
            </a:r>
            <a:r>
              <a:rPr lang="ru-RU" altLang="ru-RU" i="1" dirty="0">
                <a:solidFill>
                  <a:schemeClr val="tx1"/>
                </a:solidFill>
              </a:rPr>
              <a:t>вьюга вьет и кружит. Летчик сверху- </a:t>
            </a:r>
            <a:r>
              <a:rPr lang="ru-RU" altLang="ru-RU" i="1" dirty="0" smtClean="0">
                <a:solidFill>
                  <a:schemeClr val="tx1"/>
                </a:solidFill>
              </a:rPr>
              <a:t>всюду</a:t>
            </a:r>
          </a:p>
          <a:p>
            <a:pPr marL="0" indent="0">
              <a:buNone/>
            </a:pPr>
            <a:r>
              <a:rPr lang="ru-RU" altLang="ru-RU" i="1" dirty="0" smtClean="0">
                <a:solidFill>
                  <a:schemeClr val="tx1"/>
                </a:solidFill>
              </a:rPr>
              <a:t>Сыпет </a:t>
            </a:r>
            <a:r>
              <a:rPr lang="ru-RU" altLang="ru-RU" i="1" dirty="0">
                <a:solidFill>
                  <a:schemeClr val="tx1"/>
                </a:solidFill>
              </a:rPr>
              <a:t>белый порошок. </a:t>
            </a:r>
            <a:endParaRPr lang="ru-RU" altLang="ru-RU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altLang="ru-RU" i="1" dirty="0" smtClean="0">
              <a:solidFill>
                <a:schemeClr val="tx1"/>
              </a:solidFill>
            </a:endParaRPr>
          </a:p>
          <a:p>
            <a:r>
              <a:rPr lang="ru-RU" altLang="ru-RU" i="1" dirty="0" smtClean="0">
                <a:solidFill>
                  <a:schemeClr val="tx1"/>
                </a:solidFill>
              </a:rPr>
              <a:t>Урожаю – хорошо!</a:t>
            </a:r>
          </a:p>
        </p:txBody>
      </p:sp>
      <p:pic>
        <p:nvPicPr>
          <p:cNvPr id="8195" name="Picture 10" descr="risovyy_dolgonosik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04800"/>
            <a:ext cx="3657600" cy="2820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11" descr="9453091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9" y="3356992"/>
            <a:ext cx="3855211" cy="289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4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4008" y="1340768"/>
            <a:ext cx="4464496" cy="4392487"/>
          </a:xfrm>
          <a:solidFill>
            <a:srgbClr val="FFFF99"/>
          </a:solidFill>
        </p:spPr>
        <p:txBody>
          <a:bodyPr>
            <a:normAutofit/>
          </a:bodyPr>
          <a:lstStyle/>
          <a:p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Выплывают </a:t>
            </a:r>
            <a:r>
              <a:rPr lang="ru-RU" sz="2000" dirty="0">
                <a:solidFill>
                  <a:schemeClr val="tx1"/>
                </a:solidFill>
              </a:rPr>
              <a:t>в степь комбайны, 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Словно в море корабли. 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Ох, </a:t>
            </a:r>
            <a:r>
              <a:rPr lang="ru-RU" sz="2000" dirty="0" err="1">
                <a:solidFill>
                  <a:schemeClr val="tx1"/>
                </a:solidFill>
              </a:rPr>
              <a:t>машинища</a:t>
            </a:r>
            <a:r>
              <a:rPr lang="ru-RU" sz="2000" dirty="0">
                <a:solidFill>
                  <a:schemeClr val="tx1"/>
                </a:solidFill>
              </a:rPr>
              <a:t> какая! 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Ну, комбайнер, покажи, 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Как, пшеницу подсекая, 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Ходят острые ножи, 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Как из колоса тугого 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Выбивается зерно, 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Вот, </a:t>
            </a:r>
            <a:r>
              <a:rPr lang="ru-RU" sz="2000" dirty="0">
                <a:solidFill>
                  <a:schemeClr val="tx1"/>
                </a:solidFill>
              </a:rPr>
              <a:t>- пожалуйста - , готово, 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В ящик сыплется оно. </a:t>
            </a:r>
            <a:endParaRPr lang="en-US" altLang="ru-RU" sz="2000" i="1" dirty="0" smtClean="0">
              <a:solidFill>
                <a:schemeClr val="tx1"/>
              </a:solidFill>
            </a:endParaRPr>
          </a:p>
        </p:txBody>
      </p:sp>
      <p:pic>
        <p:nvPicPr>
          <p:cNvPr id="9219" name="Picture 7" descr="a736241_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03" y="116632"/>
            <a:ext cx="4513998" cy="34271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Содержимое 6" descr="01_2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5" y="3789040"/>
            <a:ext cx="4471275" cy="295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50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979712" y="404664"/>
            <a:ext cx="4583099" cy="2376264"/>
          </a:xfrm>
          <a:solidFill>
            <a:srgbClr val="FFFF99"/>
          </a:solidFill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tx1"/>
                </a:solidFill>
              </a:rPr>
              <a:t>В элеваторе для нас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Хлеб хранится про запас.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Здесь ему тепло, удобно.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Сможет он, как будто дома,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Сколько нужно отдохнуть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И опять собраться в путь.</a:t>
            </a:r>
            <a:endParaRPr lang="ru-RU" altLang="ru-RU" sz="2400" i="1" dirty="0" smtClean="0">
              <a:solidFill>
                <a:schemeClr val="tx1"/>
              </a:solidFill>
            </a:endParaRPr>
          </a:p>
        </p:txBody>
      </p:sp>
      <p:pic>
        <p:nvPicPr>
          <p:cNvPr id="12291" name="Picture 7" descr="gor_cink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211" y="2852937"/>
            <a:ext cx="6498077" cy="36347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9" descr="Flour-m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96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788024" y="1628800"/>
            <a:ext cx="4186808" cy="3124944"/>
          </a:xfrm>
          <a:solidFill>
            <a:srgbClr val="FFFF99"/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Едет хлеб на мельницу,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Мельницу-чудесницу.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Здесь пышней, чем облака,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И в любом количестве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По воле электричества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Получается мука.</a:t>
            </a:r>
            <a:endParaRPr lang="ru-RU" altLang="ru-RU" dirty="0" smtClean="0">
              <a:solidFill>
                <a:schemeClr val="tx1"/>
              </a:solidFill>
            </a:endParaRPr>
          </a:p>
        </p:txBody>
      </p:sp>
      <p:pic>
        <p:nvPicPr>
          <p:cNvPr id="13316" name="Picture 9" descr="mu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62" y="3717032"/>
            <a:ext cx="2069413" cy="283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s://inshe.tv/wp-content/uploads/2018/04/30429322_850068548498301_870849629_n-800x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2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932</TotalTime>
  <Words>567</Words>
  <Application>Microsoft Office PowerPoint</Application>
  <PresentationFormat>Экран (4:3)</PresentationFormat>
  <Paragraphs>214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Исполнительная</vt:lpstr>
      <vt:lpstr>Презентация PowerPoint</vt:lpstr>
      <vt:lpstr>С чего все начинается?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«Поле. Откуда хлеб пришел?»</dc:title>
  <dc:creator>оа</dc:creator>
  <cp:lastModifiedBy>Наталья Катаева</cp:lastModifiedBy>
  <cp:revision>69</cp:revision>
  <dcterms:created xsi:type="dcterms:W3CDTF">2015-09-28T17:25:10Z</dcterms:created>
  <dcterms:modified xsi:type="dcterms:W3CDTF">2021-02-23T10:36:24Z</dcterms:modified>
</cp:coreProperties>
</file>