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0" r:id="rId5"/>
    <p:sldId id="317" r:id="rId6"/>
    <p:sldId id="395" r:id="rId7"/>
    <p:sldId id="371" r:id="rId8"/>
    <p:sldId id="370" r:id="rId9"/>
    <p:sldId id="261" r:id="rId10"/>
    <p:sldId id="270" r:id="rId11"/>
    <p:sldId id="393" r:id="rId12"/>
    <p:sldId id="271" r:id="rId13"/>
    <p:sldId id="318" r:id="rId14"/>
    <p:sldId id="319" r:id="rId15"/>
    <p:sldId id="320" r:id="rId16"/>
    <p:sldId id="328" r:id="rId17"/>
    <p:sldId id="322" r:id="rId18"/>
    <p:sldId id="357" r:id="rId19"/>
    <p:sldId id="356" r:id="rId20"/>
    <p:sldId id="330" r:id="rId21"/>
    <p:sldId id="361" r:id="rId22"/>
    <p:sldId id="358" r:id="rId23"/>
    <p:sldId id="329" r:id="rId24"/>
    <p:sldId id="355" r:id="rId25"/>
    <p:sldId id="360" r:id="rId26"/>
    <p:sldId id="359" r:id="rId27"/>
    <p:sldId id="331" r:id="rId28"/>
    <p:sldId id="362" r:id="rId29"/>
    <p:sldId id="324" r:id="rId30"/>
    <p:sldId id="326" r:id="rId31"/>
    <p:sldId id="363" r:id="rId32"/>
    <p:sldId id="323" r:id="rId33"/>
    <p:sldId id="364" r:id="rId34"/>
    <p:sldId id="266" r:id="rId35"/>
    <p:sldId id="294" r:id="rId36"/>
    <p:sldId id="372" r:id="rId37"/>
    <p:sldId id="367" r:id="rId38"/>
    <p:sldId id="338" r:id="rId39"/>
    <p:sldId id="369" r:id="rId40"/>
    <p:sldId id="267" r:id="rId41"/>
    <p:sldId id="368" r:id="rId42"/>
    <p:sldId id="373" r:id="rId43"/>
    <p:sldId id="300" r:id="rId44"/>
    <p:sldId id="268" r:id="rId45"/>
    <p:sldId id="316" r:id="rId46"/>
    <p:sldId id="374" r:id="rId47"/>
    <p:sldId id="303" r:id="rId48"/>
    <p:sldId id="304" r:id="rId49"/>
    <p:sldId id="377" r:id="rId50"/>
    <p:sldId id="376" r:id="rId51"/>
    <p:sldId id="378" r:id="rId52"/>
    <p:sldId id="379" r:id="rId53"/>
    <p:sldId id="380" r:id="rId54"/>
    <p:sldId id="305" r:id="rId55"/>
    <p:sldId id="381" r:id="rId56"/>
    <p:sldId id="382" r:id="rId57"/>
    <p:sldId id="384" r:id="rId58"/>
    <p:sldId id="383" r:id="rId59"/>
    <p:sldId id="366" r:id="rId60"/>
    <p:sldId id="385" r:id="rId61"/>
    <p:sldId id="386" r:id="rId62"/>
    <p:sldId id="306" r:id="rId63"/>
    <p:sldId id="389" r:id="rId64"/>
    <p:sldId id="341" r:id="rId65"/>
    <p:sldId id="390" r:id="rId66"/>
    <p:sldId id="339" r:id="rId67"/>
    <p:sldId id="392" r:id="rId68"/>
    <p:sldId id="391" r:id="rId69"/>
    <p:sldId id="307" r:id="rId70"/>
    <p:sldId id="349" r:id="rId71"/>
    <p:sldId id="388" r:id="rId72"/>
  </p:sldIdLst>
  <p:sldSz cx="9144000" cy="6858000" type="screen4x3"/>
  <p:notesSz cx="6742113" cy="987266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1614" y="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14.02.2024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14.02.2024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14.02.2024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14.02.2024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ds58sar.schoolrm.ru/sveden/employees/11176/597955/?bitrix_include_areas=Y&amp;clear_cache=Y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ttp://www.35detsad.ru/download/0006-oboi-rabochii-stol-detskie/oboi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70984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39718"/>
          </a:xfrm>
        </p:spPr>
        <p:txBody>
          <a:bodyPr>
            <a:normAutofit fontScale="90000"/>
          </a:bodyPr>
          <a:lstStyle/>
          <a:p>
            <a:r>
              <a:rPr lang="ru-RU" altLang="ru-RU" sz="2400" b="1" dirty="0" smtClean="0">
                <a:latin typeface="Times New Roman" pitchFamily="18" charset="0"/>
              </a:rPr>
              <a:t>Министерство образования Республики Мордовия</a:t>
            </a:r>
            <a:endParaRPr lang="ru-RU" sz="24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714356"/>
            <a:ext cx="5796136" cy="5306932"/>
          </a:xfrm>
        </p:spPr>
        <p:txBody>
          <a:bodyPr>
            <a:normAutofit fontScale="92500"/>
          </a:bodyPr>
          <a:lstStyle/>
          <a:p>
            <a:pPr algn="ctr">
              <a:buNone/>
            </a:pPr>
            <a:r>
              <a:rPr lang="ru-RU" altLang="ru-RU" sz="60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Портфолио</a:t>
            </a:r>
          </a:p>
          <a:p>
            <a:pPr algn="ctr">
              <a:buNone/>
            </a:pPr>
            <a:r>
              <a:rPr lang="ru-RU" sz="4400" b="1" dirty="0" smtClean="0">
                <a:latin typeface="Times New Roman" pitchFamily="18" charset="0"/>
                <a:cs typeface="Times New Roman" pitchFamily="18" charset="0"/>
              </a:rPr>
              <a:t>Десяевой Елены Александровны,</a:t>
            </a:r>
          </a:p>
          <a:p>
            <a:pPr algn="ctr">
              <a:buNone/>
            </a:pPr>
            <a:r>
              <a:rPr lang="ru-RU" sz="4400" b="1" dirty="0" smtClean="0">
                <a:latin typeface="Times New Roman" pitchFamily="18" charset="0"/>
                <a:cs typeface="Times New Roman" pitchFamily="18" charset="0"/>
              </a:rPr>
              <a:t>воспитателя </a:t>
            </a:r>
          </a:p>
          <a:p>
            <a:pPr algn="ctr">
              <a:buNone/>
            </a:pPr>
            <a:r>
              <a:rPr lang="ru-RU" sz="4400" b="1" dirty="0" smtClean="0">
                <a:latin typeface="Times New Roman" pitchFamily="18" charset="0"/>
                <a:cs typeface="Times New Roman" pitchFamily="18" charset="0"/>
              </a:rPr>
              <a:t>МАДОУ</a:t>
            </a:r>
          </a:p>
          <a:p>
            <a:pPr algn="ctr">
              <a:buNone/>
            </a:pPr>
            <a:r>
              <a:rPr lang="ru-RU" sz="4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500" b="1" dirty="0" smtClean="0">
                <a:latin typeface="Times New Roman" pitchFamily="18" charset="0"/>
                <a:cs typeface="Times New Roman" pitchFamily="18" charset="0"/>
              </a:rPr>
              <a:t>«Центр развития ребенка – </a:t>
            </a:r>
          </a:p>
          <a:p>
            <a:pPr algn="ctr">
              <a:buNone/>
            </a:pPr>
            <a:r>
              <a:rPr lang="ru-RU" sz="3500" b="1" dirty="0" smtClean="0">
                <a:latin typeface="Times New Roman" pitchFamily="18" charset="0"/>
                <a:cs typeface="Times New Roman" pitchFamily="18" charset="0"/>
              </a:rPr>
              <a:t>детский сад № 58»</a:t>
            </a:r>
            <a:endParaRPr lang="ru-RU" sz="35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dirty="0"/>
          </a:p>
        </p:txBody>
      </p:sp>
      <p:pic>
        <p:nvPicPr>
          <p:cNvPr id="6" name="Рисунок 5" descr="IMG-20231121-WA000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436096" y="1268760"/>
            <a:ext cx="3564396" cy="47525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http://www.35detsad.ru/download/0006-oboi-rabochii-stol-detskie/oboi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70984" cy="6858000"/>
          </a:xfrm>
          <a:prstGeom prst="rect">
            <a:avLst/>
          </a:prstGeom>
          <a:noFill/>
        </p:spPr>
      </p:pic>
      <p:pic>
        <p:nvPicPr>
          <p:cNvPr id="7" name="Рисунок 6" descr="тит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476672"/>
            <a:ext cx="4082823" cy="5805264"/>
          </a:xfrm>
          <a:prstGeom prst="rect">
            <a:avLst/>
          </a:prstGeom>
        </p:spPr>
      </p:pic>
      <p:pic>
        <p:nvPicPr>
          <p:cNvPr id="3" name="Объект 2"/>
          <p:cNvPicPr>
            <a:picLocks noGrp="1" noChangeAspect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2150" y="476671"/>
            <a:ext cx="4114306" cy="5807319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http://www.35detsad.ru/download/0006-oboi-rabochii-stol-detskie/oboi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70984" cy="6858000"/>
          </a:xfrm>
          <a:prstGeom prst="rect">
            <a:avLst/>
          </a:prstGeom>
          <a:noFill/>
        </p:spPr>
      </p:pic>
      <p:pic>
        <p:nvPicPr>
          <p:cNvPr id="6" name="Содержимое 5" descr="полик 2.pn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2411760" y="0"/>
            <a:ext cx="4860032" cy="6907851"/>
          </a:xfrm>
        </p:spPr>
      </p:pic>
    </p:spTree>
    <p:extLst>
      <p:ext uri="{BB962C8B-B14F-4D97-AF65-F5344CB8AC3E}">
        <p14:creationId xmlns:p14="http://schemas.microsoft.com/office/powerpoint/2010/main" val="3525651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www.35detsad.ru/download/0006-oboi-rabochii-stol-detskie/oboi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70984" cy="6858000"/>
          </a:xfrm>
          <a:prstGeom prst="rect">
            <a:avLst/>
          </a:prstGeom>
          <a:noFill/>
        </p:spPr>
      </p:pic>
      <p:pic>
        <p:nvPicPr>
          <p:cNvPr id="7" name="Содержимое 6" descr="Обложка_Сборника_АПРель_2020.pn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0" y="0"/>
            <a:ext cx="4829364" cy="6858000"/>
          </a:xfr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7236" y="404664"/>
            <a:ext cx="4205876" cy="59492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www.35detsad.ru/download/0006-oboi-rabochii-stol-detskie/oboi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70984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74638"/>
            <a:ext cx="8964488" cy="1143000"/>
          </a:xfrm>
        </p:spPr>
        <p:txBody>
          <a:bodyPr>
            <a:normAutofit fontScale="90000"/>
          </a:bodyPr>
          <a:lstStyle/>
          <a:p>
            <a:r>
              <a:rPr lang="ru-RU" sz="3100" b="1" dirty="0" smtClean="0">
                <a:latin typeface="Times New Roman" pitchFamily="18" charset="0"/>
                <a:cs typeface="Times New Roman" pitchFamily="18" charset="0"/>
              </a:rPr>
              <a:t>4. РЕЗУЛЬТАТЫ УЧАСТИЯ ВОСПИТАННИКОВ  В:</a:t>
            </a:r>
            <a:r>
              <a:rPr lang="ru-RU" b="1" dirty="0" smtClean="0"/>
              <a:t/>
            </a:r>
            <a:br>
              <a:rPr lang="ru-RU" b="1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Font typeface="Wingdings" pitchFamily="2" charset="2"/>
              <a:buChar char="ü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к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онкурсах;</a:t>
            </a:r>
          </a:p>
          <a:p>
            <a:pPr algn="ctr">
              <a:buFont typeface="Wingdings" pitchFamily="2" charset="2"/>
              <a:buChar char="ü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выставках;</a:t>
            </a:r>
          </a:p>
          <a:p>
            <a:pPr algn="ctr">
              <a:buFont typeface="Wingdings" pitchFamily="2" charset="2"/>
              <a:buChar char="ü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турнирах;</a:t>
            </a:r>
          </a:p>
          <a:p>
            <a:pPr algn="ctr">
              <a:buFont typeface="Wingdings" pitchFamily="2" charset="2"/>
              <a:buChar char="ü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соревнованиях;</a:t>
            </a:r>
          </a:p>
          <a:p>
            <a:pPr algn="ctr">
              <a:buFont typeface="Wingdings" pitchFamily="2" charset="2"/>
              <a:buChar char="ü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акциях;</a:t>
            </a:r>
          </a:p>
          <a:p>
            <a:pPr algn="ctr">
              <a:buFont typeface="Wingdings" pitchFamily="2" charset="2"/>
              <a:buChar char="ü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Фестивалях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www.35detsad.ru/download/0006-oboi-rabochii-stol-detskie/oboi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70984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777" y="11091"/>
            <a:ext cx="4913109" cy="6846909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www.35detsad.ru/download/0006-oboi-rabochii-stol-detskie/oboi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70984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116632"/>
            <a:ext cx="4866065" cy="67735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www.35detsad.ru/download/0006-oboi-rabochii-stol-detskie/oboi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70984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5746650"/>
          </a:xfrm>
        </p:spPr>
        <p:txBody>
          <a:bodyPr>
            <a:normAutofit/>
          </a:bodyPr>
          <a:lstStyle/>
          <a:p>
            <a:r>
              <a:rPr lang="ru-RU" sz="3600" dirty="0" smtClean="0">
                <a:latin typeface="Arial Black" pitchFamily="34" charset="0"/>
              </a:rPr>
              <a:t>Муниципальный уровень- </a:t>
            </a:r>
            <a:r>
              <a:rPr lang="ru-RU" sz="3600" dirty="0" smtClean="0">
                <a:solidFill>
                  <a:srgbClr val="FF0000"/>
                </a:solidFill>
                <a:latin typeface="Arial Black" pitchFamily="34" charset="0"/>
              </a:rPr>
              <a:t>12</a:t>
            </a:r>
            <a:endParaRPr lang="ru-RU" sz="3600" dirty="0">
              <a:solidFill>
                <a:srgbClr val="FF0000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www.35detsad.ru/download/0006-oboi-rabochii-stol-detskie/oboi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70984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Содержимое 3" descr="чугунова.pn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79512" y="0"/>
            <a:ext cx="8924208" cy="630932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www.35detsad.ru/download/0006-oboi-rabochii-stol-detskie/oboi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70984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Содержимое 4" descr="сошников.pn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0" y="188640"/>
            <a:ext cx="9054548" cy="6404241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www.35detsad.ru/download/0006-oboi-rabochii-stol-detskie/oboi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70984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Содержимое 4" descr="ND6-h1s_Ql0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45489" y="292084"/>
            <a:ext cx="8880006" cy="6273831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www.35detsad.ru/download/0006-oboi-rabochii-stol-detskie/oboi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70984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0"/>
          </a:xfrm>
        </p:spPr>
        <p:txBody>
          <a:bodyPr>
            <a:noAutofit/>
          </a:bodyPr>
          <a:lstStyle/>
          <a:p>
            <a:r>
              <a:rPr lang="ru-RU" sz="2600" b="1" u="sng" dirty="0" smtClean="0">
                <a:latin typeface="Times New Roman" pitchFamily="18" charset="0"/>
                <a:cs typeface="Times New Roman" pitchFamily="18" charset="0"/>
              </a:rPr>
              <a:t>Дата  рождения:</a:t>
            </a:r>
            <a:r>
              <a:rPr lang="ru-RU" sz="2600" b="1" dirty="0" smtClean="0">
                <a:latin typeface="Times New Roman" pitchFamily="18" charset="0"/>
                <a:cs typeface="Times New Roman" pitchFamily="18" charset="0"/>
              </a:rPr>
              <a:t> 03.07.1988 г.</a:t>
            </a:r>
            <a:br>
              <a:rPr lang="ru-RU" sz="26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600" b="1" u="sng" dirty="0" smtClean="0">
                <a:latin typeface="Times New Roman" pitchFamily="18" charset="0"/>
                <a:cs typeface="Times New Roman" pitchFamily="18" charset="0"/>
              </a:rPr>
              <a:t>Профессиональное образование:</a:t>
            </a:r>
            <a:r>
              <a:rPr lang="ru-RU" sz="2600" b="1" dirty="0" smtClean="0">
                <a:latin typeface="Times New Roman" pitchFamily="18" charset="0"/>
                <a:cs typeface="Times New Roman" pitchFamily="18" charset="0"/>
              </a:rPr>
              <a:t> высшее, ГОУ ВПО </a:t>
            </a:r>
            <a:br>
              <a:rPr lang="ru-RU" sz="26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600" b="1" dirty="0" smtClean="0">
                <a:latin typeface="Times New Roman" pitchFamily="18" charset="0"/>
                <a:cs typeface="Times New Roman" pitchFamily="18" charset="0"/>
              </a:rPr>
              <a:t>«Мордовский государственный университет </a:t>
            </a:r>
            <a:br>
              <a:rPr lang="ru-RU" sz="26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600" b="1" dirty="0" smtClean="0">
                <a:latin typeface="Times New Roman" pitchFamily="18" charset="0"/>
                <a:cs typeface="Times New Roman" pitchFamily="18" charset="0"/>
              </a:rPr>
              <a:t>им. Н. П. Огарева».</a:t>
            </a:r>
            <a:br>
              <a:rPr lang="ru-RU" sz="26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600" b="1" u="sng" dirty="0" smtClean="0">
                <a:latin typeface="Times New Roman" pitchFamily="18" charset="0"/>
                <a:cs typeface="Times New Roman" pitchFamily="18" charset="0"/>
              </a:rPr>
              <a:t>Специальность:</a:t>
            </a:r>
            <a:r>
              <a:rPr lang="ru-RU" sz="2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600" b="1" dirty="0" smtClean="0">
                <a:latin typeface="Times New Roman" pitchFamily="18" charset="0"/>
                <a:cs typeface="Times New Roman" pitchFamily="18" charset="0"/>
              </a:rPr>
              <a:t>«Экономика и управление на предприятии (в машиностроении)»</a:t>
            </a:r>
            <a:br>
              <a:rPr lang="ru-RU" sz="26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6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Квалификация:</a:t>
            </a:r>
            <a:r>
              <a:rPr lang="ru-RU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Экономист-менеджер</a:t>
            </a:r>
            <a:r>
              <a:rPr lang="ru-RU" sz="26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6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6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Диплом: </a:t>
            </a:r>
            <a:r>
              <a:rPr lang="ru-RU" sz="2600" b="1" dirty="0" smtClean="0">
                <a:latin typeface="Times New Roman" pitchFamily="18" charset="0"/>
                <a:cs typeface="Times New Roman" pitchFamily="18" charset="0"/>
              </a:rPr>
              <a:t>ВСГ № 5351174 от 20 июня 2010 г.; </a:t>
            </a:r>
            <a:br>
              <a:rPr lang="ru-RU" sz="26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6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Профессиональная переподготовка: </a:t>
            </a:r>
            <a:r>
              <a:rPr lang="ru-RU" sz="2600" b="1" dirty="0" smtClean="0">
                <a:latin typeface="Times New Roman" pitchFamily="18" charset="0"/>
                <a:cs typeface="Times New Roman" pitchFamily="18" charset="0"/>
              </a:rPr>
              <a:t>ЧОУ ДПО «Саранский Дом науки и техники РСНИИОО», 2021 г.</a:t>
            </a:r>
            <a:br>
              <a:rPr lang="ru-RU" sz="26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6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Квалификация: </a:t>
            </a:r>
            <a:r>
              <a:rPr lang="ru-RU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600" b="1" dirty="0" smtClean="0">
                <a:latin typeface="Times New Roman" pitchFamily="18" charset="0"/>
                <a:cs typeface="Times New Roman" pitchFamily="18" charset="0"/>
              </a:rPr>
              <a:t>«Воспитатель дошкольного образования»</a:t>
            </a:r>
            <a:br>
              <a:rPr lang="ru-RU" sz="26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6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Общий трудовой стаж:</a:t>
            </a:r>
            <a:r>
              <a:rPr lang="ru-RU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600" b="1" dirty="0" smtClean="0">
                <a:latin typeface="Times New Roman" pitchFamily="18" charset="0"/>
                <a:cs typeface="Times New Roman" pitchFamily="18" charset="0"/>
              </a:rPr>
              <a:t>13 лет</a:t>
            </a:r>
            <a:br>
              <a:rPr lang="ru-RU" sz="26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6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Стаж педагогической работы (по специальности):</a:t>
            </a:r>
            <a:r>
              <a:rPr lang="ru-RU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600" b="1" dirty="0" smtClean="0">
                <a:latin typeface="Times New Roman" pitchFamily="18" charset="0"/>
                <a:cs typeface="Times New Roman" pitchFamily="18" charset="0"/>
              </a:rPr>
              <a:t>3 года.</a:t>
            </a:r>
            <a:br>
              <a:rPr lang="ru-RU" sz="26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6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600" b="1" dirty="0" smtClean="0">
                <a:latin typeface="Times New Roman" pitchFamily="18" charset="0"/>
                <a:cs typeface="Times New Roman" pitchFamily="18" charset="0"/>
              </a:rPr>
            </a:br>
            <a:endParaRPr lang="ru-RU" sz="2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www.35detsad.ru/download/0006-oboi-rabochii-stol-detskie/oboi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70984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Содержимое 4" descr="IMG-85885186a2b643f1a89ad413ef6b95cb-V_101322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23660" y="332656"/>
            <a:ext cx="9120339" cy="637854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www.35detsad.ru/download/0006-oboi-rabochii-stol-detskie/oboi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70984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Содержимое 10" descr="корочкин_101428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37466" cy="6453336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www.35detsad.ru/download/0006-oboi-rabochii-stol-detskie/oboi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70984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Содержимое 4" descr="чекашкина_101432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200309" cy="6453336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www.35detsad.ru/download/0006-oboi-rabochii-stol-detskie/oboi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70984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0"/>
            <a:ext cx="4654334" cy="6760421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www.35detsad.ru/download/0006-oboi-rabochii-stol-detskie/oboi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70984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Содержимое 4" descr="IMG-20230512-WA0000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 t="16542" b="16636"/>
          <a:stretch>
            <a:fillRect/>
          </a:stretch>
        </p:blipFill>
        <p:spPr>
          <a:xfrm>
            <a:off x="2483768" y="105563"/>
            <a:ext cx="4680520" cy="678073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www.35detsad.ru/download/0006-oboi-rabochii-stol-detskie/oboi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70984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Содержимое 4" descr="hl2EWPW4BC4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79512" y="116632"/>
            <a:ext cx="8769755" cy="623731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www.35detsad.ru/download/0006-oboi-rabochii-stol-detskie/oboi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70984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Содержимое 14" descr="Грамота Раслов Осенняя палитра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619672" y="95252"/>
            <a:ext cx="4824536" cy="682300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www.35detsad.ru/download/0006-oboi-rabochii-stol-detskie/oboi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70984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Содержимое 6" descr="IMG-20231128-WA0002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0" y="260647"/>
            <a:ext cx="9143999" cy="647631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www.35detsad.ru/download/0006-oboi-rabochii-stol-detskie/oboi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70984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Содержимое 4" descr="UyKjIGAnfMs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0" y="188640"/>
            <a:ext cx="9144000" cy="649640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www.35detsad.ru/download/0006-oboi-rabochii-stol-detskie/oboi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70984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484784"/>
            <a:ext cx="9144000" cy="3960440"/>
          </a:xfrm>
        </p:spPr>
        <p:txBody>
          <a:bodyPr/>
          <a:lstStyle/>
          <a:p>
            <a:r>
              <a:rPr lang="ru-RU" dirty="0" smtClean="0">
                <a:latin typeface="Arial Black" pitchFamily="34" charset="0"/>
              </a:rPr>
              <a:t>Всероссийский уровень - </a:t>
            </a:r>
            <a:r>
              <a:rPr lang="ru-RU" dirty="0">
                <a:solidFill>
                  <a:srgbClr val="FF0000"/>
                </a:solidFill>
                <a:latin typeface="Arial Black" pitchFamily="34" charset="0"/>
              </a:rPr>
              <a:t>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www.35detsad.ru/download/0006-oboi-rabochii-stol-detskie/oboi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70984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274638"/>
            <a:ext cx="8715436" cy="3154362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ПРЕДСТАВЛЕНИЕ ИННОВАЦИОННОГО ПЕДАГОГИЧЕСКОГО ОПЫТА НА САЙТЕ МАДОУ «ЦЕНТР РАЗВИТИЯ РЕБЕНКА – ДЕТСКИЙ САД № 58»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3857628"/>
            <a:ext cx="8229600" cy="2268535"/>
          </a:xfrm>
        </p:spPr>
        <p:txBody>
          <a:bodyPr>
            <a:normAutofit/>
          </a:bodyPr>
          <a:lstStyle/>
          <a:p>
            <a:r>
              <a:rPr lang="en-US" dirty="0">
                <a:latin typeface="Times New Roman" pitchFamily="18" charset="0"/>
                <a:cs typeface="Times New Roman" pitchFamily="18" charset="0"/>
                <a:hlinkClick r:id="rId3"/>
              </a:rPr>
              <a:t>https://ds58sar.schoolrm.ru/sveden/employees/11176/597955/?</a:t>
            </a:r>
            <a:r>
              <a:rPr lang="en-US" dirty="0" smtClean="0">
                <a:latin typeface="Times New Roman" pitchFamily="18" charset="0"/>
                <a:cs typeface="Times New Roman" pitchFamily="18" charset="0"/>
                <a:hlinkClick r:id="rId3"/>
              </a:rPr>
              <a:t>bitrix_include_areas=Y&amp;clear_cache=Y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www.35detsad.ru/download/0006-oboi-rabochii-stol-detskie/oboi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70984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33779"/>
            <a:ext cx="4824536" cy="6828276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www.35detsad.ru/download/0006-oboi-rabochii-stol-detskie/oboi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70984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Содержимое 4" descr="Greatcon_Diplom_Сat_РодимовКирилл.pn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2267744" y="0"/>
            <a:ext cx="4840187" cy="684652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www.35detsad.ru/download/0006-oboi-rabochii-stol-detskie/oboi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70984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340768"/>
            <a:ext cx="8229600" cy="4248472"/>
          </a:xfrm>
        </p:spPr>
        <p:txBody>
          <a:bodyPr/>
          <a:lstStyle/>
          <a:p>
            <a:r>
              <a:rPr lang="ru-RU" dirty="0" smtClean="0">
                <a:latin typeface="Arial Black" pitchFamily="34" charset="0"/>
              </a:rPr>
              <a:t>МЕЖДУНАРОДНЫЙ УРОВЕНЬ - </a:t>
            </a:r>
            <a:r>
              <a:rPr lang="ru-RU" dirty="0">
                <a:solidFill>
                  <a:srgbClr val="FF0000"/>
                </a:solidFill>
                <a:latin typeface="Arial Black" pitchFamily="34" charset="0"/>
              </a:rPr>
              <a:t>1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www.35detsad.ru/download/0006-oboi-rabochii-stol-detskie/oboi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70984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Содержимое 9" descr="IMG-20230214-WA0002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835696" y="-6950"/>
            <a:ext cx="4752527" cy="672180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www.35detsad.ru/download/0006-oboi-rabochii-stol-detskie/oboi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70984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8964488" cy="6858000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6. ВЫСТУПЛЕНИЯ НА ЗАСЕДАНИЯХ МЕТОДИЧЕСКИ Х СОВЕТОВ, НАУЧНО-ПРАКТИЧЕСКИХ КОНФЕРЕНЦИЯХ, ПЕДАГОГИЧЕСКИХ ЧТЕНИЯХ, СЕМИНАРАХ, СЕКЦИЯХ, ФОРУМАХ, РАДИОПЕРЕДАЧАХ (ОЧНО)</a:t>
            </a:r>
            <a:endParaRPr lang="ru-RU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www.35detsad.ru/download/0006-oboi-rabochii-stol-detskie/oboi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70984" cy="6858000"/>
          </a:xfrm>
          <a:prstGeom prst="rect">
            <a:avLst/>
          </a:prstGeom>
          <a:noFill/>
        </p:spPr>
      </p:pic>
      <p:pic>
        <p:nvPicPr>
          <p:cNvPr id="2" name="Объект 1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42010"/>
            <a:ext cx="4896544" cy="681599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www.35detsad.ru/download/0006-oboi-rabochii-stol-detskie/oboi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70984" cy="6858000"/>
          </a:xfrm>
          <a:prstGeom prst="rect">
            <a:avLst/>
          </a:prstGeom>
          <a:noFill/>
        </p:spPr>
      </p:pic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58624"/>
            <a:ext cx="4896544" cy="6808157"/>
          </a:xfrm>
        </p:spPr>
      </p:pic>
    </p:spTree>
    <p:extLst>
      <p:ext uri="{BB962C8B-B14F-4D97-AF65-F5344CB8AC3E}">
        <p14:creationId xmlns:p14="http://schemas.microsoft.com/office/powerpoint/2010/main" val="3212608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www.35detsad.ru/download/0006-oboi-rabochii-stol-detskie/oboi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70984" cy="6858000"/>
          </a:xfrm>
          <a:prstGeom prst="rect">
            <a:avLst/>
          </a:prstGeom>
          <a:noFill/>
        </p:spPr>
      </p:pic>
      <p:pic>
        <p:nvPicPr>
          <p:cNvPr id="2" name="Объект 1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53" y="116632"/>
            <a:ext cx="9128347" cy="6453336"/>
          </a:xfrm>
        </p:spPr>
      </p:pic>
    </p:spTree>
    <p:extLst>
      <p:ext uri="{BB962C8B-B14F-4D97-AF65-F5344CB8AC3E}">
        <p14:creationId xmlns:p14="http://schemas.microsoft.com/office/powerpoint/2010/main" val="2903000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www.35detsad.ru/download/0006-oboi-rabochii-stol-detskie/oboi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9975"/>
            <a:ext cx="9170984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916832"/>
            <a:ext cx="8229600" cy="4032448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7849" y="0"/>
            <a:ext cx="4848301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www.35detsad.ru/download/0006-oboi-rabochii-stol-detskie/oboi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70984" cy="6858000"/>
          </a:xfrm>
          <a:prstGeom prst="rect">
            <a:avLst/>
          </a:prstGeom>
          <a:noFill/>
        </p:spPr>
      </p:pic>
      <p:pic>
        <p:nvPicPr>
          <p:cNvPr id="2" name="Объект 1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21033"/>
            <a:ext cx="4849246" cy="6820714"/>
          </a:xfrm>
        </p:spPr>
      </p:pic>
    </p:spTree>
    <p:extLst>
      <p:ext uri="{BB962C8B-B14F-4D97-AF65-F5344CB8AC3E}">
        <p14:creationId xmlns:p14="http://schemas.microsoft.com/office/powerpoint/2010/main" val="2800474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www.35detsad.ru/download/0006-oboi-rabochii-stol-detskie/oboi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70984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Autofit/>
          </a:bodyPr>
          <a:lstStyle/>
          <a:p>
            <a:r>
              <a:rPr lang="ru-RU" altLang="ru-RU" sz="2000" b="1" dirty="0">
                <a:latin typeface="Times New Roman" pitchFamily="18" charset="0"/>
              </a:rPr>
              <a:t>1</a:t>
            </a:r>
            <a:r>
              <a:rPr lang="ru-RU" altLang="ru-RU" sz="2000" b="1" dirty="0" smtClean="0">
                <a:latin typeface="Times New Roman" pitchFamily="18" charset="0"/>
              </a:rPr>
              <a:t>. УЧАСТИЕ В  ИННОВАЦИОННОЙ (ЭКСПЕРИМЕНТАЛЬНОЙ) ДЕЯТЕЛЬНОСТИ</a:t>
            </a:r>
            <a:endParaRPr lang="ru-RU" sz="2000" dirty="0"/>
          </a:p>
        </p:txBody>
      </p:sp>
      <p:sp>
        <p:nvSpPr>
          <p:cNvPr id="6" name="Содержимое 2"/>
          <p:cNvSpPr txBox="1">
            <a:spLocks/>
          </p:cNvSpPr>
          <p:nvPr/>
        </p:nvSpPr>
        <p:spPr>
          <a:xfrm>
            <a:off x="179512" y="980728"/>
            <a:ext cx="4316288" cy="51454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55576" y="1124744"/>
            <a:ext cx="7931224" cy="5001419"/>
          </a:xfrm>
        </p:spPr>
        <p:txBody>
          <a:bodyPr>
            <a:normAutofit/>
          </a:bodyPr>
          <a:lstStyle/>
          <a:p>
            <a:pPr algn="ctr">
              <a:buNone/>
            </a:pPr>
            <a:endParaRPr lang="ru-RU" i="1" dirty="0" smtClean="0">
              <a:solidFill>
                <a:schemeClr val="accent6">
                  <a:lumMod val="50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ctr">
              <a:buNone/>
            </a:pPr>
            <a:r>
              <a:rPr lang="ru-RU" b="1" i="1" u="sng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РЕСПУБЛИКАНСКИЙ УРОВЕНЬ:                  </a:t>
            </a:r>
            <a:r>
              <a:rPr lang="ru-RU" b="1" i="1" dirty="0" smtClean="0">
                <a:solidFill>
                  <a:schemeClr val="accent1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«Внедрение в работу ДОО инновационных технологий и методов экологического воспитания дошкольников в условиях реализации ФГОС ДО»</a:t>
            </a:r>
            <a:endParaRPr lang="ru-RU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www.35detsad.ru/download/0006-oboi-rabochii-stol-detskie/oboi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70984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85728"/>
            <a:ext cx="8532440" cy="6215106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7. ПРОВЕДЕНИЕ ОТКРЫТЫХ ЗАНЯТИЙ, МАСТЕР-КЛАССОВ, МЕРОПРИЯТИЙ</a:t>
            </a:r>
            <a:endParaRPr lang="ru-RU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www.35detsad.ru/download/0006-oboi-rabochii-stol-detskie/oboi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6984" y="0"/>
            <a:ext cx="9170984" cy="6858000"/>
          </a:xfrm>
          <a:prstGeom prst="rect">
            <a:avLst/>
          </a:prstGeom>
          <a:noFill/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00" r="3866"/>
          <a:stretch/>
        </p:blipFill>
        <p:spPr>
          <a:xfrm>
            <a:off x="2074623" y="-27384"/>
            <a:ext cx="4801633" cy="6885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483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www.35detsad.ru/download/0006-oboi-rabochii-stol-detskie/oboi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70984" cy="6858000"/>
          </a:xfrm>
          <a:prstGeom prst="rect">
            <a:avLst/>
          </a:prstGeom>
          <a:noFill/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00" r="5308"/>
          <a:stretch/>
        </p:blipFill>
        <p:spPr>
          <a:xfrm>
            <a:off x="2074623" y="-27384"/>
            <a:ext cx="4729625" cy="6885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5084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www.35detsad.ru/download/0006-oboi-rabochii-stol-detskie/oboi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70984" cy="6858000"/>
          </a:xfrm>
          <a:prstGeom prst="rect">
            <a:avLst/>
          </a:prstGeom>
          <a:noFill/>
        </p:spPr>
      </p:pic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5" t="651" r="3322" b="590"/>
          <a:stretch/>
        </p:blipFill>
        <p:spPr>
          <a:xfrm>
            <a:off x="2339752" y="44624"/>
            <a:ext cx="4680520" cy="676875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www.35detsad.ru/download/0006-oboi-rabochii-stol-detskie/oboi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70984" cy="6858000"/>
          </a:xfrm>
          <a:prstGeom prst="rect">
            <a:avLst/>
          </a:prstGeom>
          <a:noFill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357166"/>
            <a:ext cx="8229600" cy="5768997"/>
          </a:xfrm>
        </p:spPr>
        <p:txBody>
          <a:bodyPr/>
          <a:lstStyle/>
          <a:p>
            <a:pPr algn="ctr"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400" b="1" dirty="0" smtClean="0">
                <a:latin typeface="Times New Roman" pitchFamily="18" charset="0"/>
                <a:cs typeface="Times New Roman" pitchFamily="18" charset="0"/>
              </a:rPr>
              <a:t>9. ОБЩЕСТВЕННО-ПЕДАГОГИЧЕСКАЯ АКТИВНОСТЬ ПЕДАГОГА: УЧАСТИЕ В КОМИССИЯХ, ПЕДАГОГИЧЕСКИХ СООБЩЕСТВАХ, В ЖЮРИ КОНКУРСОВ </a:t>
            </a:r>
            <a:endParaRPr lang="ru-RU" sz="4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www.35detsad.ru/download/0006-oboi-rabochii-stol-detskie/oboi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70984" cy="6858000"/>
          </a:xfrm>
          <a:prstGeom prst="rect">
            <a:avLst/>
          </a:prstGeom>
          <a:noFill/>
        </p:spPr>
      </p:pic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7" r="2941"/>
          <a:stretch/>
        </p:blipFill>
        <p:spPr>
          <a:xfrm>
            <a:off x="2195736" y="44624"/>
            <a:ext cx="4752528" cy="676967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www.35detsad.ru/download/0006-oboi-rabochii-stol-detskie/oboi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70984" cy="6858000"/>
          </a:xfrm>
          <a:prstGeom prst="rect">
            <a:avLst/>
          </a:prstGeom>
          <a:noFill/>
        </p:spPr>
      </p:pic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0"/>
            <a:ext cx="4769690" cy="6741368"/>
          </a:xfrm>
        </p:spPr>
      </p:pic>
    </p:spTree>
    <p:extLst>
      <p:ext uri="{BB962C8B-B14F-4D97-AF65-F5344CB8AC3E}">
        <p14:creationId xmlns:p14="http://schemas.microsoft.com/office/powerpoint/2010/main" val="256201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://www.35detsad.ru/download/0006-oboi-rabochii-stol-detskie/oboi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70984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6369072"/>
          </a:xfrm>
        </p:spPr>
        <p:txBody>
          <a:bodyPr>
            <a:norm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10. ПОЗИТИВНЫЕ РЕЗУЛЬТАТЫ РАБОТЫ С ВОСПИТАННИКАМИ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http://www.35detsad.ru/download/0006-oboi-rabochii-stol-detskie/oboi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70984" cy="6858000"/>
          </a:xfrm>
          <a:prstGeom prst="rect">
            <a:avLst/>
          </a:prstGeom>
          <a:noFill/>
        </p:spPr>
      </p:pic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51955"/>
            <a:ext cx="4896544" cy="679248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http://www.35detsad.ru/download/0006-oboi-rabochii-stol-detskie/oboi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70984" cy="6858000"/>
          </a:xfrm>
          <a:prstGeom prst="rect">
            <a:avLst/>
          </a:prstGeom>
          <a:noFill/>
        </p:spPr>
      </p:pic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-99392"/>
            <a:ext cx="4994753" cy="6858000"/>
          </a:xfrm>
        </p:spPr>
      </p:pic>
    </p:spTree>
    <p:extLst>
      <p:ext uri="{BB962C8B-B14F-4D97-AF65-F5344CB8AC3E}">
        <p14:creationId xmlns:p14="http://schemas.microsoft.com/office/powerpoint/2010/main" val="1152704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www.35detsad.ru/download/0006-oboi-rabochii-stol-detskie/oboi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70984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Объект 1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4" r="2941"/>
          <a:stretch/>
        </p:blipFill>
        <p:spPr>
          <a:xfrm>
            <a:off x="2123728" y="44624"/>
            <a:ext cx="4752528" cy="6678531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http://www.35detsad.ru/download/0006-oboi-rabochii-stol-detskie/oboi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70984" cy="6858000"/>
          </a:xfrm>
          <a:prstGeom prst="rect">
            <a:avLst/>
          </a:prstGeom>
          <a:noFill/>
        </p:spPr>
      </p:pic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-14277"/>
            <a:ext cx="4994753" cy="6858000"/>
          </a:xfrm>
        </p:spPr>
      </p:pic>
    </p:spTree>
    <p:extLst>
      <p:ext uri="{BB962C8B-B14F-4D97-AF65-F5344CB8AC3E}">
        <p14:creationId xmlns:p14="http://schemas.microsoft.com/office/powerpoint/2010/main" val="3838757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http://www.35detsad.ru/download/0006-oboi-rabochii-stol-detskie/oboi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70984" cy="6858000"/>
          </a:xfrm>
          <a:prstGeom prst="rect">
            <a:avLst/>
          </a:prstGeom>
          <a:noFill/>
        </p:spPr>
      </p:pic>
      <p:pic>
        <p:nvPicPr>
          <p:cNvPr id="2" name="Объект 1"/>
          <p:cNvPicPr>
            <a:picLocks noGrp="1" noChangeAspect="1"/>
          </p:cNvPicPr>
          <p:nvPr>
            <p:ph sz="half"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4" r="2899"/>
          <a:stretch/>
        </p:blipFill>
        <p:spPr>
          <a:xfrm>
            <a:off x="2339752" y="44624"/>
            <a:ext cx="4824536" cy="6777401"/>
          </a:xfrm>
        </p:spPr>
      </p:pic>
    </p:spTree>
    <p:extLst>
      <p:ext uri="{BB962C8B-B14F-4D97-AF65-F5344CB8AC3E}">
        <p14:creationId xmlns:p14="http://schemas.microsoft.com/office/powerpoint/2010/main" val="529131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http://www.35detsad.ru/download/0006-oboi-rabochii-stol-detskie/oboi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70984" cy="6858000"/>
          </a:xfrm>
          <a:prstGeom prst="rect">
            <a:avLst/>
          </a:prstGeom>
          <a:noFill/>
        </p:spPr>
      </p:pic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-14432"/>
            <a:ext cx="4994753" cy="6858000"/>
          </a:xfrm>
        </p:spPr>
      </p:pic>
    </p:spTree>
    <p:extLst>
      <p:ext uri="{BB962C8B-B14F-4D97-AF65-F5344CB8AC3E}">
        <p14:creationId xmlns:p14="http://schemas.microsoft.com/office/powerpoint/2010/main" val="2861163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http://www.35detsad.ru/download/0006-oboi-rabochii-stol-detskie/oboi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70984" cy="6858000"/>
          </a:xfrm>
          <a:prstGeom prst="rect">
            <a:avLst/>
          </a:prstGeom>
          <a:noFill/>
        </p:spPr>
      </p:pic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00" r="4849"/>
          <a:stretch/>
        </p:blipFill>
        <p:spPr>
          <a:xfrm>
            <a:off x="2339751" y="-27384"/>
            <a:ext cx="4752529" cy="6885384"/>
          </a:xfrm>
        </p:spPr>
      </p:pic>
    </p:spTree>
    <p:extLst>
      <p:ext uri="{BB962C8B-B14F-4D97-AF65-F5344CB8AC3E}">
        <p14:creationId xmlns:p14="http://schemas.microsoft.com/office/powerpoint/2010/main" val="3591622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www.35detsad.ru/download/0006-oboi-rabochii-stol-detskie/oboi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70984" cy="6858000"/>
          </a:xfrm>
          <a:prstGeom prst="rect">
            <a:avLst/>
          </a:prstGeom>
          <a:noFill/>
        </p:spPr>
      </p:pic>
      <p:sp>
        <p:nvSpPr>
          <p:cNvPr id="4" name="Содержимое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r>
              <a:rPr lang="ru-RU" sz="4400" b="1" dirty="0" smtClean="0">
                <a:latin typeface="Times New Roman" pitchFamily="18" charset="0"/>
                <a:cs typeface="Times New Roman" pitchFamily="18" charset="0"/>
              </a:rPr>
              <a:t>11. КАЧЕСТВО ВЗАИМОДЕЙСТВИЯ С РОДИТЕЛЯМИ</a:t>
            </a:r>
            <a:endParaRPr lang="ru-RU" sz="44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www.35detsad.ru/download/0006-oboi-rabochii-stol-detskie/oboi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70984" cy="6858000"/>
          </a:xfrm>
          <a:prstGeom prst="rect">
            <a:avLst/>
          </a:prstGeom>
          <a:noFill/>
        </p:spPr>
      </p:pic>
      <p:pic>
        <p:nvPicPr>
          <p:cNvPr id="2" name="Объект 1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4" r="2896"/>
          <a:stretch/>
        </p:blipFill>
        <p:spPr>
          <a:xfrm>
            <a:off x="2170582" y="0"/>
            <a:ext cx="4829820" cy="6784655"/>
          </a:xfrm>
        </p:spPr>
      </p:pic>
    </p:spTree>
    <p:extLst>
      <p:ext uri="{BB962C8B-B14F-4D97-AF65-F5344CB8AC3E}">
        <p14:creationId xmlns:p14="http://schemas.microsoft.com/office/powerpoint/2010/main" val="3096005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www.35detsad.ru/download/0006-oboi-rabochii-stol-detskie/oboi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70984" cy="6858000"/>
          </a:xfrm>
          <a:prstGeom prst="rect">
            <a:avLst/>
          </a:prstGeom>
          <a:noFill/>
        </p:spPr>
      </p:pic>
      <p:pic>
        <p:nvPicPr>
          <p:cNvPr id="2" name="Объект 1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7" r="2899"/>
          <a:stretch/>
        </p:blipFill>
        <p:spPr>
          <a:xfrm>
            <a:off x="2173224" y="0"/>
            <a:ext cx="4824536" cy="6784655"/>
          </a:xfrm>
        </p:spPr>
      </p:pic>
    </p:spTree>
    <p:extLst>
      <p:ext uri="{BB962C8B-B14F-4D97-AF65-F5344CB8AC3E}">
        <p14:creationId xmlns:p14="http://schemas.microsoft.com/office/powerpoint/2010/main" val="2777820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www.35detsad.ru/download/0006-oboi-rabochii-stol-detskie/oboi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70984" cy="6858000"/>
          </a:xfrm>
          <a:prstGeom prst="rect">
            <a:avLst/>
          </a:prstGeom>
          <a:noFill/>
        </p:spPr>
      </p:pic>
      <p:pic>
        <p:nvPicPr>
          <p:cNvPr id="2" name="Объект 1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7" r="3003"/>
          <a:stretch/>
        </p:blipFill>
        <p:spPr>
          <a:xfrm>
            <a:off x="2173224" y="0"/>
            <a:ext cx="4824535" cy="6780349"/>
          </a:xfrm>
        </p:spPr>
      </p:pic>
    </p:spTree>
    <p:extLst>
      <p:ext uri="{BB962C8B-B14F-4D97-AF65-F5344CB8AC3E}">
        <p14:creationId xmlns:p14="http://schemas.microsoft.com/office/powerpoint/2010/main" val="3678217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www.35detsad.ru/download/0006-oboi-rabochii-stol-detskie/oboi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70984" cy="6858000"/>
          </a:xfrm>
          <a:prstGeom prst="rect">
            <a:avLst/>
          </a:prstGeom>
          <a:noFill/>
        </p:spPr>
      </p:pic>
      <p:pic>
        <p:nvPicPr>
          <p:cNvPr id="2" name="Объект 1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4" r="2899"/>
          <a:stretch/>
        </p:blipFill>
        <p:spPr>
          <a:xfrm>
            <a:off x="2123728" y="44624"/>
            <a:ext cx="4824536" cy="6777401"/>
          </a:xfrm>
        </p:spPr>
      </p:pic>
    </p:spTree>
    <p:extLst>
      <p:ext uri="{BB962C8B-B14F-4D97-AF65-F5344CB8AC3E}">
        <p14:creationId xmlns:p14="http://schemas.microsoft.com/office/powerpoint/2010/main" val="1289179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http://www.35detsad.ru/download/0006-oboi-rabochii-stol-detskie/oboi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70984" cy="6858000"/>
          </a:xfrm>
          <a:prstGeom prst="rect">
            <a:avLst/>
          </a:prstGeom>
          <a:noFill/>
        </p:spPr>
      </p:pic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219256" cy="4525963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5400" b="1" dirty="0" smtClean="0">
                <a:latin typeface="Times New Roman" pitchFamily="18" charset="0"/>
                <a:cs typeface="Times New Roman" pitchFamily="18" charset="0"/>
              </a:rPr>
              <a:t>12. РАБОТА С ДЕТЬМИ ИЗ СОЦИАЛЬНО-НЕБЛАГОПОЛУЧНЫХ СЕМЕЙ</a:t>
            </a:r>
            <a:endParaRPr lang="ru-RU" sz="54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www.35detsad.ru/download/0006-oboi-rabochii-stol-detskie/oboi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70984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7" r="2899"/>
          <a:stretch/>
        </p:blipFill>
        <p:spPr>
          <a:xfrm>
            <a:off x="1763688" y="44624"/>
            <a:ext cx="4824536" cy="6784655"/>
          </a:xfrm>
        </p:spPr>
      </p:pic>
    </p:spTree>
    <p:extLst>
      <p:ext uri="{BB962C8B-B14F-4D97-AF65-F5344CB8AC3E}">
        <p14:creationId xmlns:p14="http://schemas.microsoft.com/office/powerpoint/2010/main" val="1837905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http://www.35detsad.ru/download/0006-oboi-rabochii-stol-detskie/oboi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70984" cy="6858000"/>
          </a:xfrm>
          <a:prstGeom prst="rect">
            <a:avLst/>
          </a:prstGeom>
          <a:noFill/>
        </p:spPr>
      </p:pic>
      <p:pic>
        <p:nvPicPr>
          <p:cNvPr id="2" name="Объект 1"/>
          <p:cNvPicPr>
            <a:picLocks noGrp="1" noChangeAspect="1"/>
          </p:cNvPicPr>
          <p:nvPr>
            <p:ph sz="half"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7" r="2930"/>
          <a:stretch/>
        </p:blipFill>
        <p:spPr>
          <a:xfrm>
            <a:off x="1979712" y="0"/>
            <a:ext cx="4896544" cy="6892412"/>
          </a:xfrm>
        </p:spPr>
      </p:pic>
    </p:spTree>
    <p:extLst>
      <p:ext uri="{BB962C8B-B14F-4D97-AF65-F5344CB8AC3E}">
        <p14:creationId xmlns:p14="http://schemas.microsoft.com/office/powerpoint/2010/main" val="3516354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http://www.35detsad.ru/download/0006-oboi-rabochii-stol-detskie/oboi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70984" cy="6858000"/>
          </a:xfrm>
          <a:prstGeom prst="rect">
            <a:avLst/>
          </a:prstGeom>
          <a:noFill/>
        </p:spPr>
      </p:pic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" r="3210"/>
          <a:stretch/>
        </p:blipFill>
        <p:spPr>
          <a:xfrm>
            <a:off x="2166378" y="29094"/>
            <a:ext cx="4838228" cy="6813376"/>
          </a:xfrm>
        </p:spPr>
      </p:pic>
    </p:spTree>
    <p:extLst>
      <p:ext uri="{BB962C8B-B14F-4D97-AF65-F5344CB8AC3E}">
        <p14:creationId xmlns:p14="http://schemas.microsoft.com/office/powerpoint/2010/main" val="1919842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www.35detsad.ru/download/0006-oboi-rabochii-stol-detskie/oboi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70984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57224" y="0"/>
            <a:ext cx="7531200" cy="5445224"/>
          </a:xfrm>
        </p:spPr>
        <p:txBody>
          <a:bodyPr>
            <a:norm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13. УЧАСТИЕ ПЕДАГОГА В ПРОФЕССИОНАЛЬНЫХ КОНКУРСАХ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42910" y="3929066"/>
            <a:ext cx="7858180" cy="2411411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   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www.35detsad.ru/download/0006-oboi-rabochii-stol-detskie/oboi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70984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57224" y="0"/>
            <a:ext cx="7531200" cy="5445224"/>
          </a:xfrm>
        </p:spPr>
        <p:txBody>
          <a:bodyPr>
            <a:norm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ПОБЕДЫ И ПРИЗОВЫЕ МЕСТА В КОНКУРСАХ НА ПОРТАЛАХ СЕТИ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НТЕРНЕТ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42910" y="3929066"/>
            <a:ext cx="7858180" cy="2411411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  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09716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www.35detsad.ru/download/0006-oboi-rabochii-stol-detskie/oboi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70984" cy="6858000"/>
          </a:xfrm>
          <a:prstGeom prst="rect">
            <a:avLst/>
          </a:prstGeom>
          <a:noFill/>
        </p:spPr>
      </p:pic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44624"/>
            <a:ext cx="4824536" cy="693928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www.35detsad.ru/download/0006-oboi-rabochii-stol-detskie/oboi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70984" cy="6858000"/>
          </a:xfrm>
          <a:prstGeom prst="rect">
            <a:avLst/>
          </a:prstGeom>
          <a:noFill/>
        </p:spPr>
      </p:pic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251520" y="2852936"/>
            <a:ext cx="8229600" cy="1440160"/>
          </a:xfrm>
        </p:spPr>
        <p:txBody>
          <a:bodyPr/>
          <a:lstStyle/>
          <a:p>
            <a:pPr marL="0" indent="0" algn="ctr">
              <a:buNone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В ОЧНЫХ МУНИЦИПАЛЬНЫХ КОНКУРСАХ 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5731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www.35detsad.ru/download/0006-oboi-rabochii-stol-detskie/oboi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70984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20688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35363"/>
            <a:ext cx="4464496" cy="678070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www.35detsad.ru/download/0006-oboi-rabochii-stol-detskie/oboi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70984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20688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2924944"/>
            <a:ext cx="8229600" cy="3201219"/>
          </a:xfrm>
        </p:spPr>
        <p:txBody>
          <a:bodyPr/>
          <a:lstStyle/>
          <a:p>
            <a:pPr marL="0" indent="0" algn="ctr">
              <a:buNone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ПОБЕДЫ И ПРИЗОВЫЕ МЕСТА В ОЧНЫХ МУНИЦИПАЛЬНЫХ КОНКУРСАХ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1139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www.35detsad.ru/download/0006-oboi-rabochii-stol-detskie/oboi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70984" cy="6858000"/>
          </a:xfrm>
          <a:prstGeom prst="rect">
            <a:avLst/>
          </a:prstGeom>
          <a:noFill/>
        </p:spPr>
      </p:pic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-20140"/>
            <a:ext cx="4846540" cy="6878140"/>
          </a:xfrm>
        </p:spPr>
      </p:pic>
    </p:spTree>
    <p:extLst>
      <p:ext uri="{BB962C8B-B14F-4D97-AF65-F5344CB8AC3E}">
        <p14:creationId xmlns:p14="http://schemas.microsoft.com/office/powerpoint/2010/main" val="3151056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www.35detsad.ru/download/0006-oboi-rabochii-stol-detskie/oboi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70984" cy="6858000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323528" y="1000108"/>
            <a:ext cx="8496944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endParaRPr lang="ru-RU" altLang="ru-RU" sz="5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ct val="0"/>
              </a:spcBef>
            </a:pPr>
            <a:endParaRPr lang="ru-RU" altLang="ru-RU" sz="5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ct val="0"/>
              </a:spcBef>
            </a:pPr>
            <a:r>
              <a:rPr lang="ru-RU" altLang="ru-RU" sz="5400" b="1" dirty="0" smtClean="0">
                <a:latin typeface="Times New Roman" pitchFamily="18" charset="0"/>
                <a:cs typeface="Times New Roman" pitchFamily="18" charset="0"/>
              </a:rPr>
              <a:t>14. НАГРАДЫ И ПООЩРЕНИЯ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www.35detsad.ru/download/0006-oboi-rabochii-stol-detskie/oboi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70984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54246"/>
            <a:ext cx="4824536" cy="6715755"/>
          </a:xfrm>
        </p:spPr>
      </p:pic>
    </p:spTree>
    <p:extLst>
      <p:ext uri="{BB962C8B-B14F-4D97-AF65-F5344CB8AC3E}">
        <p14:creationId xmlns:p14="http://schemas.microsoft.com/office/powerpoint/2010/main" val="112534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www.35detsad.ru/download/0006-oboi-rabochii-stol-detskie/oboi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70984" cy="6858000"/>
          </a:xfrm>
          <a:prstGeom prst="rect">
            <a:avLst/>
          </a:prstGeom>
          <a:noFill/>
        </p:spPr>
      </p:pic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9" r="3051"/>
          <a:stretch/>
        </p:blipFill>
        <p:spPr>
          <a:xfrm>
            <a:off x="2123728" y="44624"/>
            <a:ext cx="4824535" cy="678295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www.35detsad.ru/download/0006-oboi-rabochii-stol-detskie/oboi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70984" cy="6858000"/>
          </a:xfrm>
          <a:prstGeom prst="rect">
            <a:avLst/>
          </a:prstGeom>
          <a:noFill/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5" r="3305"/>
          <a:stretch/>
        </p:blipFill>
        <p:spPr>
          <a:xfrm>
            <a:off x="2267744" y="0"/>
            <a:ext cx="4824536" cy="6813376"/>
          </a:xfrm>
        </p:spPr>
      </p:pic>
    </p:spTree>
    <p:extLst>
      <p:ext uri="{BB962C8B-B14F-4D97-AF65-F5344CB8AC3E}">
        <p14:creationId xmlns:p14="http://schemas.microsoft.com/office/powerpoint/2010/main" val="1934031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www.35detsad.ru/download/0006-oboi-rabochii-stol-detskie/oboi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70984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2" r="1754"/>
          <a:stretch/>
        </p:blipFill>
        <p:spPr>
          <a:xfrm>
            <a:off x="2195736" y="44624"/>
            <a:ext cx="4752528" cy="6696744"/>
          </a:xfrm>
        </p:spPr>
      </p:pic>
    </p:spTree>
    <p:extLst>
      <p:ext uri="{BB962C8B-B14F-4D97-AF65-F5344CB8AC3E}">
        <p14:creationId xmlns:p14="http://schemas.microsoft.com/office/powerpoint/2010/main" val="2360667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www.35detsad.ru/download/0006-oboi-rabochii-stol-detskie/oboi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70984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934728"/>
            <a:ext cx="8786874" cy="936104"/>
          </a:xfrm>
        </p:spPr>
        <p:txBody>
          <a:bodyPr>
            <a:normAutofit/>
          </a:bodyPr>
          <a:lstStyle/>
          <a:p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3. НАЛИЧИЕ ПУБЛИКАЦИЙ</a:t>
            </a:r>
            <a:endParaRPr lang="ru-RU" sz="40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3068960"/>
            <a:ext cx="8229600" cy="3057203"/>
          </a:xfrm>
        </p:spPr>
        <p:txBody>
          <a:bodyPr/>
          <a:lstStyle/>
          <a:p>
            <a:pPr algn="just">
              <a:buNone/>
            </a:pP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51520" y="1196752"/>
            <a:ext cx="842493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/>
            <a:endParaRPr lang="ru-RU" dirty="0" smtClean="0"/>
          </a:p>
          <a:p>
            <a:pPr marL="342900" indent="-342900">
              <a:buAutoNum type="arabicPeriod"/>
            </a:pPr>
            <a:endParaRPr lang="ru-RU" dirty="0" smtClean="0"/>
          </a:p>
          <a:p>
            <a:pPr marL="342900" indent="-342900">
              <a:buAutoNum type="arabicPeriod"/>
            </a:pPr>
            <a:endParaRPr lang="ru-RU" dirty="0" smtClean="0"/>
          </a:p>
          <a:p>
            <a:pPr marL="342900" indent="-342900">
              <a:buAutoNum type="arabicPeriod"/>
            </a:pPr>
            <a:endParaRPr lang="ru-RU" dirty="0" smtClean="0"/>
          </a:p>
          <a:p>
            <a:pPr marL="342900" indent="-342900">
              <a:buAutoNum type="arabicPeriod"/>
            </a:pP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2107</TotalTime>
  <Words>226</Words>
  <Application>Microsoft Office PowerPoint</Application>
  <PresentationFormat>Экран (4:3)</PresentationFormat>
  <Paragraphs>45</Paragraphs>
  <Slides>71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71</vt:i4>
      </vt:variant>
    </vt:vector>
  </HeadingPairs>
  <TitlesOfParts>
    <vt:vector size="78" baseType="lpstr">
      <vt:lpstr>Arial</vt:lpstr>
      <vt:lpstr>Arial Black</vt:lpstr>
      <vt:lpstr>Calibri</vt:lpstr>
      <vt:lpstr>Tahoma</vt:lpstr>
      <vt:lpstr>Times New Roman</vt:lpstr>
      <vt:lpstr>Wingdings</vt:lpstr>
      <vt:lpstr>Тема Office</vt:lpstr>
      <vt:lpstr>Министерство образования Республики Мордовия</vt:lpstr>
      <vt:lpstr>Дата  рождения: 03.07.1988 г. Профессиональное образование: высшее, ГОУ ВПО  «Мордовский государственный университет  им. Н. П. Огарева». Специальность: «Экономика и управление на предприятии (в машиностроении)» Квалификация: Экономист-менеджер Диплом: ВСГ № 5351174 от 20 июня 2010 г.;  Профессиональная переподготовка: ЧОУ ДПО «Саранский Дом науки и техники РСНИИОО», 2021 г. Квалификация:  «Воспитатель дошкольного образования» Общий трудовой стаж: 13 лет Стаж педагогической работы (по специальности): 3 года.  </vt:lpstr>
      <vt:lpstr>ПРЕДСТАВЛЕНИЕ ИННОВАЦИОННОГО ПЕДАГОГИЧЕСКОГО ОПЫТА НА САЙТЕ МАДОУ «ЦЕНТР РАЗВИТИЯ РЕБЕНКА – ДЕТСКИЙ САД № 58»</vt:lpstr>
      <vt:lpstr>1. УЧАСТИЕ В  ИННОВАЦИОННОЙ (ЭКСПЕРИМЕНТАЛЬНОЙ) ДЕЯТЕЛЬНОСТИ</vt:lpstr>
      <vt:lpstr>Презентация PowerPoint</vt:lpstr>
      <vt:lpstr>Презентация PowerPoint</vt:lpstr>
      <vt:lpstr>Презентация PowerPoint</vt:lpstr>
      <vt:lpstr>Презентация PowerPoint</vt:lpstr>
      <vt:lpstr>3. НАЛИЧИЕ ПУБЛИКАЦИЙ</vt:lpstr>
      <vt:lpstr>Презентация PowerPoint</vt:lpstr>
      <vt:lpstr>Презентация PowerPoint</vt:lpstr>
      <vt:lpstr>Презентация PowerPoint</vt:lpstr>
      <vt:lpstr>4. РЕЗУЛЬТАТЫ УЧАСТИЯ ВОСПИТАННИКОВ  В: </vt:lpstr>
      <vt:lpstr>Презентация PowerPoint</vt:lpstr>
      <vt:lpstr>Презентация PowerPoint</vt:lpstr>
      <vt:lpstr>Муниципальный уровень- 12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Всероссийский уровень - 2</vt:lpstr>
      <vt:lpstr>Презентация PowerPoint</vt:lpstr>
      <vt:lpstr>Презентация PowerPoint</vt:lpstr>
      <vt:lpstr>МЕЖДУНАРОДНЫЙ УРОВЕНЬ - 1</vt:lpstr>
      <vt:lpstr>Презентация PowerPoint</vt:lpstr>
      <vt:lpstr>6. ВЫСТУПЛЕНИЯ НА ЗАСЕДАНИЯХ МЕТОДИЧЕСКИ Х СОВЕТОВ, НАУЧНО-ПРАКТИЧЕСКИХ КОНФЕРЕНЦИЯХ, ПЕДАГОГИЧЕСКИХ ЧТЕНИЯХ, СЕМИНАРАХ, СЕКЦИЯХ, ФОРУМАХ, РАДИОПЕРЕДАЧАХ (ОЧНО)</vt:lpstr>
      <vt:lpstr>Презентация PowerPoint</vt:lpstr>
      <vt:lpstr>Презентация PowerPoint</vt:lpstr>
      <vt:lpstr>Презентация PowerPoint</vt:lpstr>
      <vt:lpstr> </vt:lpstr>
      <vt:lpstr>Презентация PowerPoint</vt:lpstr>
      <vt:lpstr>7. ПРОВЕДЕНИЕ ОТКРЫТЫХ ЗАНЯТИЙ, МАСТЕР-КЛАССОВ, МЕРОПРИЯТИЙ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10. ПОЗИТИВНЫЕ РЕЗУЛЬТАТЫ РАБОТЫ С ВОСПИТАННИКАМИ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13. УЧАСТИЕ ПЕДАГОГА В ПРОФЕССИОНАЛЬНЫХ КОНКУРСАХ</vt:lpstr>
      <vt:lpstr>ПОБЕДЫ И ПРИЗОВЫЕ МЕСТА В КОНКУРСАХ НА ПОРТАЛАХ СЕТИ ИНТЕРНЕТ</vt:lpstr>
      <vt:lpstr>Презентация PowerPoint</vt:lpstr>
      <vt:lpstr>Презентация PowerPoint</vt:lpstr>
      <vt:lpstr> </vt:lpstr>
      <vt:lpstr> 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Министерство образования Республики Мордовия</dc:title>
  <dc:creator>Saransk13</dc:creator>
  <cp:lastModifiedBy>stvospital</cp:lastModifiedBy>
  <cp:revision>154</cp:revision>
  <dcterms:created xsi:type="dcterms:W3CDTF">2018-11-17T11:51:28Z</dcterms:created>
  <dcterms:modified xsi:type="dcterms:W3CDTF">2024-02-14T07:01:05Z</dcterms:modified>
</cp:coreProperties>
</file>