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8" r:id="rId10"/>
    <p:sldId id="269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Rg st="1" end="14"/>
    <p:penClr>
      <a:srgbClr val="FF0000"/>
    </p:penClr>
  </p:showPr>
  <p:clrMru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9" autoAdjust="0"/>
    <p:restoredTop sz="94718" autoAdjust="0"/>
  </p:normalViewPr>
  <p:slideViewPr>
    <p:cSldViewPr>
      <p:cViewPr varScale="1">
        <p:scale>
          <a:sx n="66" d="100"/>
          <a:sy n="66" d="100"/>
        </p:scale>
        <p:origin x="-58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8056-2882-4542-8877-CF745F78D3A8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CC1DF-4773-4BDE-907A-35B0B8581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CC1DF-4773-4BDE-907A-35B0B85810A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CC1DF-4773-4BDE-907A-35B0B85810A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C73C-41F0-4B64-B8CB-DFA19AAE220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uper\Documents\&#1090;&#1072;&#1085;&#1077;&#1094;%20&#1089;&#1085;&#1077;&#1075;&#1091;&#1088;&#1086;&#1095;&#1082;&#1080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459" name="Рисунок 17" descr="http://img1.liveinternet.ru/images/attach/c/7/96/349/96349469_large_7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501154" cy="607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43174" y="114298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4822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11486" y="2967335"/>
            <a:ext cx="38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28572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«Детский сад №97»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71736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57620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72198" y="4786322"/>
            <a:ext cx="2641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Белякова Мария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Николаевна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Назарова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Светлана  Николаевна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6215082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Саранск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1142984"/>
            <a:ext cx="750099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«Оформление зимнего прогулочного участка 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«Путешествие Колобка»</a:t>
            </a:r>
            <a:endParaRPr lang="ru-RU" sz="4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младшей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группы №8</a:t>
            </a:r>
          </a:p>
        </p:txBody>
      </p:sp>
      <p:pic>
        <p:nvPicPr>
          <p:cNvPr id="17" name="танец снегуроч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4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uper\Documents\Downloads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786322"/>
            <a:ext cx="1214446" cy="180975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 –лучшие помощники!</a:t>
            </a:r>
          </a:p>
        </p:txBody>
      </p:sp>
      <p:pic>
        <p:nvPicPr>
          <p:cNvPr id="8" name="Содержимое 7" descr="C:\Users\Администратор\Desktop\зимний участок\IMG_20220110_140453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C:\Users\Администратор\Desktop\зимний участок\DSCN4293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28586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Super\Documents\Downloads\i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785926"/>
            <a:ext cx="1285884" cy="11001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per\Document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428736"/>
            <a:ext cx="78581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428869"/>
            <a:ext cx="5496136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приятных и безопасных прогулок!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Users\Super\Documents\Downloads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928934"/>
            <a:ext cx="1819275" cy="1285884"/>
          </a:xfrm>
          <a:prstGeom prst="rect">
            <a:avLst/>
          </a:prstGeom>
          <a:noFill/>
        </p:spPr>
      </p:pic>
      <p:pic>
        <p:nvPicPr>
          <p:cNvPr id="6" name="Picture 2" descr="C:\Users\Super\Documents\Downloads\i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572008"/>
            <a:ext cx="1285884" cy="1100142"/>
          </a:xfrm>
          <a:prstGeom prst="rect">
            <a:avLst/>
          </a:prstGeom>
          <a:noFill/>
        </p:spPr>
      </p:pic>
      <p:pic>
        <p:nvPicPr>
          <p:cNvPr id="7" name="Picture 2" descr="C:\Users\Super\Documents\Downloads\i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714884"/>
            <a:ext cx="1285884" cy="1100142"/>
          </a:xfrm>
          <a:prstGeom prst="rect">
            <a:avLst/>
          </a:prstGeom>
          <a:noFill/>
        </p:spPr>
      </p:pic>
      <p:pic>
        <p:nvPicPr>
          <p:cNvPr id="8" name="Picture 2" descr="C:\Users\Super\Documents\Downloads\i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428868"/>
            <a:ext cx="1285884" cy="110014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4399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Рисунок 11" descr="http://img0.liveinternet.ru/images/attach/c/7/94/743/94743134_large_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14620"/>
            <a:ext cx="28575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Выноска-облако 15"/>
          <p:cNvSpPr/>
          <p:nvPr/>
        </p:nvSpPr>
        <p:spPr>
          <a:xfrm>
            <a:off x="357158" y="285728"/>
            <a:ext cx="6000792" cy="250033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Зима –удивительное время года. Природа одевается в белый пушистый наряд, у детей появляется возможность кататься на санках, лыжах, сооружать различные постройки из снега.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929190" y="3143248"/>
            <a:ext cx="3786214" cy="321471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В  МДОУ было принято решение о создании благоприятных условий для </a:t>
            </a:r>
            <a:r>
              <a:rPr lang="ru-RU" sz="1600" dirty="0" err="1" smtClean="0">
                <a:solidFill>
                  <a:schemeClr val="tx2"/>
                </a:solidFill>
              </a:rPr>
              <a:t>воспитательно</a:t>
            </a:r>
            <a:r>
              <a:rPr lang="ru-RU" sz="1600" dirty="0" smtClean="0">
                <a:solidFill>
                  <a:schemeClr val="tx2"/>
                </a:solidFill>
              </a:rPr>
              <a:t>- образовательной работы с детьми в зимний период времени. Было принято решение о проекте </a:t>
            </a:r>
          </a:p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« </a:t>
            </a:r>
            <a:r>
              <a:rPr lang="ru-RU" sz="1600" b="1" i="1" dirty="0" smtClean="0">
                <a:solidFill>
                  <a:schemeClr val="tx2"/>
                </a:solidFill>
              </a:rPr>
              <a:t>Путешествие Колобка</a:t>
            </a:r>
            <a:r>
              <a:rPr lang="ru-RU" sz="1600" b="1" i="1" dirty="0" smtClean="0">
                <a:solidFill>
                  <a:schemeClr val="tx2"/>
                </a:solidFill>
              </a:rPr>
              <a:t>»</a:t>
            </a:r>
            <a:endParaRPr lang="ru-RU" sz="1600" b="1" i="1" dirty="0" smtClean="0">
              <a:solidFill>
                <a:schemeClr val="tx2"/>
              </a:solidFill>
            </a:endParaRPr>
          </a:p>
          <a:p>
            <a:pPr algn="ctr"/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5452 0.24497 C 0.279 0.22346 0.40348 0.20195 0.404 0.14874 C 0.40452 0.09554 0.21198 -0.09299 0.15816 -0.07448 C 0.10435 -0.05598 0.08594 0.22091 0.08108 0.25955 C 0.07622 0.29818 0.12362 0.1691 0.12935 0.15684 C 0.13507 0.14458 0.11841 0.18067 0.11598 0.18552 " pathEditMode="relative" rAng="0" ptsTypes="aaaaaA">
                                      <p:cBhvr>
                                        <p:cTn id="6" dur="2000" spd="-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885831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715436" cy="433965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chemeClr val="tx2"/>
                </a:solidFill>
              </a:rPr>
              <a:t>Актуальность проекта: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Во всестороннем развитии ребенка важное место занимает физическое воспитание. Длительное пребывание на свежем воздухе в любое время года чрезвычайно полезно и необходимо для укрепления здоровья дошкольников. Создание снежных построек обогащает зимнюю прогулку, помогает воспитателю рационально организовать время пребывания детей на свежем воздухе, создать условия для развития их самостоятельной игровой, художественно – творческой и познавательной деятельности, двигательной активности.</a:t>
            </a: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 Цель  проекта  :</a:t>
            </a:r>
            <a:r>
              <a:rPr lang="ru-RU" sz="2000" i="1" dirty="0" smtClean="0">
                <a:solidFill>
                  <a:schemeClr val="tx2"/>
                </a:solidFill>
              </a:rPr>
              <a:t> </a:t>
            </a:r>
            <a:r>
              <a:rPr lang="ru-RU" sz="2000" dirty="0" smtClean="0">
                <a:solidFill>
                  <a:schemeClr val="tx2"/>
                </a:solidFill>
              </a:rPr>
              <a:t>создание условий для укрепления связи с семьями воспитанников группы, творческого подхода к формированию снежных построек на участке для проведения зимних прогулок</a:t>
            </a:r>
            <a:r>
              <a:rPr lang="ru-RU" sz="2000" dirty="0" smtClean="0"/>
              <a:t>.    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285726"/>
            <a:ext cx="8286808" cy="587853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n w="12700">
                  <a:solidFill>
                    <a:schemeClr val="tx1"/>
                  </a:solidFill>
                </a:ln>
              </a:rPr>
              <a:t>Этапы работы над проектом:</a:t>
            </a:r>
          </a:p>
          <a:p>
            <a:endParaRPr lang="ru-RU" sz="1600" b="1" u="sng" dirty="0" smtClean="0"/>
          </a:p>
          <a:p>
            <a:r>
              <a:rPr lang="ru-RU" sz="1400" b="1" u="sng" dirty="0" smtClean="0"/>
              <a:t>Первый этап. Постановка проблемы</a:t>
            </a:r>
          </a:p>
          <a:p>
            <a:endParaRPr lang="ru-RU" sz="1400" b="1" dirty="0" smtClean="0"/>
          </a:p>
          <a:p>
            <a:r>
              <a:rPr lang="ru-RU" sz="1400" dirty="0" smtClean="0"/>
              <a:t>Привлечение внимания родителей к проблеме создания условий для физкультурно-оздоровительной работы с детьми в зимний период</a:t>
            </a:r>
          </a:p>
          <a:p>
            <a:endParaRPr lang="ru-RU" sz="1400" dirty="0" smtClean="0"/>
          </a:p>
          <a:p>
            <a:r>
              <a:rPr lang="ru-RU" sz="1400" b="1" u="sng" dirty="0" smtClean="0"/>
              <a:t>Второй этап. Определение цели деятельности</a:t>
            </a:r>
          </a:p>
          <a:p>
            <a:endParaRPr lang="ru-RU" sz="1400" b="1" u="sng" dirty="0" smtClean="0"/>
          </a:p>
          <a:p>
            <a:r>
              <a:rPr lang="ru-RU" sz="1400" b="1" i="1" dirty="0" smtClean="0"/>
              <a:t>Цель, поставленная перед воспитателями (авторами проекта):  </a:t>
            </a:r>
            <a:r>
              <a:rPr lang="ru-RU" sz="1400" dirty="0" smtClean="0"/>
              <a:t>координация действий участников проекта, подборка иллюстраций для изготовления снежных построек, определение единой тематики построек, подготовка презентации снежных построек.  </a:t>
            </a:r>
            <a:endParaRPr lang="ru-RU" sz="1400" b="1" dirty="0" smtClean="0"/>
          </a:p>
          <a:p>
            <a:r>
              <a:rPr lang="ru-RU" sz="1400" b="1" i="1" dirty="0" smtClean="0"/>
              <a:t>Цель, поставленная перед детьми:</a:t>
            </a:r>
            <a:r>
              <a:rPr lang="ru-RU" sz="1400" dirty="0" smtClean="0"/>
              <a:t> привлечение родителей для участия в субботнике по снежным  постройкам, составить примерные схемы для построек, расширение представлений об эстетическом оформлении  участка, развитие воображения,  интеллектуальных  и физических способностей.</a:t>
            </a:r>
          </a:p>
          <a:p>
            <a:r>
              <a:rPr lang="ru-RU" sz="1400" b="1" i="1" dirty="0" smtClean="0"/>
              <a:t>Цель, поставленная перед и родителями:</a:t>
            </a:r>
            <a:r>
              <a:rPr lang="ru-RU" sz="1400" dirty="0" smtClean="0"/>
              <a:t> активное участие на субботнике, расширение разнообразия знаний и умений, совместных действий с детьми и родителями, способствовать физическому, интеллектуальному и эстетическому развитию детей.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 </a:t>
            </a:r>
            <a:r>
              <a:rPr lang="ru-RU" sz="1400" b="1" u="sng" dirty="0" smtClean="0"/>
              <a:t>Третий этап. Подготовительный</a:t>
            </a:r>
            <a:endParaRPr lang="ru-RU" sz="1400" b="1" dirty="0" smtClean="0"/>
          </a:p>
          <a:p>
            <a:r>
              <a:rPr lang="ru-RU" sz="1400" i="1" dirty="0" smtClean="0"/>
              <a:t>Цель данного этапа:</a:t>
            </a:r>
            <a:r>
              <a:rPr lang="ru-RU" sz="1400" dirty="0" smtClean="0"/>
              <a:t> совместная разработка и обсуждение воспитателями, родителями и воспитанниками детского сада плана зимних построек на участке ДОУ.</a:t>
            </a:r>
          </a:p>
          <a:p>
            <a:endParaRPr lang="ru-RU" sz="1400" b="1" u="sng" dirty="0" smtClean="0"/>
          </a:p>
          <a:p>
            <a:r>
              <a:rPr lang="ru-RU" sz="1400" b="1" u="sng" dirty="0" smtClean="0"/>
              <a:t>Четвертый этап. Конкретный замысел</a:t>
            </a:r>
            <a:endParaRPr lang="ru-RU" sz="1400" b="1" dirty="0" smtClean="0"/>
          </a:p>
          <a:p>
            <a:r>
              <a:rPr lang="ru-RU" sz="1400" u="sng" dirty="0" smtClean="0"/>
              <a:t>Цель данного этапа:</a:t>
            </a:r>
            <a:r>
              <a:rPr lang="ru-RU" sz="1400" dirty="0" smtClean="0"/>
              <a:t> совместное оформление  воспитателями, родителями и детьми участка детского сада</a:t>
            </a:r>
            <a:endParaRPr lang="ru-RU" sz="1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Рисунок 23" descr="http://s019.radikal.ru/i641/1611/e1/978c70cc93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8846"/>
            <a:ext cx="87154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u="sng" dirty="0" smtClean="0"/>
          </a:p>
          <a:p>
            <a:endParaRPr lang="ru-RU" sz="1600" b="1" u="sng" dirty="0" smtClean="0"/>
          </a:p>
          <a:p>
            <a:r>
              <a:rPr lang="ru-RU" sz="1600" b="1" u="sng" dirty="0" smtClean="0"/>
              <a:t>Пятый этап. Работа по реализации проекта</a:t>
            </a:r>
          </a:p>
          <a:p>
            <a:endParaRPr lang="ru-RU" sz="1600" b="1" dirty="0" smtClean="0"/>
          </a:p>
          <a:p>
            <a:r>
              <a:rPr lang="ru-RU" sz="1600" dirty="0" smtClean="0"/>
              <a:t>В течение проведения данной недели использовались следующие формы работы с детьми на улице и в группе: </a:t>
            </a:r>
            <a:r>
              <a:rPr lang="ru-RU" sz="1600" b="1" i="1" dirty="0" smtClean="0"/>
              <a:t>беседы, игры, наблюдения. </a:t>
            </a:r>
          </a:p>
          <a:p>
            <a:r>
              <a:rPr lang="ru-RU" sz="1600" u="sng" dirty="0" smtClean="0"/>
              <a:t>1. Круг детского чтения</a:t>
            </a:r>
            <a:r>
              <a:rPr lang="ru-RU" sz="1600" dirty="0" smtClean="0"/>
              <a:t>. Чтение сказки «Колобок».</a:t>
            </a:r>
          </a:p>
          <a:p>
            <a:r>
              <a:rPr lang="ru-RU" sz="1600" u="sng" dirty="0" smtClean="0"/>
              <a:t>2. Беседы с детьми  по основам безопасности жизнедеятельности:</a:t>
            </a:r>
            <a:endParaRPr lang="ru-RU" sz="1600" dirty="0" smtClean="0"/>
          </a:p>
          <a:p>
            <a:r>
              <a:rPr lang="ru-RU" sz="1600" dirty="0" smtClean="0"/>
              <a:t> «Внимание! горка! », «Осторожно, гололед!» и другие.</a:t>
            </a:r>
          </a:p>
          <a:p>
            <a:r>
              <a:rPr lang="ru-RU" sz="1600" u="sng" dirty="0" smtClean="0"/>
              <a:t>3. Наблюдения , экспериментирование   снегом и льдом ,</a:t>
            </a:r>
            <a:endParaRPr lang="ru-RU" sz="1600" dirty="0" smtClean="0"/>
          </a:p>
          <a:p>
            <a:r>
              <a:rPr lang="ru-RU" sz="1600" u="sng" dirty="0" smtClean="0"/>
              <a:t>4. Изготовление </a:t>
            </a:r>
            <a:r>
              <a:rPr lang="ru-RU" sz="1600" u="sng" dirty="0" err="1" smtClean="0"/>
              <a:t>лэпбука</a:t>
            </a:r>
            <a:r>
              <a:rPr lang="ru-RU" sz="1600" u="sng" dirty="0" smtClean="0"/>
              <a:t> «Зима»</a:t>
            </a:r>
            <a:endParaRPr lang="ru-RU" sz="1600" dirty="0" smtClean="0"/>
          </a:p>
          <a:p>
            <a:r>
              <a:rPr lang="ru-RU" sz="1600" u="sng" dirty="0" smtClean="0"/>
              <a:t>5. Подвижные игры «Два Мороза», </a:t>
            </a:r>
            <a:r>
              <a:rPr lang="ru-RU" sz="1600" u="sng" dirty="0" smtClean="0"/>
              <a:t>«Снег кружится» </a:t>
            </a:r>
            <a:r>
              <a:rPr lang="ru-RU" sz="1600" u="sng" dirty="0" smtClean="0"/>
              <a:t>и </a:t>
            </a:r>
            <a:r>
              <a:rPr lang="ru-RU" sz="1600" u="sng" dirty="0" smtClean="0"/>
              <a:t>другие</a:t>
            </a:r>
            <a:r>
              <a:rPr lang="ru-RU" sz="1600" u="sng" dirty="0" smtClean="0"/>
              <a:t>.</a:t>
            </a:r>
          </a:p>
          <a:p>
            <a:r>
              <a:rPr lang="ru-RU" sz="1600" u="sng" dirty="0" smtClean="0"/>
              <a:t>6. Игровые упражнения: «Попади в цель», «Кто дальше бросит?» и другие.</a:t>
            </a:r>
          </a:p>
          <a:p>
            <a:r>
              <a:rPr lang="ru-RU" sz="1600" u="sng" dirty="0" smtClean="0"/>
              <a:t>7. Составление чертежей, схем, рисунков будущих построек по сказке «Колобок»</a:t>
            </a:r>
            <a:endParaRPr lang="ru-RU" sz="1600" dirty="0" smtClean="0"/>
          </a:p>
          <a:p>
            <a:r>
              <a:rPr lang="ru-RU" sz="1600" b="1" dirty="0" smtClean="0"/>
              <a:t> </a:t>
            </a:r>
            <a:endParaRPr lang="ru-RU" sz="1600" dirty="0" smtClean="0"/>
          </a:p>
          <a:p>
            <a:r>
              <a:rPr lang="ru-RU" sz="1600" dirty="0" smtClean="0"/>
              <a:t>В ходе реализации проекта проводилась </a:t>
            </a:r>
            <a:r>
              <a:rPr lang="ru-RU" sz="1600" b="1" i="1" dirty="0" smtClean="0"/>
              <a:t>работа с родителями:</a:t>
            </a:r>
            <a:endParaRPr lang="ru-RU" sz="1600" dirty="0" smtClean="0"/>
          </a:p>
          <a:p>
            <a:r>
              <a:rPr lang="ru-RU" sz="1600" u="sng" dirty="0" smtClean="0"/>
              <a:t>1. Беседа с родителями о пользе игр на свежем воздухе.</a:t>
            </a:r>
          </a:p>
          <a:p>
            <a:r>
              <a:rPr lang="ru-RU" sz="1600" u="sng" dirty="0" smtClean="0"/>
              <a:t>2. Консультация родителей по поводу снежных построек, ответы на вопросы и обсуждение предложений.</a:t>
            </a:r>
          </a:p>
          <a:p>
            <a:r>
              <a:rPr lang="ru-RU" sz="1600" u="sng" dirty="0" smtClean="0"/>
              <a:t>3. Благодарность каждому участнику в проделанной работе.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23" descr="http://s019.radikal.ru/i641/1611/e1/978c70cc93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uper\Documents\Downloads\249009277 (1)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429132"/>
            <a:ext cx="2571768" cy="2095507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857224" y="285728"/>
            <a:ext cx="7643866" cy="43577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Предполагаемые продукты проекта</a:t>
            </a:r>
          </a:p>
          <a:p>
            <a:pPr algn="ctr"/>
            <a:r>
              <a:rPr lang="ru-RU" i="1" dirty="0" smtClean="0">
                <a:solidFill>
                  <a:schemeClr val="accent2"/>
                </a:solidFill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Создание снежных построек по теме сказок.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Расширение игрового пространства на игровой площадке группы</a:t>
            </a:r>
          </a:p>
          <a:p>
            <a:pPr algn="ctr">
              <a:buFont typeface="Wingdings" pitchFamily="2" charset="2"/>
              <a:buChar char="v"/>
            </a:pP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Активация творческого мышления дошкольников в процессе обсуждения темы создания снежных построек   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uper\Documents\Downloads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84" cy="1100142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Снежная постройка 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«Печка для колобка»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Super\Documents\Downloads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16" y="0"/>
            <a:ext cx="1285884" cy="1100142"/>
          </a:xfrm>
          <a:prstGeom prst="rect">
            <a:avLst/>
          </a:prstGeom>
          <a:noFill/>
        </p:spPr>
      </p:pic>
      <p:pic>
        <p:nvPicPr>
          <p:cNvPr id="11" name="Рисунок 10" descr="C:\Users\Администратор\Desktop\зимний участок\IMG_20220117_115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43050"/>
            <a:ext cx="34290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C:\Users\Администратор\Desktop\зимний участок\IMG_20220127_131047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643050"/>
            <a:ext cx="3649860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Super\Documents\Downloads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57858"/>
            <a:ext cx="1285884" cy="1100142"/>
          </a:xfrm>
          <a:prstGeom prst="rect">
            <a:avLst/>
          </a:prstGeom>
          <a:noFill/>
        </p:spPr>
      </p:pic>
      <p:pic>
        <p:nvPicPr>
          <p:cNvPr id="14" name="Picture 2" descr="C:\Users\Super\Documents\Downloads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16" y="5757858"/>
            <a:ext cx="1285884" cy="110014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Снежная постройка 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«Медведь»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Super\Documents\Downloads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929198"/>
            <a:ext cx="1285884" cy="1100142"/>
          </a:xfrm>
          <a:prstGeom prst="rect">
            <a:avLst/>
          </a:prstGeom>
          <a:noFill/>
        </p:spPr>
      </p:pic>
      <p:pic>
        <p:nvPicPr>
          <p:cNvPr id="14" name="Picture 2" descr="C:\Users\Super\Documents\Downloads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143512"/>
            <a:ext cx="928694" cy="952500"/>
          </a:xfrm>
          <a:prstGeom prst="rect">
            <a:avLst/>
          </a:prstGeom>
          <a:noFill/>
        </p:spPr>
      </p:pic>
      <p:pic>
        <p:nvPicPr>
          <p:cNvPr id="10" name="Содержимое 9" descr="C:\Users\Администратор\Desktop\зимний участок\IMG_20220127_131101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6"/>
            <a:ext cx="3571900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10" descr="C:\Users\Администратор\Desktop\зимний участок\IMG_20220117_115248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714488"/>
            <a:ext cx="29289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Администратор\Desktop\зимний участок\IMG_20220117_1153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32" y="2857496"/>
            <a:ext cx="2357486" cy="341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Super\Documents\Downloads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285884" cy="1100142"/>
          </a:xfrm>
          <a:prstGeom prst="rect">
            <a:avLst/>
          </a:prstGeom>
          <a:noFill/>
        </p:spPr>
      </p:pic>
      <p:pic>
        <p:nvPicPr>
          <p:cNvPr id="20" name="Picture 2" descr="C:\Users\Super\Documents\Downloads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85884" cy="11001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60777E-7 C 0.00885 -0.00093 0.01788 -0.00047 0.02674 -0.00209 C 0.03385 -0.00324 0.03837 -0.00925 0.04479 -0.0118 C 0.04774 -0.02475 0.04358 -0.01226 0.05069 -0.02012 C 0.05208 -0.02174 0.05243 -0.02429 0.05365 -0.02614 C 0.05486 -0.02776 0.0566 -0.02845 0.05816 -0.02984 C 0.06302 -0.03978 0.06458 -0.04371 0.07153 -0.04996 C 0.07569 -0.06545 0.06962 -0.04626 0.0776 -0.05967 C 0.08333 -0.06915 0.07361 -0.06383 0.08351 -0.06753 C 0.08403 -0.06962 0.08385 -0.07262 0.08507 -0.07378 C 0.08767 -0.07586 0.09392 -0.07771 0.09392 -0.07771 C 0.10104 -0.0865 0.10417 -0.08303 0.11493 -0.08141 C 0.11667 -0.07817 0.11927 -0.07517 0.12083 -0.0717 C 0.12483 -0.06291 0.12448 -0.05088 0.1283 -0.04186 C 0.13316 -0.02984 0.13854 -0.01851 0.14479 -0.00787 C 0.14601 -0.00625 0.14635 -0.0037 0.14774 -0.00209 C 0.16215 0.01503 0.1849 0.0215 0.20295 0.02798 C 0.20521 0.02775 0.21979 0.02798 0.22535 0.02382 C 0.23299 0.01803 0.23924 0.01156 0.24774 0.00809 C 0.25243 0.00138 0.2592 -0.00162 0.26406 -0.00787 C 0.27552 -0.02267 0.28889 -0.03446 0.30139 -0.04788 C 0.30365 -0.04996 0.30521 -0.05366 0.30747 -0.05574 C 0.31024 -0.05875 0.31372 -0.06036 0.31632 -0.06383 C 0.32031 -0.06892 0.32135 -0.07308 0.32674 -0.07563 C 0.33125 -0.08141 0.33646 -0.08696 0.34167 -0.09159 C 0.35017 -0.08812 0.34323 -0.09274 0.34774 -0.08349 C 0.35087 -0.07725 0.35642 -0.07563 0.35972 -0.06962 C 0.36181 -0.06592 0.36441 -0.06245 0.36562 -0.05782 C 0.36615 -0.05574 0.36615 -0.0532 0.36719 -0.05158 C 0.3691 -0.04834 0.37257 -0.04695 0.37465 -0.04371 C 0.37587 -0.04186 0.37639 -0.03978 0.3776 -0.0377 C 0.38038 -0.03354 0.38351 -0.02984 0.38646 -0.02614 C 0.3875 -0.02475 0.38958 -0.02174 0.38958 -0.02174 C 0.3901 -0.02012 0.38993 -0.01758 0.39097 -0.01596 C 0.39288 -0.01342 0.40573 -0.00162 0.40885 -3.60777E-7 C 0.4099 0.00138 0.41076 0.003 0.41198 0.00393 C 0.41476 0.00578 0.42083 0.00809 0.42083 0.00809 C 0.44323 0.00647 0.44479 0.00809 0.45972 0.00208 C 0.46875 -0.01041 0.45937 0.00046 0.46858 -0.00625 C 0.4717 -0.00833 0.4776 -0.01388 0.4776 -0.01388 C 0.48177 -0.02221 0.48854 -0.02891 0.49392 -0.03608 C 0.49497 -0.03747 0.49705 -0.03978 0.49705 -0.03978 C 0.49878 -0.04741 0.50208 -0.05042 0.5059 -0.05574 C 0.50764 -0.06245 0.51198 -0.0717 0.51493 -0.07771 C 0.51892 -0.09482 0.52309 -0.11124 0.52535 -0.12928 C 0.52812 -0.20861 0.52448 -0.28701 0.52083 -0.36587 C 0.5217 -0.43432 0.52292 -0.47826 0.52674 -0.53886 C 0.52604 -0.59159 0.52917 -0.63391 0.5224 -0.68201 C 0.52101 -0.70329 0.5217 -0.73335 0.50885 -0.74954 C 0.50382 -0.74862 0.49792 -0.74977 0.49392 -0.74561 C 0.49253 -0.74422 0.49219 -0.74122 0.49097 -0.7396 C 0.48976 -0.73798 0.48802 -0.73705 0.48646 -0.73567 C 0.48177 -0.72618 0.4776 -0.71578 0.47153 -0.70768 C 0.46944 -0.69959 0.46875 -0.69172 0.46406 -0.68594 C 0.46181 -0.67646 0.46042 -0.66536 0.45521 -0.65796 C 0.45226 -0.64709 0.45208 -0.6464 0.44618 -0.63807 C 0.44236 -0.62234 0.44774 -0.64154 0.44167 -0.62813 C 0.4408 -0.62651 0.44097 -0.62419 0.44028 -0.62234 C 0.43611 -0.61286 0.42431 -0.60407 0.41788 -0.59852 C 0.41337 -0.59459 0.41146 -0.59089 0.4059 -0.58858 C 0.39097 -0.58927 0.37604 -0.58927 0.36111 -0.59043 C 0.34236 -0.59182 0.32257 -0.59991 0.30451 -0.60639 C 0.27708 -0.6161 0.24878 -0.62373 0.22083 -0.63021 C 0.17812 -0.62951 0.13524 -0.62928 0.09253 -0.62813 C 0.07465 -0.62766 0.05955 -0.61518 0.04323 -0.60847 C 0.03889 -0.60222 0.03281 -0.60107 0.02674 -0.59852 C 0.01892 -0.58765 0.0092 -0.57979 0.00139 -0.56869 C -0.00434 -0.5606 -0.00799 -0.55088 -0.01493 -0.54464 C -0.01753 -0.53469 -0.02361 -0.52868 -0.02847 -0.52082 C -0.02969 -0.51897 -0.03003 -0.51619 -0.03142 -0.51481 C -0.03264 -0.51342 -0.03438 -0.51365 -0.03594 -0.51295 C -0.04392 -0.49677 -0.03351 -0.51527 -0.0434 -0.50486 C -0.04896 -0.49908 -0.04566 -0.49654 -0.05382 -0.49307 C -0.06163 -0.47711 -0.05139 -0.49654 -0.06128 -0.48312 C -0.06806 -0.4741 -0.0599 -0.47896 -0.06875 -0.47526 C -0.06979 -0.4741 -0.07049 -0.47202 -0.0717 -0.4711 C -0.07309 -0.46994 -0.075 -0.47063 -0.07622 -0.46925 C -0.0776 -0.46786 -0.07778 -0.46485 -0.07917 -0.46323 C -0.08177 -0.46046 -0.08542 -0.45999 -0.08802 -0.45722 C -0.0941 -0.45074 -0.10035 -0.44265 -0.10608 -0.43548 C -0.10799 -0.42692 -0.11059 -0.42762 -0.11493 -0.42137 C -0.11667 -0.4149 -0.11719 -0.4105 -0.12101 -0.40565 C -0.12517 -0.38738 -0.11892 -0.41258 -0.12535 -0.39362 C -0.13229 -0.37304 -0.12483 -0.38853 -0.13142 -0.37581 C -0.13628 -0.355 -0.14097 -0.33234 -0.14635 -0.31221 C -0.14861 -0.29279 -0.15573 -0.27544 -0.15833 -0.25648 C -0.16007 -0.24399 -0.16059 -0.23127 -0.16267 -0.21878 C -0.16528 -0.20283 -0.16927 -0.18641 -0.17326 -0.17091 C -0.17378 -0.15449 -0.17465 -0.13807 -0.17465 -0.12119 C -0.17465 -0.08141 -0.17448 -0.04649 -0.16128 -0.0118 C -0.15781 -0.00301 -0.15573 0.00717 -0.14931 0.01387 C -0.1434 0.01988 -0.13385 0.02266 -0.12691 0.0259 C -0.11892 0.0252 -0.11094 0.02497 -0.10295 0.02382 C -0.0941 0.02266 -0.0849 0.01688 -0.07622 0.01387 C -0.0467 0.01526 -0.02135 0.01827 0.00747 0.01595 C 0.00885 0.01457 0.01944 0.00763 0.01944 0.00208 " pathEditMode="relative" ptsTypes="fffffffffffffffffffffffff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per\Documents\Downloads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1628780" cy="1143008"/>
          </a:xfrm>
          <a:prstGeom prst="rect">
            <a:avLst/>
          </a:prstGeom>
          <a:noFill/>
        </p:spPr>
      </p:pic>
      <p:pic>
        <p:nvPicPr>
          <p:cNvPr id="2051" name="Picture 3" descr="C:\Users\Super\Documents\Downloads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214686"/>
            <a:ext cx="1571636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8" name="Picture 2" descr="C:\Users\Super\Documents\Downloads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1628780" cy="1143008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Снежная постройка «Горка»</a:t>
            </a:r>
            <a:endParaRPr lang="ru-RU" dirty="0"/>
          </a:p>
        </p:txBody>
      </p:sp>
      <p:pic>
        <p:nvPicPr>
          <p:cNvPr id="15" name="Picture 2" descr="C:\Users\Super\Documents\Downloads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429264"/>
            <a:ext cx="928694" cy="952500"/>
          </a:xfrm>
          <a:prstGeom prst="rect">
            <a:avLst/>
          </a:prstGeom>
          <a:noFill/>
        </p:spPr>
      </p:pic>
      <p:pic>
        <p:nvPicPr>
          <p:cNvPr id="11" name="Содержимое 10" descr="C:\Users\Администратор\Desktop\зимний участок\IMG_20220127_131130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C:\Users\Администратор\Desktop\зимний участок\IMG_20220117_115049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571612"/>
            <a:ext cx="257176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дминистратор\Desktop\зимний участок\IMG_20220117_1151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571744"/>
            <a:ext cx="2500330" cy="365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Super\Documents\Downloads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214422"/>
            <a:ext cx="1285884" cy="11001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autoRev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0" autoRev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60777E-7 C 0.00885 -0.00093 0.01788 -0.00047 0.02674 -0.00209 C 0.03385 -0.00324 0.03837 -0.00925 0.04479 -0.0118 C 0.04774 -0.02475 0.04358 -0.01226 0.05069 -0.02012 C 0.05208 -0.02174 0.05243 -0.02429 0.05365 -0.02614 C 0.05486 -0.02776 0.0566 -0.02845 0.05816 -0.02984 C 0.06302 -0.03978 0.06458 -0.04371 0.07153 -0.04996 C 0.07569 -0.06545 0.06962 -0.04626 0.0776 -0.05967 C 0.08333 -0.06915 0.07361 -0.06383 0.08351 -0.06753 C 0.08403 -0.06962 0.08385 -0.07262 0.08507 -0.07378 C 0.08767 -0.07586 0.09392 -0.07771 0.09392 -0.07771 C 0.10104 -0.0865 0.10417 -0.08303 0.11493 -0.08141 C 0.11667 -0.07817 0.11927 -0.07517 0.12083 -0.0717 C 0.12483 -0.06291 0.12448 -0.05088 0.1283 -0.04186 C 0.13316 -0.02984 0.13854 -0.01851 0.14479 -0.00787 C 0.14601 -0.00625 0.14635 -0.0037 0.14774 -0.00209 C 0.16215 0.01503 0.1849 0.0215 0.20295 0.02798 C 0.20521 0.02775 0.21979 0.02798 0.22535 0.02382 C 0.23299 0.01803 0.23924 0.01156 0.24774 0.00809 C 0.25243 0.00138 0.2592 -0.00162 0.26406 -0.00787 C 0.27552 -0.02267 0.28889 -0.03446 0.30139 -0.04788 C 0.30365 -0.04996 0.30521 -0.05366 0.30747 -0.05574 C 0.31024 -0.05875 0.31372 -0.06036 0.31632 -0.06383 C 0.32031 -0.06892 0.32135 -0.07308 0.32674 -0.07563 C 0.33125 -0.08141 0.33646 -0.08696 0.34167 -0.09159 C 0.35017 -0.08812 0.34323 -0.09274 0.34774 -0.08349 C 0.35087 -0.07725 0.35642 -0.07563 0.35972 -0.06962 C 0.36181 -0.06592 0.36441 -0.06245 0.36562 -0.05782 C 0.36615 -0.05574 0.36615 -0.0532 0.36719 -0.05158 C 0.3691 -0.04834 0.37257 -0.04695 0.37465 -0.04371 C 0.37587 -0.04186 0.37639 -0.03978 0.3776 -0.0377 C 0.38038 -0.03354 0.38351 -0.02984 0.38646 -0.02614 C 0.3875 -0.02475 0.38958 -0.02174 0.38958 -0.02174 C 0.3901 -0.02012 0.38993 -0.01758 0.39097 -0.01596 C 0.39288 -0.01342 0.40573 -0.00162 0.40885 -3.60777E-7 C 0.4099 0.00138 0.41076 0.003 0.41198 0.00393 C 0.41476 0.00578 0.42083 0.00809 0.42083 0.00809 C 0.44323 0.00647 0.44479 0.00809 0.45972 0.00208 C 0.46875 -0.01041 0.45937 0.00046 0.46858 -0.00625 C 0.4717 -0.00833 0.4776 -0.01388 0.4776 -0.01388 C 0.48177 -0.02221 0.48854 -0.02891 0.49392 -0.03608 C 0.49497 -0.03747 0.49705 -0.03978 0.49705 -0.03978 C 0.49878 -0.04741 0.50208 -0.05042 0.5059 -0.05574 C 0.50764 -0.06245 0.51198 -0.0717 0.51493 -0.07771 C 0.51892 -0.09482 0.52309 -0.11124 0.52535 -0.12928 C 0.52812 -0.20861 0.52448 -0.28701 0.52083 -0.36587 C 0.5217 -0.43432 0.52292 -0.47826 0.52674 -0.53886 C 0.52604 -0.59159 0.52917 -0.63391 0.5224 -0.68201 C 0.52101 -0.70329 0.5217 -0.73335 0.50885 -0.74954 C 0.50382 -0.74862 0.49792 -0.74977 0.49392 -0.74561 C 0.49253 -0.74422 0.49219 -0.74122 0.49097 -0.7396 C 0.48976 -0.73798 0.48802 -0.73705 0.48646 -0.73567 C 0.48177 -0.72618 0.4776 -0.71578 0.47153 -0.70768 C 0.46944 -0.69959 0.46875 -0.69172 0.46406 -0.68594 C 0.46181 -0.67646 0.46042 -0.66536 0.45521 -0.65796 C 0.45226 -0.64709 0.45208 -0.6464 0.44618 -0.63807 C 0.44236 -0.62234 0.44774 -0.64154 0.44167 -0.62813 C 0.4408 -0.62651 0.44097 -0.62419 0.44028 -0.62234 C 0.43611 -0.61286 0.42431 -0.60407 0.41788 -0.59852 C 0.41337 -0.59459 0.41146 -0.59089 0.4059 -0.58858 C 0.39097 -0.58927 0.37604 -0.58927 0.36111 -0.59043 C 0.34236 -0.59182 0.32257 -0.59991 0.30451 -0.60639 C 0.27708 -0.6161 0.24878 -0.62373 0.22083 -0.63021 C 0.17812 -0.62951 0.13524 -0.62928 0.09253 -0.62813 C 0.07465 -0.62766 0.05955 -0.61518 0.04323 -0.60847 C 0.03889 -0.60222 0.03281 -0.60107 0.02674 -0.59852 C 0.01892 -0.58765 0.0092 -0.57979 0.00139 -0.56869 C -0.00434 -0.5606 -0.00799 -0.55088 -0.01493 -0.54464 C -0.01753 -0.53469 -0.02361 -0.52868 -0.02847 -0.52082 C -0.02969 -0.51897 -0.03003 -0.51619 -0.03142 -0.51481 C -0.03264 -0.51342 -0.03438 -0.51365 -0.03594 -0.51295 C -0.04392 -0.49677 -0.03351 -0.51527 -0.0434 -0.50486 C -0.04896 -0.49908 -0.04566 -0.49654 -0.05382 -0.49307 C -0.06163 -0.47711 -0.05139 -0.49654 -0.06128 -0.48312 C -0.06806 -0.4741 -0.0599 -0.47896 -0.06875 -0.47526 C -0.06979 -0.4741 -0.07049 -0.47202 -0.0717 -0.4711 C -0.07309 -0.46994 -0.075 -0.47063 -0.07622 -0.46925 C -0.0776 -0.46786 -0.07778 -0.46485 -0.07917 -0.46323 C -0.08177 -0.46046 -0.08542 -0.45999 -0.08802 -0.45722 C -0.0941 -0.45074 -0.10035 -0.44265 -0.10608 -0.43548 C -0.10799 -0.42692 -0.11059 -0.42762 -0.11493 -0.42137 C -0.11667 -0.4149 -0.11719 -0.4105 -0.12101 -0.40565 C -0.12517 -0.38738 -0.11892 -0.41258 -0.12535 -0.39362 C -0.13229 -0.37304 -0.12483 -0.38853 -0.13142 -0.37581 C -0.13628 -0.355 -0.14097 -0.33234 -0.14635 -0.31221 C -0.14861 -0.29279 -0.15573 -0.27544 -0.15833 -0.25648 C -0.16007 -0.24399 -0.16059 -0.23127 -0.16267 -0.21878 C -0.16528 -0.20283 -0.16927 -0.18641 -0.17326 -0.17091 C -0.17378 -0.15449 -0.17465 -0.13807 -0.17465 -0.12119 C -0.17465 -0.08141 -0.17448 -0.04649 -0.16128 -0.0118 C -0.15781 -0.00301 -0.15573 0.00717 -0.14931 0.01387 C -0.1434 0.01988 -0.13385 0.02266 -0.12691 0.0259 C -0.11892 0.0252 -0.11094 0.02497 -0.10295 0.02382 C -0.0941 0.02266 -0.0849 0.01688 -0.07622 0.01387 C -0.0467 0.01526 -0.02135 0.01827 0.00747 0.01595 C 0.00885 0.01457 0.01944 0.00763 0.01944 0.00208 " pathEditMode="relative" ptsTypes="fffffffffffffffffffffffffffffffffffffffffffffffffffffffffffffffffffffffffffffffffffffffffffffffA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Экран (4:3)</PresentationFormat>
  <Paragraphs>71</Paragraphs>
  <Slides>11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Снежная постройка  «Печка для колобка»</vt:lpstr>
      <vt:lpstr>Снежная постройка  «Медведь»</vt:lpstr>
      <vt:lpstr>Снежная постройка «Горка»</vt:lpstr>
      <vt:lpstr>Родители –лучшие помощники!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Super</dc:creator>
  <cp:lastModifiedBy>Администратор</cp:lastModifiedBy>
  <cp:revision>88</cp:revision>
  <dcterms:created xsi:type="dcterms:W3CDTF">2017-01-27T08:19:48Z</dcterms:created>
  <dcterms:modified xsi:type="dcterms:W3CDTF">2022-01-30T10:01:46Z</dcterms:modified>
</cp:coreProperties>
</file>