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B9CB"/>
    <a:srgbClr val="FFCCFF"/>
    <a:srgbClr val="ECE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25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7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6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9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564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64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0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72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1718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29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7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FF"/>
            </a:gs>
            <a:gs pos="10000">
              <a:srgbClr val="DBB9CB"/>
            </a:gs>
            <a:gs pos="6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  <a:alpha val="4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4F579-A1C5-40F0-9096-E93BF7CDD382}" type="datetimeFigureOut">
              <a:rPr lang="ru-RU" smtClean="0"/>
              <a:t>08.02.2018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97795-8BB8-4C70-AD22-97852A468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94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95" y="1904862"/>
            <a:ext cx="6357584" cy="38271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9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9433" y="1976738"/>
            <a:ext cx="11782567" cy="1665027"/>
          </a:xfrm>
        </p:spPr>
        <p:txBody>
          <a:bodyPr>
            <a:normAutofit fontScale="90000"/>
          </a:bodyPr>
          <a:lstStyle/>
          <a:p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7200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КУЛЬТУРЫ ДЕПАРТАМЕНТА ПО СОЦИАЛЬНОЙ ПОЛИТИКЕ АДМИНИСТРАЦИИ ГОРОДСКОГО ОКРУГА САРАНСК</a:t>
            </a:r>
            <a:b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дополнительного образования</a:t>
            </a:r>
            <a:b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«Детская музыкальная школа № 4 имени Л. </a:t>
            </a:r>
            <a:r>
              <a:rPr lang="ru-RU" sz="2700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Войнова</a:t>
            </a:r>
            <a:r>
              <a:rPr lang="ru-RU" sz="27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27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2700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2700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r>
              <a:rPr lang="ru-RU" sz="4900" b="1" i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  <a:cs typeface="Times New Roman" panose="02020603050405020304" pitchFamily="18" charset="0"/>
              </a:rPr>
              <a:t>ПОРТФОЛИО</a:t>
            </a:r>
            <a:r>
              <a:rPr lang="ru-RU" sz="1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/>
            </a:r>
            <a:br>
              <a:rPr lang="ru-RU" sz="1400" b="1" i="1" u="sng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</a:br>
            <a:endParaRPr lang="ru-RU" sz="7200" b="1" i="1" u="sng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46981" y="5056274"/>
            <a:ext cx="12528646" cy="2728299"/>
          </a:xfrm>
        </p:spPr>
        <p:txBody>
          <a:bodyPr>
            <a:normAutofit/>
          </a:bodyPr>
          <a:lstStyle/>
          <a:p>
            <a:endParaRPr lang="ru-RU" i="1" dirty="0" smtClean="0">
              <a:solidFill>
                <a:schemeClr val="tx1">
                  <a:lumMod val="95000"/>
                  <a:lumOff val="5000"/>
                </a:schemeClr>
              </a:solidFill>
              <a:latin typeface="AA Futured" pitchFamily="2" charset="-52"/>
            </a:endParaRPr>
          </a:p>
          <a:p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>ПРЕПОДАВАТЕЛЯ по классу скрипки</a:t>
            </a:r>
          </a:p>
          <a:p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>Черняевой Татьяны</a:t>
            </a: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> </a:t>
            </a:r>
            <a:r>
              <a:rPr lang="ru-RU" sz="3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A Futured" pitchFamily="2" charset="-52"/>
              </a:rPr>
              <a:t> Ивановны</a:t>
            </a:r>
            <a:endParaRPr lang="ru-RU" sz="36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A Futured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3" t="4223" r="7677" b="5915"/>
          <a:stretch/>
        </p:blipFill>
        <p:spPr>
          <a:xfrm>
            <a:off x="9010065" y="1904862"/>
            <a:ext cx="2743200" cy="41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7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92" y="15355"/>
            <a:ext cx="4975051" cy="68426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2" t="5291"/>
          <a:stretch/>
        </p:blipFill>
        <p:spPr>
          <a:xfrm>
            <a:off x="6836230" y="189105"/>
            <a:ext cx="4336421" cy="6495143"/>
          </a:xfrm>
          <a:prstGeom prst="rect">
            <a:avLst/>
          </a:prstGeom>
          <a:pattFill prst="wdDnDiag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3092276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9" y="246742"/>
            <a:ext cx="4448020" cy="6117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24551" r="4299" b="27619"/>
          <a:stretch/>
        </p:blipFill>
        <p:spPr>
          <a:xfrm>
            <a:off x="5481883" y="1295342"/>
            <a:ext cx="6332745" cy="445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6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92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96825">
            <a:off x="-306336" y="2260842"/>
            <a:ext cx="5271425" cy="3629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1558">
            <a:off x="8121076" y="341679"/>
            <a:ext cx="4539422" cy="269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00" y="0"/>
            <a:ext cx="11600543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Позитивная динамика доли учащихся, успевающих на </a:t>
            </a:r>
            <a:b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«4» и «5» за предшествующий учебный год (%)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32" b="18519"/>
          <a:stretch/>
        </p:blipFill>
        <p:spPr>
          <a:xfrm>
            <a:off x="3875314" y="1161143"/>
            <a:ext cx="4934857" cy="562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5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2898"/>
            <a:ext cx="11876315" cy="92664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участия обучающихся в профессиональных конкурсах, проводимых под патронатом Министерств культуры</a:t>
            </a:r>
            <a:endParaRPr lang="ru-RU" sz="2800" b="1" i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21" y="1335314"/>
            <a:ext cx="4216231" cy="53702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25820" r="17398" b="39471"/>
          <a:stretch/>
        </p:blipFill>
        <p:spPr>
          <a:xfrm>
            <a:off x="5689600" y="1742737"/>
            <a:ext cx="5079999" cy="342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9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49" y="145142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35" y="145142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9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4" y="130628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78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4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6" y="103868"/>
            <a:ext cx="11625943" cy="1325563"/>
          </a:xfrm>
        </p:spPr>
        <p:txBody>
          <a:bodyPr>
            <a:normAutofit/>
          </a:bodyPr>
          <a:lstStyle/>
          <a:p>
            <a:r>
              <a:rPr lang="ru-RU" sz="28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Результаты участия обучающихся в мероприятиях различных уровней по учебной деятельности: предметные олимпиады, конкурсы, фестивали и т. д.</a:t>
            </a:r>
            <a:endParaRPr lang="ru-RU" sz="2800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63" y="986970"/>
            <a:ext cx="4194753" cy="57694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8" t="24973" r="19726" b="41164"/>
          <a:stretch/>
        </p:blipFill>
        <p:spPr>
          <a:xfrm>
            <a:off x="827313" y="2002973"/>
            <a:ext cx="5388089" cy="36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20" y="130628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90">
            <a:off x="5692950" y="130628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0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880" y="320392"/>
            <a:ext cx="3718560" cy="445506"/>
          </a:xfrm>
        </p:spPr>
        <p:txBody>
          <a:bodyPr>
            <a:noAutofit/>
          </a:bodyPr>
          <a:lstStyle/>
          <a:p>
            <a:r>
              <a:rPr lang="ru-RU" sz="3600" b="1" i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себе</a:t>
            </a:r>
            <a:endParaRPr lang="ru-RU" sz="3600" b="1" i="1" u="sng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069" y="914400"/>
            <a:ext cx="11477767" cy="541816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Черняева Татьяна Ивановна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27.12.1959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</a:p>
          <a:p>
            <a:pPr algn="l"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МГУ им. Н.П. Огарёва, 1922, диплом ЦВ 102546, филолог</a:t>
            </a:r>
          </a:p>
          <a:p>
            <a:pPr algn="l">
              <a:lnSpc>
                <a:spcPct val="100000"/>
              </a:lnSpc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реднее-специальное, СГМУ им. Л.П.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Кирюкова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1981, диплом ВТ № 650425, преподаватель по классу скрипки и артист оркестра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преподаватель по классу скрипки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37 лет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педагогический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37 лет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высшая КК</a:t>
            </a:r>
          </a:p>
          <a:p>
            <a:pPr algn="l">
              <a:lnSpc>
                <a:spcPct val="100000"/>
              </a:lnSpc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26.04.2013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52" y="114476"/>
            <a:ext cx="5958840" cy="24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1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5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50" y="0"/>
            <a:ext cx="4986215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6910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49" y="0"/>
            <a:ext cx="4986215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20" y="-25400"/>
            <a:ext cx="4986215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3421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6" y="464456"/>
            <a:ext cx="4564102" cy="6277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77" y="406398"/>
            <a:ext cx="4648525" cy="6393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52786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487" y="159657"/>
            <a:ext cx="1110705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Количество учащихся (коллективов), принимающих участие в конкурсах, фестивалях различного уровня за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межаттестационный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4" b="35654"/>
          <a:stretch/>
        </p:blipFill>
        <p:spPr>
          <a:xfrm>
            <a:off x="3447003" y="1485220"/>
            <a:ext cx="5454024" cy="48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26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22" y="304800"/>
            <a:ext cx="4627418" cy="63645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606" y="414612"/>
            <a:ext cx="4684765" cy="64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9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9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78" y="32657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8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7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2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64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488" y="203200"/>
            <a:ext cx="5294364" cy="72818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0" y="20320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9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-1268" r="39" b="1268"/>
          <a:stretch/>
        </p:blipFill>
        <p:spPr>
          <a:xfrm>
            <a:off x="286306" y="-246743"/>
            <a:ext cx="11506441" cy="69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7412"/>
            <a:ext cx="12046857" cy="708932"/>
          </a:xfrm>
        </p:spPr>
        <p:txBody>
          <a:bodyPr>
            <a:noAutofit/>
          </a:bodyPr>
          <a:lstStyle/>
          <a:p>
            <a:pPr algn="ctr"/>
            <a:r>
              <a:rPr lang="ru-RU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Участие преподавателя или учащихся в мероприятиях концертно-просветительского, художественно-творческого характера</a:t>
            </a:r>
            <a:endParaRPr lang="ru-RU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2" t="3784" r="4352" b="5896"/>
          <a:stretch/>
        </p:blipFill>
        <p:spPr>
          <a:xfrm>
            <a:off x="6574971" y="856344"/>
            <a:ext cx="4194628" cy="55932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t="4979" r="4793" b="5495"/>
          <a:stretch/>
        </p:blipFill>
        <p:spPr>
          <a:xfrm>
            <a:off x="1197429" y="856344"/>
            <a:ext cx="4180114" cy="57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1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" t="1" r="4410" b="51723"/>
          <a:stretch/>
        </p:blipFill>
        <p:spPr>
          <a:xfrm>
            <a:off x="4214446" y="128016"/>
            <a:ext cx="7798216" cy="4550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6" t="54977" r="303" b="11483"/>
          <a:stretch/>
        </p:blipFill>
        <p:spPr>
          <a:xfrm>
            <a:off x="320040" y="1845731"/>
            <a:ext cx="6888480" cy="446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3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4"/>
          <a:stretch/>
        </p:blipFill>
        <p:spPr>
          <a:xfrm>
            <a:off x="1004835" y="231898"/>
            <a:ext cx="5410480" cy="63942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t="10794" r="50000" b="52804"/>
          <a:stretch/>
        </p:blipFill>
        <p:spPr>
          <a:xfrm>
            <a:off x="7213598" y="1287731"/>
            <a:ext cx="3062516" cy="42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1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6" t="14391" r="15651" b="20423"/>
          <a:stretch/>
        </p:blipFill>
        <p:spPr>
          <a:xfrm>
            <a:off x="329703" y="213723"/>
            <a:ext cx="3502068" cy="63031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81" y="576436"/>
            <a:ext cx="8170485" cy="59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3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831" t="811" r="3067" b="66171"/>
          <a:stretch/>
        </p:blipFill>
        <p:spPr>
          <a:xfrm rot="5400000">
            <a:off x="-1373049" y="1638668"/>
            <a:ext cx="6897179" cy="35414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-1" r="6502" b="876"/>
          <a:stretch/>
        </p:blipFill>
        <p:spPr>
          <a:xfrm rot="16200000">
            <a:off x="4656975" y="-439599"/>
            <a:ext cx="6631805" cy="769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7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9269" r="-996" b="17686"/>
          <a:stretch/>
        </p:blipFill>
        <p:spPr>
          <a:xfrm>
            <a:off x="2183900" y="359227"/>
            <a:ext cx="7805036" cy="62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6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57" t="935" b="51084"/>
          <a:stretch/>
        </p:blipFill>
        <p:spPr>
          <a:xfrm rot="5400000">
            <a:off x="-232998" y="1248999"/>
            <a:ext cx="6503229" cy="44696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253" t="5983" r="8969"/>
          <a:stretch/>
        </p:blipFill>
        <p:spPr>
          <a:xfrm rot="16200000">
            <a:off x="5674377" y="-188685"/>
            <a:ext cx="6342742" cy="71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4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8" t="12363" r="5606" b="5524"/>
          <a:stretch/>
        </p:blipFill>
        <p:spPr>
          <a:xfrm>
            <a:off x="638629" y="609599"/>
            <a:ext cx="3526972" cy="48332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5080" r="7222" b="10476"/>
          <a:stretch/>
        </p:blipFill>
        <p:spPr>
          <a:xfrm>
            <a:off x="4165601" y="300215"/>
            <a:ext cx="7881255" cy="586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2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5" t="8677" r="2452" b="10264"/>
          <a:stretch/>
        </p:blipFill>
        <p:spPr>
          <a:xfrm>
            <a:off x="508000" y="333829"/>
            <a:ext cx="2510971" cy="5558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2752" r="2760" b="8783"/>
          <a:stretch/>
        </p:blipFill>
        <p:spPr>
          <a:xfrm>
            <a:off x="3454401" y="227561"/>
            <a:ext cx="8592456" cy="599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7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145144"/>
            <a:ext cx="11364685" cy="129177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Поступление учащихся </a:t>
            </a:r>
            <a:r>
              <a:rPr lang="ru-RU" sz="3200" b="1" i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ССУЗы</a:t>
            </a:r>
            <a:r>
              <a:rPr lang="ru-RU" sz="32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ВУЗы за </a:t>
            </a:r>
            <a:r>
              <a:rPr lang="ru-RU" sz="3200" b="1" i="1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межаттестационный</a:t>
            </a:r>
            <a:r>
              <a:rPr lang="ru-RU" sz="3200" b="1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</a:t>
            </a:r>
            <a:endParaRPr lang="ru-RU" sz="3200" b="1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" r="-68" b="52593"/>
          <a:stretch/>
        </p:blipFill>
        <p:spPr>
          <a:xfrm>
            <a:off x="482319" y="1886857"/>
            <a:ext cx="4989565" cy="33673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6" t="3386" r="1388" b="36084"/>
          <a:stretch/>
        </p:blipFill>
        <p:spPr>
          <a:xfrm>
            <a:off x="6691086" y="1494972"/>
            <a:ext cx="4615544" cy="415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t="48889" r="24967"/>
          <a:stretch/>
        </p:blipFill>
        <p:spPr>
          <a:xfrm>
            <a:off x="6342741" y="347473"/>
            <a:ext cx="4107543" cy="6278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1778">
            <a:off x="801515" y="1877304"/>
            <a:ext cx="5133521" cy="32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1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35" y="293912"/>
            <a:ext cx="4511337" cy="636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" r="47962"/>
          <a:stretch/>
        </p:blipFill>
        <p:spPr>
          <a:xfrm>
            <a:off x="7132316" y="137884"/>
            <a:ext cx="2940598" cy="651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3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8" r="2283" b="39699"/>
          <a:stretch/>
        </p:blipFill>
        <p:spPr>
          <a:xfrm>
            <a:off x="796614" y="109766"/>
            <a:ext cx="4147345" cy="6574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" b="41555"/>
          <a:stretch/>
        </p:blipFill>
        <p:spPr>
          <a:xfrm>
            <a:off x="5853930" y="1405218"/>
            <a:ext cx="5686064" cy="46939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59745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365126"/>
            <a:ext cx="11092543" cy="796018"/>
          </a:xfrm>
        </p:spPr>
        <p:txBody>
          <a:bodyPr>
            <a:normAutofit/>
          </a:bodyPr>
          <a:lstStyle/>
          <a:p>
            <a:r>
              <a:rPr lang="ru-RU" sz="3600" i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Наличие авторских учебно-методических пособий</a:t>
            </a:r>
            <a:endParaRPr lang="ru-RU" sz="3600" i="1" u="sng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38" b="22328"/>
          <a:stretch/>
        </p:blipFill>
        <p:spPr>
          <a:xfrm>
            <a:off x="116114" y="1161144"/>
            <a:ext cx="3857451" cy="5326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0" b="529"/>
          <a:stretch/>
        </p:blipFill>
        <p:spPr>
          <a:xfrm>
            <a:off x="3973565" y="1161144"/>
            <a:ext cx="3891108" cy="5138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" r="47846"/>
          <a:stretch/>
        </p:blipFill>
        <p:spPr>
          <a:xfrm>
            <a:off x="7620736" y="1161145"/>
            <a:ext cx="3733063" cy="513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8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43189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Признание высокого профессионализма, в т. ч.: наличие грамот, благодарственных писем, полученных за работу преподавателя (за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период)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" y="1607685"/>
            <a:ext cx="3377837" cy="46445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1792538"/>
            <a:ext cx="3108960" cy="4274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44" y="1602406"/>
            <a:ext cx="3271156" cy="464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7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46" y="502457"/>
            <a:ext cx="4123726" cy="5941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43" y="502457"/>
            <a:ext cx="4265786" cy="5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8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87" y="393192"/>
            <a:ext cx="4228556" cy="6083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225" y="6159"/>
            <a:ext cx="4568517" cy="64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0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06" y="0"/>
            <a:ext cx="4848301" cy="6858000"/>
          </a:xfrm>
          <a:prstGeom prst="rect">
            <a:avLst/>
          </a:prstGeom>
          <a:solidFill>
            <a:srgbClr val="FFCCFF">
              <a:alpha val="37000"/>
            </a:srgbClr>
          </a:solidFill>
        </p:spPr>
      </p:pic>
    </p:spTree>
    <p:extLst>
      <p:ext uri="{BB962C8B-B14F-4D97-AF65-F5344CB8AC3E}">
        <p14:creationId xmlns:p14="http://schemas.microsoft.com/office/powerpoint/2010/main" val="126505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525"/>
            <a:ext cx="11936186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i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Наличие наград (грамот, благодарственных писем), полученных за работу в области культуры и искусства (независимо от года получения)</a:t>
            </a:r>
            <a:endParaRPr lang="ru-RU" sz="3200" b="1" i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63" y="1462088"/>
            <a:ext cx="3688080" cy="50711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25" y="1462088"/>
            <a:ext cx="3473438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1"/>
            <a:ext cx="7790769" cy="56660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014" y="376661"/>
            <a:ext cx="3867829" cy="56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1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0"/>
            <a:ext cx="498621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20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53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37014"/>
            <a:ext cx="10983686" cy="3530373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264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" b="37627"/>
          <a:stretch/>
        </p:blipFill>
        <p:spPr>
          <a:xfrm>
            <a:off x="310243" y="573435"/>
            <a:ext cx="5579113" cy="5842861"/>
          </a:xfrm>
          <a:prstGeom prst="rect">
            <a:avLst/>
          </a:prstGeom>
          <a:pattFill prst="pct75">
            <a:fgClr>
              <a:schemeClr val="accent1">
                <a:lumMod val="75000"/>
              </a:schemeClr>
            </a:fgClr>
            <a:bgClr>
              <a:schemeClr val="bg1"/>
            </a:bgClr>
          </a:pattFill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5" b="35367"/>
          <a:stretch/>
        </p:blipFill>
        <p:spPr>
          <a:xfrm>
            <a:off x="6230320" y="573436"/>
            <a:ext cx="5377912" cy="584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5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971" y="350612"/>
            <a:ext cx="11771086" cy="1028246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chemeClr val="accent6">
                    <a:lumMod val="50000"/>
                  </a:schemeClr>
                </a:solidFill>
              </a:rPr>
              <a:t>1. Повышение квалификации, профессиональная переподготовка</a:t>
            </a:r>
            <a:endParaRPr lang="ru-RU" b="1" i="1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2922" r="1331" b="3586"/>
          <a:stretch/>
        </p:blipFill>
        <p:spPr>
          <a:xfrm>
            <a:off x="1959429" y="1589315"/>
            <a:ext cx="7852228" cy="526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8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9"/>
          <a:stretch/>
        </p:blipFill>
        <p:spPr>
          <a:xfrm>
            <a:off x="1045029" y="-14515"/>
            <a:ext cx="4643647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8" t="-424"/>
          <a:stretch/>
        </p:blipFill>
        <p:spPr>
          <a:xfrm>
            <a:off x="6560457" y="-14515"/>
            <a:ext cx="4687189" cy="688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43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0456" y="219982"/>
            <a:ext cx="6749142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преподавателя в научно-методической, экспериментальной деятельности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t="3993" r="2654" b="6259"/>
          <a:stretch/>
        </p:blipFill>
        <p:spPr>
          <a:xfrm>
            <a:off x="769257" y="95805"/>
            <a:ext cx="4630057" cy="64211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r="-358" b="53439"/>
          <a:stretch/>
        </p:blipFill>
        <p:spPr>
          <a:xfrm>
            <a:off x="5587999" y="1879374"/>
            <a:ext cx="6154057" cy="463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9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34" y="0"/>
            <a:ext cx="5018594" cy="69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3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</TotalTime>
  <Words>251</Words>
  <Application>Microsoft Office PowerPoint</Application>
  <PresentationFormat>Широкоэкранный</PresentationFormat>
  <Paragraphs>27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AA Futured</vt:lpstr>
      <vt:lpstr>Arial</vt:lpstr>
      <vt:lpstr>Calibri</vt:lpstr>
      <vt:lpstr>Calibri Light</vt:lpstr>
      <vt:lpstr>Times New Roman</vt:lpstr>
      <vt:lpstr>Тема Office</vt:lpstr>
      <vt:lpstr>     УПРАВЛЕНИЕ КУЛЬТУРЫ ДЕПАРТАМЕНТА ПО СОЦИАЛЬНОЙ ПОЛИТИКЕ АДМИНИСТРАЦИИ ГОРОДСКОГО ОКРУГА САРАНСК Муниципальное бюджетное учреждение дополнительного образования «Детская музыкальная школа № 4 имени Л. Войнова»   ПОРТФОЛИО </vt:lpstr>
      <vt:lpstr>Сведения о себе</vt:lpstr>
      <vt:lpstr>Презентация PowerPoint</vt:lpstr>
      <vt:lpstr>Презентация PowerPoint</vt:lpstr>
      <vt:lpstr>Презентация PowerPoint</vt:lpstr>
      <vt:lpstr>1. Повышение квалификации, профессиональная переподготовка</vt:lpstr>
      <vt:lpstr>Презентация PowerPoint</vt:lpstr>
      <vt:lpstr>2. Участие преподавателя в научно-методической, экспериментальной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3. Позитивная динамика доли учащихся, успевающих на  «4» и «5» за предшествующий учебный год (%)</vt:lpstr>
      <vt:lpstr>4. Результаты участия обучающихся в профессиональных конкурсах, проводимых под патронатом Министерств культуры</vt:lpstr>
      <vt:lpstr>Презентация PowerPoint</vt:lpstr>
      <vt:lpstr>Презентация PowerPoint</vt:lpstr>
      <vt:lpstr>Презентация PowerPoint</vt:lpstr>
      <vt:lpstr>5. Результаты участия обучающихся в мероприятиях различных уровней по учебной деятельности: предметные олимпиады, конкурсы, фестивали и т. д.</vt:lpstr>
      <vt:lpstr>Презентация PowerPoint</vt:lpstr>
      <vt:lpstr>Презентация PowerPoint</vt:lpstr>
      <vt:lpstr>Презентация PowerPoint</vt:lpstr>
      <vt:lpstr>Презентация PowerPoint</vt:lpstr>
      <vt:lpstr>6. Количество учащихся (коллективов), принимающих участие в конкурсах, фестивалях различного уровня за межаттестационный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Участие преподавателя или учащихся в мероприятиях концертно-просветительского, художественно-творческого характера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Поступление учащихся ССУЗы и ВУЗы за межаттестационный период</vt:lpstr>
      <vt:lpstr>Презентация PowerPoint</vt:lpstr>
      <vt:lpstr>Презентация PowerPoint</vt:lpstr>
      <vt:lpstr>9. Наличие авторских учебно-методических пособий</vt:lpstr>
      <vt:lpstr>10. Признание высокого профессионализма, в т. ч.: наличие грамот, благодарственных писем, полученных за работу преподавателя (за межаттестационный период)</vt:lpstr>
      <vt:lpstr>Презентация PowerPoint</vt:lpstr>
      <vt:lpstr>Презентация PowerPoint</vt:lpstr>
      <vt:lpstr>Презентация PowerPoint</vt:lpstr>
      <vt:lpstr>11. Наличие наград (грамот, благодарственных писем), полученных за работу в области культуры и искусства (независимо от года получения)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user</cp:lastModifiedBy>
  <cp:revision>21</cp:revision>
  <dcterms:created xsi:type="dcterms:W3CDTF">2018-02-08T14:22:59Z</dcterms:created>
  <dcterms:modified xsi:type="dcterms:W3CDTF">2018-02-08T17:39:57Z</dcterms:modified>
</cp:coreProperties>
</file>