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14" r:id="rId3"/>
    <p:sldId id="263" r:id="rId4"/>
    <p:sldId id="265" r:id="rId5"/>
    <p:sldId id="267" r:id="rId6"/>
    <p:sldId id="268" r:id="rId7"/>
    <p:sldId id="315" r:id="rId8"/>
    <p:sldId id="316" r:id="rId9"/>
    <p:sldId id="322" r:id="rId10"/>
    <p:sldId id="324" r:id="rId11"/>
    <p:sldId id="323" r:id="rId12"/>
    <p:sldId id="321" r:id="rId13"/>
    <p:sldId id="317" r:id="rId14"/>
    <p:sldId id="320" r:id="rId15"/>
    <p:sldId id="269" r:id="rId16"/>
    <p:sldId id="277" r:id="rId17"/>
    <p:sldId id="279" r:id="rId18"/>
    <p:sldId id="280" r:id="rId19"/>
    <p:sldId id="332" r:id="rId20"/>
    <p:sldId id="281" r:id="rId21"/>
    <p:sldId id="282" r:id="rId22"/>
    <p:sldId id="325" r:id="rId23"/>
    <p:sldId id="326" r:id="rId24"/>
    <p:sldId id="283" r:id="rId25"/>
    <p:sldId id="287" r:id="rId26"/>
    <p:sldId id="284" r:id="rId27"/>
    <p:sldId id="285" r:id="rId28"/>
    <p:sldId id="327" r:id="rId29"/>
    <p:sldId id="328" r:id="rId30"/>
    <p:sldId id="288" r:id="rId31"/>
    <p:sldId id="330" r:id="rId32"/>
    <p:sldId id="290" r:id="rId33"/>
    <p:sldId id="292" r:id="rId34"/>
    <p:sldId id="333" r:id="rId35"/>
    <p:sldId id="295" r:id="rId36"/>
    <p:sldId id="297" r:id="rId37"/>
    <p:sldId id="329" r:id="rId38"/>
    <p:sldId id="300" r:id="rId39"/>
    <p:sldId id="298" r:id="rId40"/>
    <p:sldId id="313" r:id="rId41"/>
    <p:sldId id="308" r:id="rId42"/>
    <p:sldId id="304" r:id="rId43"/>
    <p:sldId id="334" r:id="rId44"/>
    <p:sldId id="305" r:id="rId45"/>
    <p:sldId id="302" r:id="rId46"/>
    <p:sldId id="30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14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4F61F-EA63-47EB-AEB8-8FD930BE44F3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73E0F-0B72-4627-BFD9-60A25A1F2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338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73E0F-0B72-4627-BFD9-60A25A1F20D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349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647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929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845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535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3583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804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274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108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264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715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3271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2703C-945E-41BD-BE5A-AA21D1A49085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35B23-FDCC-4373-97CD-B582CDE18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458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117sar.schoolrm.ru/sveden/employees/10047/361800/?bitrix_include_areas=N&amp;clear_cache=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39"/>
            <a:ext cx="8784976" cy="57606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784976" cy="590465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Марычевой Татьяны Александровны,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руководителя МДОУ «Детский сад №117»</a:t>
            </a:r>
          </a:p>
          <a:p>
            <a:pPr algn="l"/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12.12.1976 г.</a:t>
            </a:r>
          </a:p>
          <a:p>
            <a:pPr algn="l"/>
            <a: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algn="l"/>
            <a: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-высшее</a:t>
            </a:r>
            <a:r>
              <a:rPr lang="ru-RU" sz="1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Московский государственный университет культуры и искусств,  2000г, преподаватель фортепиано, концертмейстер, дирижер</a:t>
            </a:r>
          </a:p>
          <a:p>
            <a:pPr algn="l"/>
            <a: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лет </a:t>
            </a:r>
          </a:p>
          <a:p>
            <a:pPr algn="l"/>
            <a: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l"/>
            <a: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данной должности</a:t>
            </a:r>
            <a:r>
              <a:rPr lang="ru-RU" sz="1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l"/>
            <a: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</a:p>
          <a:p>
            <a:pPr algn="l"/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  <a:endParaRPr lang="ru-RU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90000"/>
              </a:lnSpc>
              <a:spcBef>
                <a:spcPts val="0"/>
              </a:spcBef>
              <a:buClr>
                <a:srgbClr val="70AD47">
                  <a:lumMod val="75000"/>
                </a:srgbClr>
              </a:buClr>
              <a:defRPr/>
            </a:pPr>
            <a: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</a:t>
            </a:r>
          </a:p>
          <a:p>
            <a:pPr lvl="0" algn="l">
              <a:lnSpc>
                <a:spcPct val="90000"/>
              </a:lnSpc>
              <a:spcBef>
                <a:spcPts val="0"/>
              </a:spcBef>
              <a:buClr>
                <a:srgbClr val="70AD47">
                  <a:lumMod val="75000"/>
                </a:srgbClr>
              </a:buClr>
              <a:defRPr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13.02.2024г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Приказ №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132-ОД</a:t>
            </a:r>
            <a:endParaRPr lang="ru-RU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90000"/>
              </a:lnSpc>
              <a:spcBef>
                <a:spcPts val="0"/>
              </a:spcBef>
              <a:buClr>
                <a:srgbClr val="70AD47">
                  <a:lumMod val="75000"/>
                </a:srgbClr>
              </a:buClr>
              <a:defRPr/>
            </a:pPr>
            <a: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Admin\Desktop\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755256" cy="281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5684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373" y="0"/>
            <a:ext cx="9351929" cy="70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un9-62.userapi.com/impg/PjTYfrnff10zBcIIorCbzWiV2ACPchK76QxIvA/zyT3djdwUOY.jpg?size=1241x1754&amp;quality=95&amp;sign=0150d54ad2a861cfaafdec07a9c209c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361304" cy="475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un9-79.userapi.com/impg/_MlVYIVMmXXN6JIQ1X-5hjqifWeq7fkGOQYWXQ/bUAKCwWF2cU.jpg?size=1241x1754&amp;quality=95&amp;sign=c8b783cafeb090ad08671714fb172e0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6611" y="109155"/>
            <a:ext cx="2957172" cy="432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34619"/>
            <a:ext cx="4838055" cy="342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5089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31" y="0"/>
            <a:ext cx="9329259" cy="699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sun9-64.userapi.com/impg/mB_yqcBBnhT0pAu_4zEUgM9m_yaD3Sa0S-Ugow/H6srZuF7evw.jpg?size=571x807&amp;quality=95&amp;sign=c1eac73ee2c969d63b657f5d0cc02b80&amp;c_uniq_tag=3VMXl_UASAOI8DevBB_qwzXfMErBxJmMg6NhlidBavg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817888" cy="39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28.userapi.com/impg/c5W87vnVhb35TjqcSx1smfB8CHmcquGadKBYxw/X3nI7fBukLE.jpg?size=1527x2160&amp;quality=95&amp;sign=94eba71e38ef33a75ea531c955921d6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6572" y="2265259"/>
            <a:ext cx="3167052" cy="447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21.userapi.com/impg/s48kXzpOUpuhs3-dGPx-T8vd-DquJ2ntypdyig/M8rFUestHt0.jpg?size=571x807&amp;quality=95&amp;sign=0edf6aaacd1786824bc7e47b1304114e&amp;c_uniq_tag=SHgRfaWX45CTD_5w7CTdqbVaBlhOtrShzJ-qABm1fcQ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54" y="116631"/>
            <a:ext cx="3105182" cy="438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6657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2" cy="69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un9-32.userapi.com/impg/GhCGpBW18iXEjpy_6obwmrrHjK2ND0B3mBDL7A/kEPwZjMT81M.jpg?size=1241x1754&amp;quality=95&amp;sign=1738259f459ddc2ec65d5dcba22aadb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8757" y="1844824"/>
            <a:ext cx="3321367" cy="469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30.userapi.com/impg/N5GVvLaucCuoxYcHZo-W7w3GdD_YAH3AG0Xe8w/ORvntdPw2vI.jpg?size=1241x1755&amp;quality=95&amp;sign=536909e8ecef7e461de441fabffdc4e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0368"/>
            <a:ext cx="3323246" cy="469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63.userapi.com/impg/wjRfFnDXuAm26IfT0H5Giue4GZo4gmqGVXnKeA/-aunMgzlMhg.jpg?size=807x570&amp;quality=95&amp;sign=fc73ae8a375fc72edd6bef5691a21470&amp;c_uniq_tag=6EaPK5DjKr_8Uh5AdFKnBLgysvkF21tWT22fug1rdWk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5170"/>
            <a:ext cx="5256584" cy="37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4266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7" y="40"/>
            <a:ext cx="9262468" cy="694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11.userapi.com/impg/T0gYiCmQnvTzXNlmKCFUijoHFkzOEP5MB2KdYw/_WrvqKGzm9M.jpg?size=571x807&amp;quality=95&amp;sign=49ae2e9e6a5f384e64dda1a23fe9d684&amp;c_uniq_tag=PN8wzkXwmy_O5rdVp3-UstxFlD2ZNjmgrUsVPO_3UlQ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1914" y="1844824"/>
            <a:ext cx="351554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46.userapi.com/impg/c8jb5CpvrSlpGVa4qlYuMf3EHhDilhUqsixP8g/D9ZY1sOcFgA.jpg?size=1241x1755&amp;quality=95&amp;sign=31651609c02b47349bf3304ecc5b2d2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330970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26.userapi.com/impg/6chUnfpHdNY19zv-RHN3itOC-ekhRecoz11QCw/fEB0Yinyda8.jpg?size=1241x1754&amp;quality=95&amp;sign=ba47a644ae01f6518c04520a4ee7bcd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32311"/>
            <a:ext cx="3240360" cy="45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236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un9-64.userapi.com/impg/_11_oZS2l-2SUV2hh99uOpmR5kw4eZSq1L_uLg/oXmhqif9fno.jpg?size=1241x1754&amp;quality=95&amp;sign=a1bb327203cc20db37ad30a94bb263a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8125" y="2091282"/>
            <a:ext cx="3372575" cy="476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20.userapi.com/impg/mD7GYsYZy4HHB0PuATeJGmgDgS-tAbPdznqKRg/mRRE6Rvmd-g.jpg?size=1240x1754&amp;quality=95&amp;sign=4d3da9318fc2785d996be9283b54980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3032" y="63107"/>
            <a:ext cx="3012517" cy="426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un9-10.userapi.com/impg/2LE8fxBo6JCUHwLi1xaj1Gzo9F1ZtoR7j_3Xhg/bh34WAHwQ4s.jpg?size=1241x1755&amp;quality=95&amp;sign=3e21dec605e3a3a47f1d4ab73f99010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17" y="34004"/>
            <a:ext cx="3033808" cy="429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3560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4.userapi.com/impg/6I8ZQWQfLesLh81z3MoU1wBv1bnshsdiji1acA/f7oVTRlq-nM.jpg?size=1241x1754&amp;quality=95&amp;sign=fa6fd4e04ae53c11983993793558d23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8840"/>
            <a:ext cx="3363239" cy="475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4.userapi.com/impg/eIkMPBDAz3YE4S60vg2L_ORgKO2H0txWnJbXaw/wCnOTwWiatI.jpg?size=1241x1754&amp;quality=95&amp;sign=738848aaea9a51a5595926fb74991df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40" y="116632"/>
            <a:ext cx="3341466" cy="472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49.userapi.com/impg/pPacZlfjbmDvH4_bFxs8Eh0xVfGfaI2r-sItww/-4X6STP1T-A.jpg?size=1242x1755&amp;quality=95&amp;sign=373551c8450e9c893fc281bb5e8a047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8726" y="122634"/>
            <a:ext cx="3014055" cy="425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278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9178"/>
            <a:ext cx="9328703" cy="69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031" y="188640"/>
            <a:ext cx="8229600" cy="72008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</p:txBody>
      </p:sp>
      <p:pic>
        <p:nvPicPr>
          <p:cNvPr id="2050" name="Picture 2" descr="C:\Users\Admin\Pictures\img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109259" cy="56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Pictures\img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62260"/>
            <a:ext cx="3990754" cy="549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1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6556" y="-267939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H:\детский сад\атесстация\1386147-016-015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77589"/>
            <a:ext cx="4576798" cy="646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ownloads\dDdkeGG1Gk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1585"/>
            <a:ext cx="4513932" cy="638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9406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43408"/>
            <a:ext cx="3600400" cy="51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90035"/>
            <a:ext cx="4032448" cy="55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-292592"/>
            <a:ext cx="3567832" cy="475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91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024" y="-54768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Pictures\img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7056" y="836712"/>
            <a:ext cx="3114978" cy="42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Pictures\img4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1489" y="2060848"/>
            <a:ext cx="3217269" cy="442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0989" y="31340"/>
            <a:ext cx="3064199" cy="4350960"/>
          </a:xfrm>
          <a:prstGeom prst="rect">
            <a:avLst/>
          </a:prstGeom>
          <a:noFill/>
          <a:ln w="9525">
            <a:solidFill>
              <a:srgbClr val="32723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859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034"/>
            <a:ext cx="9375377" cy="703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03468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Представление инновационного педагогического опыта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на сайте МДОУ «Детский сад №117»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200" b="1" dirty="0"/>
              <a:t> «Формирование у старших дошкольников интереса к инструментальному </a:t>
            </a:r>
            <a:r>
              <a:rPr lang="ru-RU" sz="2200" b="1" dirty="0" err="1"/>
              <a:t>музицированию</a:t>
            </a:r>
            <a:r>
              <a:rPr lang="ru-RU" sz="2200" b="1" dirty="0"/>
              <a:t>,  как форме коллективной художественной деятельности,  посредством игры на детских музыкальных инструментах в музыкально-ансамблевой деятельности» 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en-US" sz="2000" dirty="0"/>
              <a:t> </a:t>
            </a:r>
            <a:r>
              <a:rPr lang="en-US" sz="2000" dirty="0">
                <a:hlinkClick r:id="rId3"/>
              </a:rPr>
              <a:t>https://ds117sar.schoolrm.ru/sveden/employees/10047/361800/?bitrix_include_areas=N&amp;clear_cache=Y</a:t>
            </a:r>
            <a:r>
              <a:rPr lang="en-US" sz="2000" dirty="0"/>
              <a:t>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850498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2172"/>
            <a:ext cx="9258097" cy="694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:\детский сад\атесстация\2021-1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0" y="299283"/>
            <a:ext cx="4350206" cy="61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Admin\Pictures\img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7699" y="195678"/>
            <a:ext cx="4621878" cy="635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8216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3284"/>
            <a:ext cx="4281538" cy="605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0668" y="275251"/>
            <a:ext cx="4369315" cy="61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0833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45" y="-48795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dmin\Pictures\img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55338" cy="59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Pictures\img3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8775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0175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324528" cy="699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dmin\Pictures\img3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341709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Pictures\img3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826" y="403898"/>
            <a:ext cx="4453175" cy="58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9053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2847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916" y="0"/>
            <a:ext cx="8229600" cy="1758826"/>
          </a:xfrm>
        </p:spPr>
        <p:txBody>
          <a:bodyPr>
            <a:normAutofit/>
          </a:bodyPr>
          <a:lstStyle/>
          <a:p>
            <a:pPr algn="l"/>
            <a:r>
              <a:rPr lang="ru-RU" sz="2400" b="1" kern="5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400" b="1" kern="50" dirty="0">
                <a:solidFill>
                  <a:srgbClr val="FF0000"/>
                </a:solidFill>
                <a:latin typeface="Times New Roman"/>
                <a:ea typeface="Times New Roman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\Pictures\img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672408" cy="505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Pictures\img4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695794" cy="508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80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98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дипломы грамоты\Marycheva_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718"/>
            <a:ext cx="4608512" cy="67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Сертификат Марычева Татьяна Александровна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3199" y="295898"/>
            <a:ext cx="437727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38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8207"/>
            <a:ext cx="4201494" cy="578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Admin\Pictures\img3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8657" y="542513"/>
            <a:ext cx="4158647" cy="572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194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013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Admin\Pictures\img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331130" cy="595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Pictures\img3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430517"/>
            <a:ext cx="4380995" cy="60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215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26620"/>
            <a:ext cx="9108504" cy="683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Pictures\img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4392488" cy="604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Pictures\img4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3088" y="188639"/>
            <a:ext cx="4370912" cy="601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7497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" y="879"/>
            <a:ext cx="9323514" cy="69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Pictures\img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44810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Pictures\img4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521201" cy="622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2753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71400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0"/>
            <a:ext cx="9649072" cy="612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kern="5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Организация </a:t>
            </a:r>
            <a:r>
              <a:rPr lang="ru-RU" sz="2800" b="1" kern="50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партнёрского взаимодействия с родителями для решения воспитательных и образовательных задач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Admin\Desktop\портфолио Марычевой Т.А\img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210531" cy="57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ownloads\Безымянный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23"/>
          <a:stretch/>
        </p:blipFill>
        <p:spPr bwMode="auto">
          <a:xfrm>
            <a:off x="5076056" y="1508667"/>
            <a:ext cx="3943350" cy="576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76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08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Autofit/>
          </a:bodyPr>
          <a:lstStyle/>
          <a:p>
            <a:pPr algn="l"/>
            <a:r>
              <a:rPr lang="ru-RU" sz="3200" kern="5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Проведение </a:t>
            </a:r>
            <a:r>
              <a:rPr lang="ru-RU" sz="3200" kern="50" dirty="0">
                <a:solidFill>
                  <a:srgbClr val="FF0000"/>
                </a:solidFill>
                <a:latin typeface="Times New Roman"/>
                <a:ea typeface="Times New Roman"/>
              </a:rPr>
              <a:t>открытых занятий, мастер-классов, </a:t>
            </a:r>
            <a:r>
              <a:rPr lang="ru-RU" sz="3200" kern="5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мероприятий: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Admin\Pictures\img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5188" y="1556791"/>
            <a:ext cx="3711027" cy="510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143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8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дипломы грамоты\Марычева_Сертификат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96"/>
            <a:ext cx="6768752" cy="478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\Desktop\благодарнос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7860" y="548680"/>
            <a:ext cx="4261783" cy="602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19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0346" y="0"/>
            <a:ext cx="9234873" cy="692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pPr algn="l"/>
            <a:r>
              <a:rPr lang="ru-RU" sz="3600" b="1" kern="5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Экспертная </a:t>
            </a:r>
            <a:r>
              <a:rPr lang="ru-RU" sz="3600" b="1" kern="50" dirty="0">
                <a:solidFill>
                  <a:srgbClr val="FF0000"/>
                </a:solidFill>
                <a:latin typeface="Times New Roman"/>
                <a:ea typeface="Times New Roman"/>
              </a:rPr>
              <a:t>деятельность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:\Blagodarnost_Marychevoy_Shachem_KRAJnyay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402216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Pictures\img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060440" cy="558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192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495521" cy="712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активность педагога: участие в комиссиях, педагогических сообществах, в жюри конкурсов.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\Pictures\img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600400" cy="495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27217"/>
            <a:ext cx="4181232" cy="575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0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2780"/>
            <a:ext cx="9361040" cy="70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\Downloads\Marychevoy_Blagodarnost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5244" y="414133"/>
            <a:ext cx="4653176" cy="329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\Pictures\img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4392488" cy="604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732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653" y="-10953"/>
            <a:ext cx="9146974" cy="68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210146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FF0000"/>
                </a:solidFill>
              </a:rPr>
              <a:t>10. Реализация регионального компонента в образовательном процессе</a:t>
            </a:r>
          </a:p>
        </p:txBody>
      </p:sp>
      <p:pic>
        <p:nvPicPr>
          <p:cNvPr id="5" name="Picture 2" descr="C:\Users\Admin\Desktop\портфолио Марычевой Т.А\img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452" y="1574647"/>
            <a:ext cx="3689520" cy="507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\Downloads\77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53"/>
          <a:stretch/>
        </p:blipFill>
        <p:spPr bwMode="auto">
          <a:xfrm>
            <a:off x="4478653" y="1629451"/>
            <a:ext cx="3757217" cy="49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07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857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354162"/>
          </a:xfrm>
        </p:spPr>
        <p:txBody>
          <a:bodyPr/>
          <a:lstStyle/>
          <a:p>
            <a:pPr algn="l"/>
            <a:r>
              <a:rPr lang="ru-RU" sz="4000" b="1" dirty="0">
                <a:solidFill>
                  <a:srgbClr val="FF0000"/>
                </a:solidFill>
              </a:rPr>
              <a:t>11. Участие педагога в профессиональных </a:t>
            </a:r>
            <a:r>
              <a:rPr lang="ru-RU" sz="3600" b="1" dirty="0">
                <a:solidFill>
                  <a:srgbClr val="FF0000"/>
                </a:solidFill>
              </a:rPr>
              <a:t>конкурсах</a:t>
            </a:r>
          </a:p>
        </p:txBody>
      </p:sp>
      <p:pic>
        <p:nvPicPr>
          <p:cNvPr id="8194" name="Picture 2" descr="C:\Users\Admin\Pictures\img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5179" y="1700808"/>
            <a:ext cx="3582970" cy="493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68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102" y="0"/>
            <a:ext cx="9468544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дипломы грамоты\Марычева_Диплом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3893" y="404664"/>
            <a:ext cx="3794468" cy="53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дипломы грамоты\воспитателям 117 са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744004" cy="33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69827"/>
            <a:ext cx="4698474" cy="332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2818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3539"/>
            <a:ext cx="9324528" cy="6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портфолио Марычевой Т.А\Page_00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6370" y="185622"/>
            <a:ext cx="3019366" cy="42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портфолио Марычевой Т.А\img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138" y="2224917"/>
            <a:ext cx="3240166" cy="445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736" y="2561870"/>
            <a:ext cx="3008264" cy="425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3723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5367" y="5882"/>
            <a:ext cx="9279367" cy="695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дипломы грамоты\Коллектив_воспитателей_16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954840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дипломы грамоты\Коллектив МДОУ Детского сада №117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95308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дипломы грамоты\Коллектив_воспитателей_330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4324" y="1830991"/>
            <a:ext cx="3456384" cy="4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2460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257031" cy="694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322"/>
            <a:ext cx="8229600" cy="1563114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(экспериментальной) деятельности</a:t>
            </a:r>
          </a:p>
        </p:txBody>
      </p:sp>
      <p:pic>
        <p:nvPicPr>
          <p:cNvPr id="2050" name="Picture 2" descr="C:\Users\Admin\Pictures\img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38284" cy="500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Pictures\img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3600400" cy="495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176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8012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Admin\Pictures\img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5557"/>
            <a:ext cx="4423243" cy="608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4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" y="-54769"/>
            <a:ext cx="9217024" cy="69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  <p:pic>
        <p:nvPicPr>
          <p:cNvPr id="11269" name="Picture 5" descr="C:\Users\Admin\Pictures\img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51" y="1252241"/>
            <a:ext cx="3002739" cy="41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Admin\Pictures\img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3096344" cy="44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Admin\Pictures\img4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426" y="1258643"/>
            <a:ext cx="2783623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4220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портфолио Марычевой Т.А\img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131840" cy="43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Pictures\img4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32"/>
          <a:stretch/>
        </p:blipFill>
        <p:spPr bwMode="auto">
          <a:xfrm>
            <a:off x="3203848" y="659338"/>
            <a:ext cx="3055015" cy="445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Pictures\img4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09" b="2627"/>
          <a:stretch/>
        </p:blipFill>
        <p:spPr bwMode="auto">
          <a:xfrm>
            <a:off x="6372200" y="2204863"/>
            <a:ext cx="2879149" cy="404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18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347" y="-1651"/>
            <a:ext cx="932815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4236" y="324596"/>
            <a:ext cx="4297363" cy="63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736"/>
            <a:ext cx="4249737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4010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портфолио Марычевой Т.А\img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98712" cy="495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портфолио Марычевой Т.А\Page_00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1189" y="0"/>
            <a:ext cx="3422811" cy="483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24337"/>
            <a:ext cx="3253880" cy="460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15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4665"/>
            <a:ext cx="9251504" cy="693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портфолио Марычевой Т.А\img0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0" t="1634" b="1502"/>
          <a:stretch/>
        </p:blipFill>
        <p:spPr bwMode="auto">
          <a:xfrm>
            <a:off x="4716016" y="255932"/>
            <a:ext cx="4291445" cy="606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портфолио Марычевой Т.А\img0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1" b="1527"/>
          <a:stretch/>
        </p:blipFill>
        <p:spPr bwMode="auto">
          <a:xfrm>
            <a:off x="179512" y="255932"/>
            <a:ext cx="4254437" cy="606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75264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096" y="608"/>
            <a:ext cx="9273615" cy="69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портфолио Марычевой Т.А\img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666" y="188640"/>
            <a:ext cx="4539333" cy="624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портфолио Марычевой Т.А\img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749"/>
            <a:ext cx="4607458" cy="633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5025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72"/>
            <a:ext cx="9135992" cy="685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38138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ru-RU" sz="2800" b="1" kern="5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Результаты </a:t>
            </a:r>
            <a:r>
              <a:rPr lang="ru-RU" sz="28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участия воспитанников </a:t>
            </a:r>
            <a:r>
              <a:rPr lang="ru-RU" sz="2800" b="1" kern="5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в: конкурсах, выставках, турнирах</a:t>
            </a:r>
            <a:r>
              <a:rPr lang="ru-RU" sz="2800" b="1" kern="5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2800" b="1" kern="5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соревнованиях</a:t>
            </a:r>
            <a:r>
              <a:rPr lang="ru-RU" sz="2800" b="1" kern="5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</a:t>
            </a:r>
            <a:r>
              <a:rPr lang="ru-RU" sz="2800" b="1" kern="5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акциях,</a:t>
            </a:r>
            <a:r>
              <a:rPr lang="ru-RU" sz="28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8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800" b="1" kern="5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фестивалях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3182937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4864"/>
            <a:ext cx="3048000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2051" y="2420888"/>
            <a:ext cx="3030537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875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ownloads\1613271766_147-p-sinii-fon-s-notami-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618" y="488230"/>
            <a:ext cx="4274130" cy="58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9474" y="422358"/>
            <a:ext cx="4369869" cy="601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168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89" y="0"/>
            <a:ext cx="9132311" cy="684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дипломы грамоты\img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5653"/>
            <a:ext cx="2919281" cy="414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Pictures\img3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647" y="2348880"/>
            <a:ext cx="3162030" cy="427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Pictures\img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5653"/>
            <a:ext cx="2930405" cy="420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4537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SWV0qjhzcBY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8453"/>
            <a:ext cx="3308810" cy="46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дипломы грамоты\img3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2683"/>
            <a:ext cx="3179903" cy="45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37179"/>
            <a:ext cx="4747625" cy="335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8336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1613271766_147-p-sinii-fon-s-notami-1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9" y="23969"/>
            <a:ext cx="9245391" cy="693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портфолио Марычевой Т.А\Вдовина Александра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153731" cy="44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un9-12.userapi.com/impg/WDcFZDkTQsEz2tNb2pR3u8y6lSL2EhEOrKjm2g/94EhSbi1cEE.jpg?size=1241x1755&amp;quality=95&amp;sign=2a52811181e84cd76b8670bec6411a8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8111" y="233014"/>
            <a:ext cx="3314301" cy="468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un9-20.userapi.com/impg/dv_LEefdrqZDNV3tibCKCnK0hk2kAVBxhkR1pw/PoPusO2YK9A.jpg?size=1241x1755&amp;quality=95&amp;sign=7ae65b5dcf9592d0c6f0dc312e75b8a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63129"/>
            <a:ext cx="3107712" cy="439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83297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189</Words>
  <Application>Microsoft Office PowerPoint</Application>
  <PresentationFormat>Экран (4:3)</PresentationFormat>
  <Paragraphs>29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Министерство образования Республики Мордовия</vt:lpstr>
      <vt:lpstr>Представление инновационного педагогического опыта  на сайте МДОУ «Детский сад №117»    «Формирование у старших дошкольников интереса к инструментальному музицированию,  как форме коллективной художественной деятельности,  посредством игры на детских музыкальных инструментах в музыкально-ансамблевой деятельности»    https://ds117sar.schoolrm.ru/sveden/employees/10047/361800/?bitrix_include_areas=N&amp;clear_cache=Y </vt:lpstr>
      <vt:lpstr>Слайд 3</vt:lpstr>
      <vt:lpstr>Участие в инновационной (экспериментальной) деятельности</vt:lpstr>
      <vt:lpstr>Результаты участия воспитанников в: конкурсах, выставках, турнирах,  соревнованиях, акциях, фестивалях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Наличие публикаций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Слайд 25</vt:lpstr>
      <vt:lpstr>Слайд 26</vt:lpstr>
      <vt:lpstr>Слайд 27</vt:lpstr>
      <vt:lpstr>Слайд 28</vt:lpstr>
      <vt:lpstr>Слайд 29</vt:lpstr>
      <vt:lpstr>Проведение открытых занятий, мастер-классов, мероприятий:</vt:lpstr>
      <vt:lpstr>Слайд 31</vt:lpstr>
      <vt:lpstr>Экспертная деятельность</vt:lpstr>
      <vt:lpstr>Общественная активность педагога: участие в комиссиях, педагогических сообществах, в жюри конкурсов.</vt:lpstr>
      <vt:lpstr>Слайд 34</vt:lpstr>
      <vt:lpstr>10. Реализация регионального компонента в образовательном процессе</vt:lpstr>
      <vt:lpstr>11. Участие педагога в профессиональных конкурсах</vt:lpstr>
      <vt:lpstr>Слайд 37</vt:lpstr>
      <vt:lpstr>Слайд 38</vt:lpstr>
      <vt:lpstr>Слайд 39</vt:lpstr>
      <vt:lpstr>Наставничество </vt:lpstr>
      <vt:lpstr> Награды и поощрения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136</cp:revision>
  <dcterms:created xsi:type="dcterms:W3CDTF">2021-08-10T08:22:39Z</dcterms:created>
  <dcterms:modified xsi:type="dcterms:W3CDTF">2024-03-26T13:14:13Z</dcterms:modified>
</cp:coreProperties>
</file>