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9" r:id="rId3"/>
    <p:sldId id="258" r:id="rId4"/>
    <p:sldId id="256" r:id="rId5"/>
    <p:sldId id="260" r:id="rId6"/>
    <p:sldId id="284" r:id="rId7"/>
    <p:sldId id="261" r:id="rId8"/>
    <p:sldId id="262" r:id="rId9"/>
    <p:sldId id="263" r:id="rId10"/>
    <p:sldId id="285" r:id="rId11"/>
    <p:sldId id="286" r:id="rId12"/>
    <p:sldId id="264" r:id="rId13"/>
    <p:sldId id="287" r:id="rId14"/>
    <p:sldId id="265" r:id="rId15"/>
    <p:sldId id="266" r:id="rId16"/>
    <p:sldId id="267" r:id="rId17"/>
    <p:sldId id="271" r:id="rId18"/>
    <p:sldId id="268" r:id="rId19"/>
    <p:sldId id="288" r:id="rId20"/>
    <p:sldId id="289" r:id="rId21"/>
    <p:sldId id="292" r:id="rId22"/>
    <p:sldId id="269" r:id="rId23"/>
    <p:sldId id="270" r:id="rId24"/>
    <p:sldId id="293" r:id="rId25"/>
    <p:sldId id="272" r:id="rId26"/>
    <p:sldId id="294" r:id="rId27"/>
    <p:sldId id="275" r:id="rId28"/>
    <p:sldId id="290" r:id="rId29"/>
    <p:sldId id="28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  <a:srgbClr val="996633"/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840" y="-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FBC31-3D8C-457C-8671-D018014595FA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BCFD7-9FAD-4FD8-86DD-631E5C23B12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Конспект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драматизации по сказке К. И.Чуковского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BCFD7-9FAD-4FD8-86DD-631E5C23B12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Рассматриваем</a:t>
            </a:r>
            <a:r>
              <a:rPr lang="ru-RU" baseline="0" dirty="0" smtClean="0"/>
              <a:t> книги К.И.Чуковского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BCFD7-9FAD-4FD8-86DD-631E5C23B123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Наши рисунки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BCFD7-9FAD-4FD8-86DD-631E5C23B123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Драматизация сказки К.И.Чуковского «Муха - Цокотуха»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BCFD7-9FAD-4FD8-86DD-631E5C23B123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Наши артисты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BCFD7-9FAD-4FD8-86DD-631E5C23B123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img1.liveinternet.ru/images/attach/c/3/122/399/122399153_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8FC"/>
              </a:clrFrom>
              <a:clrTo>
                <a:srgbClr val="F7F8FC">
                  <a:alpha val="0"/>
                </a:srgbClr>
              </a:clrTo>
            </a:clrChange>
          </a:blip>
          <a:srcRect l="2957" t="7285" b="5929"/>
          <a:stretch>
            <a:fillRect/>
          </a:stretch>
        </p:blipFill>
        <p:spPr bwMode="auto">
          <a:xfrm>
            <a:off x="0" y="1857316"/>
            <a:ext cx="3690491" cy="50006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1802" y="1142984"/>
            <a:ext cx="5357850" cy="571505"/>
          </a:xfrm>
        </p:spPr>
        <p:txBody>
          <a:bodyPr>
            <a:prstTxWarp prst="textArchUp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«Муха-Цокотуха»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6" name="Picture 2" descr="http://ds04.infourok.ru/uploads/ex/058c/000ee623-53f1e697/img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EF5E"/>
              </a:clrFrom>
              <a:clrTo>
                <a:srgbClr val="FEEF5E">
                  <a:alpha val="0"/>
                </a:srgbClr>
              </a:clrTo>
            </a:clrChange>
          </a:blip>
          <a:srcRect l="10362" t="20755" r="10095" b="1887"/>
          <a:stretch>
            <a:fillRect/>
          </a:stretch>
        </p:blipFill>
        <p:spPr bwMode="auto">
          <a:xfrm>
            <a:off x="3071770" y="2428868"/>
            <a:ext cx="6072230" cy="44291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00034" y="142852"/>
            <a:ext cx="8929718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ea typeface="+mj-ea"/>
                <a:cs typeface="+mj-cs"/>
              </a:rPr>
              <a:t> </a:t>
            </a:r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eorgia" pitchFamily="18" charset="0"/>
                <a:ea typeface="+mj-ea"/>
                <a:cs typeface="+mj-cs"/>
              </a:rPr>
              <a:t>конспект драматизации по Сказке  К.И. Чуковского </a:t>
            </a:r>
            <a:endParaRPr lang="ru-RU" sz="1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28960" y="1714488"/>
            <a:ext cx="5715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0" indent="-444500"/>
            <a:r>
              <a:rPr lang="ru-RU" sz="1600" b="1" dirty="0" smtClean="0">
                <a:solidFill>
                  <a:srgbClr val="7030A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Подготовили: воспитатель Кожевникова С.А.                                                                                                                          музыкальный руководитель Зайцева Е.А. </a:t>
            </a:r>
            <a:endParaRPr lang="ru-RU" sz="1600" dirty="0">
              <a:solidFill>
                <a:srgbClr val="7030A0"/>
              </a:solidFill>
              <a:latin typeface="Georgia" pitchFamily="18" charset="0"/>
            </a:endParaRPr>
          </a:p>
        </p:txBody>
      </p:sp>
      <p:pic>
        <p:nvPicPr>
          <p:cNvPr id="28676" name="Picture 4" descr="https://chto-takoe-lyubov.net/wp-content/uploads/2020/12/Risunki-Babochka-4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407926">
            <a:off x="651047" y="508180"/>
            <a:ext cx="1785950" cy="17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282" y="142852"/>
            <a:ext cx="86439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89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70C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Продавцы</a:t>
            </a:r>
            <a:r>
              <a:rPr lang="ru-RU" sz="1400" dirty="0" smtClean="0">
                <a:solidFill>
                  <a:srgbClr val="0070C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1400" i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(Поочередно проходя по кругу на авансцене, пока­зывают и расхваливают товар)</a:t>
            </a:r>
            <a:endParaRPr lang="ru-RU" sz="800" b="1" dirty="0" smtClean="0"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lvl="0" indent="12604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1. Посмотрите, полюбуйтесь, </a:t>
            </a:r>
          </a:p>
          <a:p>
            <a:pPr lvl="0" indent="12604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   Все товары хороши!   Выбирайте для души!</a:t>
            </a:r>
            <a:endParaRPr lang="ru-RU" sz="1400" b="1" dirty="0" smtClean="0">
              <a:latin typeface="Georgia" pitchFamily="18" charset="0"/>
              <a:cs typeface="Arial" pitchFamily="34" charset="0"/>
            </a:endParaRPr>
          </a:p>
          <a:p>
            <a:pPr lvl="0" indent="12604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2.Яблоки садовые! Яблоки медовые! </a:t>
            </a:r>
            <a:endParaRPr lang="ru-RU" sz="1400" b="1" dirty="0" smtClean="0">
              <a:latin typeface="Georgia" pitchFamily="18" charset="0"/>
              <a:cs typeface="Arial" pitchFamily="34" charset="0"/>
            </a:endParaRPr>
          </a:p>
          <a:p>
            <a:pPr lvl="0" indent="12604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   Булочки с творогом! И совсем недорого! </a:t>
            </a:r>
            <a:endParaRPr lang="ru-RU" sz="1400" b="1" dirty="0" smtClean="0">
              <a:latin typeface="Georgia" pitchFamily="18" charset="0"/>
              <a:cs typeface="Arial" pitchFamily="34" charset="0"/>
            </a:endParaRPr>
          </a:p>
          <a:p>
            <a:pPr lvl="0" indent="12604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3.Сладкое печенье — Просто объеденье! </a:t>
            </a:r>
            <a:endParaRPr lang="ru-RU" sz="1400" b="1" dirty="0" smtClean="0">
              <a:latin typeface="Georgia" pitchFamily="18" charset="0"/>
              <a:cs typeface="Arial" pitchFamily="34" charset="0"/>
            </a:endParaRPr>
          </a:p>
          <a:p>
            <a:pPr lvl="0" indent="12604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   До чего хорош товар!  Покупайте самовар! </a:t>
            </a:r>
            <a:endParaRPr lang="ru-RU" sz="1400" b="1" dirty="0" smtClean="0">
              <a:latin typeface="Georgia" pitchFamily="18" charset="0"/>
              <a:cs typeface="Arial" pitchFamily="34" charset="0"/>
            </a:endParaRPr>
          </a:p>
          <a:p>
            <a:pPr lvl="0" indent="12604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4.Мы его не продаем, Почти даром отдаем! </a:t>
            </a:r>
            <a:endParaRPr lang="ru-RU" sz="1400" b="1" dirty="0" smtClean="0">
              <a:latin typeface="Georgia" pitchFamily="18" charset="0"/>
              <a:cs typeface="Arial" pitchFamily="34" charset="0"/>
            </a:endParaRPr>
          </a:p>
          <a:p>
            <a:pPr lvl="0" indent="12604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   А к чаю — сушек </a:t>
            </a:r>
            <a:r>
              <a:rPr lang="ru-RU" sz="1400" b="1" dirty="0" err="1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вязочку</a:t>
            </a: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. Продолжаем сказочку!</a:t>
            </a:r>
            <a:endParaRPr lang="ru-RU" sz="1400" b="1" dirty="0">
              <a:latin typeface="Georgia" pitchFamily="18" charset="0"/>
            </a:endParaRPr>
          </a:p>
        </p:txBody>
      </p:sp>
      <p:pic>
        <p:nvPicPr>
          <p:cNvPr id="6" name="Picture 2" descr="C:\Users\1\Desktop\атестация 2021\МУХА-ЦОКОТУХА\P1070249.JPG"/>
          <p:cNvPicPr>
            <a:picLocks noChangeAspect="1" noChangeArrowheads="1"/>
          </p:cNvPicPr>
          <p:nvPr/>
        </p:nvPicPr>
        <p:blipFill>
          <a:blip r:embed="rId2" cstate="print"/>
          <a:srcRect t="26055" b="5707"/>
          <a:stretch>
            <a:fillRect/>
          </a:stretch>
        </p:blipFill>
        <p:spPr bwMode="auto">
          <a:xfrm>
            <a:off x="214282" y="2214554"/>
            <a:ext cx="8658417" cy="4430832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2852"/>
            <a:ext cx="914400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1450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Звучит музыка. Из дома выбегает Муха, выполняет движения по тексту.</a:t>
            </a:r>
          </a:p>
          <a:p>
            <a:pPr lvl="0" indent="171450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indent="1714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Хор поет.</a:t>
            </a:r>
            <a:r>
              <a:rPr lang="ru-RU" sz="9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Муха, Муха-Цокотуха </a:t>
            </a: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(твист) </a:t>
            </a:r>
            <a:r>
              <a:rPr lang="ru-RU" sz="1400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— </a:t>
            </a:r>
            <a:endParaRPr lang="ru-RU" sz="900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indent="11620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Позолоченное брюхо </a:t>
            </a: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(гладит).</a:t>
            </a:r>
            <a:endParaRPr lang="ru-RU" sz="900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indent="11620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Муха по полю пошла. </a:t>
            </a:r>
            <a:endParaRPr lang="ru-RU" sz="9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indent="11620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Муха денежку нашла</a:t>
            </a:r>
            <a:r>
              <a:rPr lang="ru-RU" sz="1400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i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800" i="1" dirty="0" smtClean="0"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indent="11620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i="1" dirty="0" smtClean="0"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   Муха радостно кружится, поднимает денежку , показывает зрителям, идет на базар.</a:t>
            </a:r>
            <a:endParaRPr lang="ru-RU" sz="1400" dirty="0" smtClean="0">
              <a:latin typeface="Georgia" pitchFamily="18" charset="0"/>
              <a:cs typeface="Arial" pitchFamily="34" charset="0"/>
            </a:endParaRPr>
          </a:p>
          <a:p>
            <a:pPr lvl="0" indent="11620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22529" name="Picture 1" descr="C:\Users\1\Desktop\атестация 2021\МУХА-ЦОКОТУХА\P1070250.JPG"/>
          <p:cNvPicPr>
            <a:picLocks noChangeAspect="1" noChangeArrowheads="1"/>
          </p:cNvPicPr>
          <p:nvPr/>
        </p:nvPicPr>
        <p:blipFill>
          <a:blip r:embed="rId2" cstate="print"/>
          <a:srcRect t="8333" b="22916"/>
          <a:stretch>
            <a:fillRect/>
          </a:stretch>
        </p:blipFill>
        <p:spPr bwMode="auto">
          <a:xfrm>
            <a:off x="142844" y="1928802"/>
            <a:ext cx="8858312" cy="4714908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атестация 2021\МУХА-ЦОКОТУХА\P1070251.JPG"/>
          <p:cNvPicPr>
            <a:picLocks noChangeAspect="1" noChangeArrowheads="1"/>
          </p:cNvPicPr>
          <p:nvPr/>
        </p:nvPicPr>
        <p:blipFill>
          <a:blip r:embed="rId2" cstate="print"/>
          <a:srcRect t="10769" r="4300" b="18461"/>
          <a:stretch>
            <a:fillRect/>
          </a:stretch>
        </p:blipFill>
        <p:spPr bwMode="auto">
          <a:xfrm>
            <a:off x="214282" y="1714488"/>
            <a:ext cx="8758732" cy="4857784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85720" y="214290"/>
            <a:ext cx="821537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6213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  Муха денежку нашла.</a:t>
            </a:r>
            <a:endParaRPr lang="ru-RU" sz="1400" b="1" dirty="0" smtClean="0">
              <a:latin typeface="Georgia" pitchFamily="18" charset="0"/>
              <a:cs typeface="Arial" pitchFamily="34" charset="0"/>
            </a:endParaRP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  Пошла Муха на базар и купила самовар.</a:t>
            </a: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latin typeface="Georgia" pitchFamily="18" charset="0"/>
              <a:cs typeface="Arial" pitchFamily="34" charset="0"/>
            </a:endParaRP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Тараканы берут денежку, отдают мухе самовар. Муха-Цокотуха несет его на стол.</a:t>
            </a:r>
            <a:endParaRPr lang="ru-RU" sz="800" i="1" dirty="0" smtClean="0"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И купила самовар, </a:t>
            </a:r>
            <a:endParaRPr lang="ru-RU" sz="1400" b="1" dirty="0" smtClean="0">
              <a:latin typeface="Georgia" pitchFamily="18" charset="0"/>
              <a:cs typeface="Arial" pitchFamily="34" charset="0"/>
            </a:endParaRP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  И купила самовар! </a:t>
            </a:r>
            <a:endParaRPr lang="ru-RU" sz="1400" b="1" dirty="0" smtClean="0"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1\Desktop\атестация 2021\МУХА-ЦОКОТУХА\P1070252.JPG"/>
          <p:cNvPicPr>
            <a:picLocks noChangeAspect="1" noChangeArrowheads="1"/>
          </p:cNvPicPr>
          <p:nvPr/>
        </p:nvPicPr>
        <p:blipFill>
          <a:blip r:embed="rId2" cstate="print"/>
          <a:srcRect t="17460" b="10539"/>
          <a:stretch>
            <a:fillRect/>
          </a:stretch>
        </p:blipFill>
        <p:spPr bwMode="auto">
          <a:xfrm>
            <a:off x="214282" y="2500305"/>
            <a:ext cx="8715436" cy="4166283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0" y="214290"/>
            <a:ext cx="97869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738"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996633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Муха-Цокотуха.</a:t>
            </a:r>
            <a:r>
              <a:rPr lang="ru-RU" sz="1400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Приходите, приходите!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                            Я вас чаем угощу —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                            Нынче Муха-Цокотуха именинница!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   Появляется Кузнечик.</a:t>
            </a:r>
            <a:endParaRPr lang="ru-RU" sz="1400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marL="185738" lvl="0" indent="-1857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B05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  Кузнечик.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Базар закрывается — веселье начинается!</a:t>
            </a: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(Ударяет в треугольник, уходит) </a:t>
            </a:r>
          </a:p>
          <a:p>
            <a:pPr marL="185738" lvl="0" indent="-1857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                      Звучит музыка.</a:t>
            </a: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Муха выносит на авансцену поднос с посудой</a:t>
            </a:r>
            <a:r>
              <a:rPr lang="ru-RU" sz="1400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.</a:t>
            </a:r>
            <a:endParaRPr lang="ru-RU" sz="1400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996633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  Муха-Цокотуха 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Так, проверю, все ль готово?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                                   Гости уж придут так скоро!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                                   Вот самовар, вот угощенье, 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                                   Да, все готово без сомненья</a:t>
            </a:r>
            <a:r>
              <a:rPr lang="ru-RU" sz="1400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lang="ru-RU" sz="1400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атестация 2021\МУХА-ЦОКОТУХА\P1070253.JPG"/>
          <p:cNvPicPr>
            <a:picLocks noChangeAspect="1" noChangeArrowheads="1"/>
          </p:cNvPicPr>
          <p:nvPr/>
        </p:nvPicPr>
        <p:blipFill>
          <a:blip r:embed="rId2" cstate="print"/>
          <a:srcRect t="23470" r="7292" b="8207"/>
          <a:stretch>
            <a:fillRect/>
          </a:stretch>
        </p:blipFill>
        <p:spPr bwMode="auto">
          <a:xfrm>
            <a:off x="282145" y="2643182"/>
            <a:ext cx="8647573" cy="3977437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571472" y="142852"/>
            <a:ext cx="821540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Танец бабочек</a:t>
            </a:r>
            <a:endParaRPr lang="ru-RU" sz="1400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B0F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Бабочка 1.</a:t>
            </a:r>
            <a:r>
              <a:rPr lang="ru-RU" sz="1400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Здравствуй, милая подружка!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Бабочка 2.</a:t>
            </a:r>
            <a:r>
              <a:rPr lang="ru-RU" sz="1400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Ты сегодня просто душка!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33CC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Бабочка 3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Куколка! 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Бабочка 4.</a:t>
            </a:r>
            <a:r>
              <a:rPr lang="ru-RU" sz="1400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Красавица!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B0F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Бабочка 1.</a:t>
            </a:r>
            <a:r>
              <a:rPr lang="ru-RU" sz="1400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Ты прими подарок наш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Бабочки хором.</a:t>
            </a: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Надеемся, понравится! </a:t>
            </a: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(дарят подарок цветы)</a:t>
            </a:r>
            <a:endParaRPr lang="ru-RU" sz="1400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996633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Муха. </a:t>
            </a:r>
            <a:r>
              <a:rPr lang="ru-RU" sz="1400" dirty="0" smtClean="0">
                <a:solidFill>
                  <a:srgbClr val="996633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Ах, спасибо! Как прелестно!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         Проходите же к столу!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         Есть варенье, угощайтесь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         Я пока чайку налью.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атестация 2021\МУХА-ЦОКОТУХА\P1070255.JPG"/>
          <p:cNvPicPr>
            <a:picLocks noChangeAspect="1" noChangeArrowheads="1"/>
          </p:cNvPicPr>
          <p:nvPr/>
        </p:nvPicPr>
        <p:blipFill>
          <a:blip r:embed="rId2" cstate="print"/>
          <a:srcRect t="14652" b="13553"/>
          <a:stretch>
            <a:fillRect/>
          </a:stretch>
        </p:blipFill>
        <p:spPr bwMode="auto">
          <a:xfrm>
            <a:off x="285720" y="2071678"/>
            <a:ext cx="8643966" cy="4654467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85720" y="214290"/>
            <a:ext cx="785818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6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Пчела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smtClean="0">
                <a:solidFill>
                  <a:srgbClr val="FFFF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Здравствуй,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Муха-Цокотуха!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           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Позолоченное брюхо!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    Я соседка – Пчела,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    Тебе меду принесла!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     Ах, какой чистый,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    Сладкий и душистый! </a:t>
            </a: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(передает горшочек с медом)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996633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Муха.</a:t>
            </a:r>
            <a:r>
              <a:rPr lang="ru-RU" sz="1400" dirty="0" smtClean="0">
                <a:solidFill>
                  <a:srgbClr val="996633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Спасибо! Садитесь за стол, самовар готов!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атестация 2021\МУХА-ЦОКОТУХА\P1070257.JPG"/>
          <p:cNvPicPr>
            <a:picLocks noChangeAspect="1" noChangeArrowheads="1"/>
          </p:cNvPicPr>
          <p:nvPr/>
        </p:nvPicPr>
        <p:blipFill>
          <a:blip r:embed="rId2" cstate="print"/>
          <a:srcRect t="14681" b="19945"/>
          <a:stretch>
            <a:fillRect/>
          </a:stretch>
        </p:blipFill>
        <p:spPr bwMode="auto">
          <a:xfrm>
            <a:off x="214282" y="1500174"/>
            <a:ext cx="8742041" cy="5143536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14282" y="285728"/>
            <a:ext cx="850112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Блошки. Вот, прими от блошек несколько сапожек,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                А сапожки не простые, в них застежки золотые! </a:t>
            </a: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(отдают сапожки мухе)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solidFill>
                <a:srgbClr val="996633"/>
              </a:solidFill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996633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Муха.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Спасибо! Спасибо! Сапожки на диво! 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атестация 2021\МУХА-ЦОКОТУХА\P1070258.JPG"/>
          <p:cNvPicPr>
            <a:picLocks noChangeAspect="1" noChangeArrowheads="1"/>
          </p:cNvPicPr>
          <p:nvPr/>
        </p:nvPicPr>
        <p:blipFill>
          <a:blip r:embed="rId2" cstate="print"/>
          <a:srcRect t="19355" r="3477" b="10075"/>
          <a:stretch>
            <a:fillRect/>
          </a:stretch>
        </p:blipFill>
        <p:spPr bwMode="auto">
          <a:xfrm>
            <a:off x="214282" y="1714488"/>
            <a:ext cx="8732017" cy="4935358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42812" y="142852"/>
            <a:ext cx="900118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8913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Гости угощаются (Пантомима)</a:t>
            </a:r>
          </a:p>
          <a:p>
            <a:pPr lvl="0" indent="188913" fontAlgn="base">
              <a:spcBef>
                <a:spcPct val="0"/>
              </a:spcBef>
              <a:spcAft>
                <a:spcPct val="0"/>
              </a:spcAft>
            </a:pPr>
            <a:endParaRPr lang="ru-RU" sz="800" i="1" dirty="0" smtClean="0">
              <a:solidFill>
                <a:prstClr val="black"/>
              </a:solidFill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188913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000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Хор.  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Тараканы прибегали,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indent="1889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Все стаканы выпивали.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indent="1889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А букашки по три чашки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indent="1889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С молочком да с крендельком.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indent="1889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Нынче Муха-Цокотуха — именинница!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esktop\атестация 2021\МУХА-ЦОКОТУХА\P1070259.JPG"/>
          <p:cNvPicPr>
            <a:picLocks noChangeAspect="1" noChangeArrowheads="1"/>
          </p:cNvPicPr>
          <p:nvPr/>
        </p:nvPicPr>
        <p:blipFill>
          <a:blip r:embed="rId2" cstate="print"/>
          <a:srcRect l="6455" t="16191" b="17777"/>
          <a:stretch>
            <a:fillRect/>
          </a:stretch>
        </p:blipFill>
        <p:spPr bwMode="auto">
          <a:xfrm>
            <a:off x="214282" y="1357298"/>
            <a:ext cx="8721648" cy="5273110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42844" y="214290"/>
            <a:ext cx="8786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89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Звучит музыка, с букетом появляется Кузнечик, встает на колено, дарит Мухе. Она благодарно приседает, ставит цветы в вазу.</a:t>
            </a:r>
            <a:endParaRPr lang="ru-RU" sz="1400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indent="18891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solidFill>
                <a:prstClr val="black"/>
              </a:solidFill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lvl="0" indent="1889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B05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Кузнечик.  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Веселье продолжается — 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indent="1889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             Танцы начинаются!</a:t>
            </a:r>
            <a:endParaRPr lang="ru-RU" sz="800" b="1" dirty="0" smtClean="0">
              <a:solidFill>
                <a:prstClr val="black"/>
              </a:solidFill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lvl="0" indent="18891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214290"/>
            <a:ext cx="626430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8913" fontAlgn="base">
              <a:spcBef>
                <a:spcPct val="0"/>
              </a:spcBef>
              <a:spcAft>
                <a:spcPct val="0"/>
              </a:spcAft>
            </a:pPr>
            <a:endParaRPr lang="ru-RU" sz="9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indent="1889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Тараканы приглашают Букашек и выводят на круг.</a:t>
            </a:r>
            <a:endParaRPr lang="ru-RU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47106" name="Picture 2" descr="C:\Users\1\Desktop\атестация 2021\МУХА-ЦОКОТУХА\P1070263.JPG"/>
          <p:cNvPicPr>
            <a:picLocks noChangeAspect="1" noChangeArrowheads="1"/>
          </p:cNvPicPr>
          <p:nvPr/>
        </p:nvPicPr>
        <p:blipFill>
          <a:blip r:embed="rId2" cstate="print"/>
          <a:srcRect l="9375" t="19791"/>
          <a:stretch>
            <a:fillRect/>
          </a:stretch>
        </p:blipFill>
        <p:spPr bwMode="auto">
          <a:xfrm>
            <a:off x="214282" y="785794"/>
            <a:ext cx="8717296" cy="5786478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esktop\i (2)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265983" y="2928934"/>
            <a:ext cx="8663385" cy="357190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214414" y="285728"/>
            <a:ext cx="77152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 «Необходимо научить ребенка с детства </a:t>
            </a:r>
          </a:p>
          <a:p>
            <a:pPr algn="r"/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волноваться чужим несчастьям,</a:t>
            </a:r>
          </a:p>
          <a:p>
            <a:pPr algn="r"/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 радоваться радостям другого,</a:t>
            </a:r>
          </a:p>
          <a:p>
            <a:pPr algn="r"/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 пробудить в восприимчивой детской душе </a:t>
            </a:r>
          </a:p>
          <a:p>
            <a:pPr algn="r"/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эту драгоценную способность сопереживать,</a:t>
            </a:r>
          </a:p>
          <a:p>
            <a:pPr algn="r"/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 порадоваться, сострадать…» </a:t>
            </a:r>
          </a:p>
          <a:p>
            <a:r>
              <a:rPr lang="ru-RU" sz="2000" b="1" dirty="0" smtClean="0">
                <a:latin typeface="Georgia" pitchFamily="18" charset="0"/>
              </a:rPr>
              <a:t>                                                                                 К. А.Чуковский</a:t>
            </a:r>
            <a:endParaRPr lang="ru-RU" sz="20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142852"/>
            <a:ext cx="842968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lvl="0" indent="90488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     Из-за кустов внезапно появляется Паук, на­брасывает на Муху паутину — накидка,   связанная из ниток..Гости в панике прячутся за кустами и лавками.</a:t>
            </a:r>
          </a:p>
          <a:p>
            <a:pPr lvl="0" indent="176213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indent="1762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bg1">
                    <a:lumMod val="65000"/>
                  </a:schemeClr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Паук</a:t>
            </a:r>
            <a:r>
              <a:rPr lang="ru-RU" sz="1400" dirty="0" smtClean="0">
                <a:solidFill>
                  <a:schemeClr val="bg1">
                    <a:lumMod val="65000"/>
                  </a:schemeClr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(поет)</a:t>
            </a:r>
            <a:r>
              <a:rPr lang="ru-RU" sz="9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Я — паук известный,</a:t>
            </a:r>
            <a:endParaRPr lang="ru-RU" sz="9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indent="1346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Парень интересный,</a:t>
            </a:r>
            <a:endParaRPr lang="ru-RU" sz="9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indent="1346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Но меня никто не пригласил!</a:t>
            </a:r>
            <a:endParaRPr lang="ru-RU" sz="9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indent="1346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Я шутить не стану,</a:t>
            </a:r>
            <a:endParaRPr lang="ru-RU" sz="9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indent="1346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Каждого достану!</a:t>
            </a:r>
            <a:endParaRPr lang="ru-RU" sz="9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indent="1346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Будет всем вам белый свет не мил!</a:t>
            </a:r>
            <a:endParaRPr lang="ru-RU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4" name="Picture 2" descr="C:\Users\1\Desktop\атестация 2021\МУХА-ЦОКОТУХА\P1070267.JPG"/>
          <p:cNvPicPr>
            <a:picLocks noChangeAspect="1" noChangeArrowheads="1"/>
          </p:cNvPicPr>
          <p:nvPr/>
        </p:nvPicPr>
        <p:blipFill>
          <a:blip r:embed="rId2" cstate="print"/>
          <a:srcRect t="11688" b="16883"/>
          <a:stretch>
            <a:fillRect/>
          </a:stretch>
        </p:blipFill>
        <p:spPr bwMode="auto">
          <a:xfrm>
            <a:off x="357158" y="2143116"/>
            <a:ext cx="8382056" cy="4490407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214290"/>
            <a:ext cx="850112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6213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Паук, делая руками круговые движения в стороны, обходит вокруг Мухи-Цокотухи — «плетет паутину» — 2 раза; Муха-Цокотуха руками в паутине пытается вырваться. Паук берет ее за руку, «рывком» притя­гивает к себе, отталкивает, не отпуская руку — 2 раза; становится на колено, кружа Муху-Цокотуху вокруг себя; отпускает, махнув рукой; идет к самовару — празднует.</a:t>
            </a:r>
            <a:endParaRPr lang="ru-RU" sz="1400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026" name="Picture 2" descr="C:\Users\1\Desktop\атестация 2021\МУХА-ЦОКОТУХА\P1070268.JPG"/>
          <p:cNvPicPr>
            <a:picLocks noChangeAspect="1" noChangeArrowheads="1"/>
          </p:cNvPicPr>
          <p:nvPr/>
        </p:nvPicPr>
        <p:blipFill>
          <a:blip r:embed="rId2" cstate="print"/>
          <a:srcRect t="16216"/>
          <a:stretch>
            <a:fillRect/>
          </a:stretch>
        </p:blipFill>
        <p:spPr bwMode="auto">
          <a:xfrm>
            <a:off x="285720" y="1428736"/>
            <a:ext cx="8555629" cy="5286388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1\Desktop\атестация 2021\МУХА-ЦОКОТУХА\P1070269.JPG"/>
          <p:cNvPicPr>
            <a:picLocks noChangeAspect="1" noChangeArrowheads="1"/>
          </p:cNvPicPr>
          <p:nvPr/>
        </p:nvPicPr>
        <p:blipFill>
          <a:blip r:embed="rId2" cstate="print"/>
          <a:srcRect t="13805"/>
          <a:stretch>
            <a:fillRect/>
          </a:stretch>
        </p:blipFill>
        <p:spPr bwMode="auto">
          <a:xfrm>
            <a:off x="214282" y="1571612"/>
            <a:ext cx="8715436" cy="5080009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00034" y="142852"/>
            <a:ext cx="50720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89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996633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Муха-Цокотуха.</a:t>
            </a:r>
            <a:r>
              <a:rPr lang="ru-RU" sz="1400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Дорогие гости, помогите, </a:t>
            </a:r>
            <a:endParaRPr lang="ru-RU" sz="1400" b="1" dirty="0" smtClean="0">
              <a:latin typeface="Georgia" pitchFamily="18" charset="0"/>
              <a:cs typeface="Arial" pitchFamily="34" charset="0"/>
            </a:endParaRPr>
          </a:p>
          <a:p>
            <a:pPr indent="1889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                       Паука-злодея прогоните! </a:t>
            </a:r>
            <a:endParaRPr lang="ru-RU" sz="1400" b="1" dirty="0" smtClean="0">
              <a:latin typeface="Georgia" pitchFamily="18" charset="0"/>
              <a:cs typeface="Arial" pitchFamily="34" charset="0"/>
            </a:endParaRPr>
          </a:p>
          <a:p>
            <a:pPr marL="1704975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И кормила я вас, </a:t>
            </a:r>
            <a:endParaRPr lang="ru-RU" sz="1400" b="1" dirty="0" smtClean="0">
              <a:latin typeface="Georgia" pitchFamily="18" charset="0"/>
              <a:cs typeface="Arial" pitchFamily="34" charset="0"/>
            </a:endParaRPr>
          </a:p>
          <a:p>
            <a:pPr marL="1704975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И поила я вас — </a:t>
            </a:r>
            <a:endParaRPr lang="ru-RU" sz="1400" b="1" dirty="0" smtClean="0">
              <a:latin typeface="Georgia" pitchFamily="18" charset="0"/>
              <a:cs typeface="Arial" pitchFamily="34" charset="0"/>
            </a:endParaRPr>
          </a:p>
          <a:p>
            <a:pPr marL="1704975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Не покиньте меня </a:t>
            </a:r>
            <a:endParaRPr lang="ru-RU" sz="1400" b="1" dirty="0" smtClean="0">
              <a:latin typeface="Georgia" pitchFamily="18" charset="0"/>
              <a:cs typeface="Arial" pitchFamily="34" charset="0"/>
            </a:endParaRPr>
          </a:p>
          <a:p>
            <a:pPr marL="1704975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В этот трудный час!</a:t>
            </a:r>
            <a:endParaRPr lang="ru-RU" sz="1400" b="1" dirty="0" smtClean="0"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esktop\атестация 2021\МУХА-ЦОКОТУХА\P1070270.JPG"/>
          <p:cNvPicPr>
            <a:picLocks noChangeAspect="1" noChangeArrowheads="1"/>
          </p:cNvPicPr>
          <p:nvPr/>
        </p:nvPicPr>
        <p:blipFill>
          <a:blip r:embed="rId2" cstate="print"/>
          <a:srcRect t="14474"/>
          <a:stretch>
            <a:fillRect/>
          </a:stretch>
        </p:blipFill>
        <p:spPr bwMode="auto">
          <a:xfrm>
            <a:off x="134416" y="1071546"/>
            <a:ext cx="8798271" cy="5643603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14282" y="214290"/>
            <a:ext cx="72152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719138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000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Хор.</a:t>
            </a:r>
            <a:r>
              <a:rPr lang="ru-RU" sz="900" b="1" dirty="0" smtClean="0">
                <a:solidFill>
                  <a:srgbClr val="FF000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Вдруг откуда-то летит маленький комарик —  </a:t>
            </a:r>
            <a:endParaRPr lang="ru-RU" sz="8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indent="7191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Стремительно на носках выбегает Комар, взмахивает шпагой.</a:t>
            </a:r>
            <a:endParaRPr lang="ru-RU" sz="900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indent="7191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       </a:t>
            </a:r>
            <a:r>
              <a:rPr lang="ru-RU" sz="1400" b="1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И 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в руке его горит маленький фонарик — </a:t>
            </a:r>
            <a:endParaRPr lang="ru-RU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\Desktop\атестация 2021\МУХА-ЦОКОТУХА\P1070273.JPG"/>
          <p:cNvPicPr>
            <a:picLocks noChangeAspect="1" noChangeArrowheads="1"/>
          </p:cNvPicPr>
          <p:nvPr/>
        </p:nvPicPr>
        <p:blipFill>
          <a:blip r:embed="rId2" cstate="print"/>
          <a:srcRect t="14386"/>
          <a:stretch>
            <a:fillRect/>
          </a:stretch>
        </p:blipFill>
        <p:spPr bwMode="auto">
          <a:xfrm>
            <a:off x="214282" y="1285860"/>
            <a:ext cx="8677970" cy="535782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7158" y="187891"/>
            <a:ext cx="83582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9933FF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Комар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9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Где Паук да где злодей?</a:t>
            </a:r>
            <a:endParaRPr lang="ru-RU" sz="9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    Не боюсь его когтей!</a:t>
            </a:r>
            <a:r>
              <a:rPr lang="ru-RU" sz="1400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(Ставит фонарик.)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Паук мечется, прячется за Муху-Цокотуху. Убегая от Комара, бежит вправо, затем влево. Комар прогоняет Паука.</a:t>
            </a:r>
            <a:r>
              <a:rPr lang="ru-RU" sz="900" dirty="0" smtClean="0">
                <a:solidFill>
                  <a:prstClr val="black"/>
                </a:solidFill>
                <a:latin typeface="Georgia" pitchFamily="18" charset="0"/>
                <a:cs typeface="Arial" pitchFamily="34" charset="0"/>
              </a:rPr>
              <a:t> </a:t>
            </a:r>
            <a:endParaRPr lang="ru-RU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Desktop\атестация 2021\МУХА-ЦОКОТУХА\P1070275.JPG"/>
          <p:cNvPicPr>
            <a:picLocks noChangeAspect="1" noChangeArrowheads="1"/>
          </p:cNvPicPr>
          <p:nvPr/>
        </p:nvPicPr>
        <p:blipFill>
          <a:blip r:embed="rId2" cstate="print"/>
          <a:srcRect t="8742"/>
          <a:stretch>
            <a:fillRect/>
          </a:stretch>
        </p:blipFill>
        <p:spPr bwMode="auto">
          <a:xfrm>
            <a:off x="214282" y="714356"/>
            <a:ext cx="8715436" cy="596507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285728"/>
            <a:ext cx="80264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891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Освобождает Муху-Цокотуху. </a:t>
            </a:r>
            <a:endParaRPr lang="ru-RU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\Desktop\атестация 2021\МУХА-ЦОКОТУХА\P1070276.JPG"/>
          <p:cNvPicPr>
            <a:picLocks noChangeAspect="1" noChangeArrowheads="1"/>
          </p:cNvPicPr>
          <p:nvPr/>
        </p:nvPicPr>
        <p:blipFill>
          <a:blip r:embed="rId2" cstate="print"/>
          <a:srcRect t="15714"/>
          <a:stretch>
            <a:fillRect/>
          </a:stretch>
        </p:blipFill>
        <p:spPr bwMode="auto">
          <a:xfrm>
            <a:off x="246573" y="1214422"/>
            <a:ext cx="8683145" cy="5470871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85720" y="214290"/>
            <a:ext cx="80010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8913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Комар выводит ее на середину.</a:t>
            </a:r>
            <a:endParaRPr lang="ru-RU" sz="1400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indent="1889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Эй, скорее, светлячки! 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indent="1889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Зажигайте огоньки!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indent="1889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Включается зеркальный шар с прожектором.</a:t>
            </a:r>
            <a:endParaRPr lang="ru-RU" sz="1400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indent="1889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</a:t>
            </a:r>
            <a:endParaRPr lang="ru-RU" sz="14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1\Desktop\атестация 2021\МУХА-ЦОКОТУХА\P1070279.JPG"/>
          <p:cNvPicPr>
            <a:picLocks noChangeAspect="1" noChangeArrowheads="1"/>
          </p:cNvPicPr>
          <p:nvPr/>
        </p:nvPicPr>
        <p:blipFill>
          <a:blip r:embed="rId2" cstate="print"/>
          <a:srcRect l="4261" t="18181"/>
          <a:stretch>
            <a:fillRect/>
          </a:stretch>
        </p:blipFill>
        <p:spPr bwMode="auto">
          <a:xfrm>
            <a:off x="245701" y="1071546"/>
            <a:ext cx="8693610" cy="5572164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42844" y="214290"/>
            <a:ext cx="60721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89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Будет, будет мошкара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indent="1889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Веселиться до утра!</a:t>
            </a:r>
            <a:endParaRPr lang="ru-RU" sz="14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indent="1889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Нынче Муха-Цокотуха — именинница!</a:t>
            </a:r>
            <a:endParaRPr lang="ru-RU" sz="14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1\Desktop\атестация 2021\МУХА-ЦОКОТУХА\P1070282.JPG"/>
          <p:cNvPicPr>
            <a:picLocks noChangeAspect="1" noChangeArrowheads="1"/>
          </p:cNvPicPr>
          <p:nvPr/>
        </p:nvPicPr>
        <p:blipFill>
          <a:blip r:embed="rId2" cstate="print"/>
          <a:srcRect t="20000"/>
          <a:stretch>
            <a:fillRect/>
          </a:stretch>
        </p:blipFill>
        <p:spPr bwMode="auto">
          <a:xfrm>
            <a:off x="214282" y="1357298"/>
            <a:ext cx="8715468" cy="5314956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85720" y="214290"/>
            <a:ext cx="83582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Гости встают парами в полукруг лицом к зрителям за Комаром Мухой-Цокотухой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latin typeface="Georgia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000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Хор.</a:t>
            </a:r>
            <a:r>
              <a:rPr lang="ru-RU" sz="1400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Слава, слава Комару! </a:t>
            </a:r>
            <a:endParaRPr lang="ru-RU" sz="9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indent="4445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Слава, слава Комару!</a:t>
            </a:r>
            <a:endParaRPr lang="ru-RU" sz="900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indent="4445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Слава победителю! </a:t>
            </a:r>
            <a:endParaRPr lang="ru-RU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фото\т.jpg"/>
          <p:cNvPicPr>
            <a:picLocks noChangeAspect="1" noChangeArrowheads="1"/>
          </p:cNvPicPr>
          <p:nvPr/>
        </p:nvPicPr>
        <p:blipFill>
          <a:blip r:embed="rId3" cstate="print"/>
          <a:srcRect t="12130"/>
          <a:stretch>
            <a:fillRect/>
          </a:stretch>
        </p:blipFill>
        <p:spPr bwMode="auto">
          <a:xfrm>
            <a:off x="273263" y="642918"/>
            <a:ext cx="8585017" cy="5947215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571868" y="142852"/>
            <a:ext cx="1808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Наши артисты</a:t>
            </a:r>
            <a:endParaRPr lang="ru-RU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786842" cy="582594"/>
          </a:xfrm>
        </p:spPr>
        <p:txBody>
          <a:bodyPr>
            <a:noAutofit/>
          </a:bodyPr>
          <a:lstStyle/>
          <a:p>
            <a:pPr algn="l"/>
            <a:r>
              <a:rPr lang="ru-RU" sz="2400" b="1" i="1" dirty="0" smtClean="0">
                <a:solidFill>
                  <a:srgbClr val="7030A0"/>
                </a:solidFill>
                <a:latin typeface="Georgia" pitchFamily="18" charset="0"/>
              </a:rPr>
              <a:t>В </a:t>
            </a:r>
            <a:r>
              <a:rPr lang="ru-RU" sz="2400" b="1" i="1" dirty="0" err="1" smtClean="0">
                <a:solidFill>
                  <a:srgbClr val="7030A0"/>
                </a:solidFill>
                <a:latin typeface="Georgia" pitchFamily="18" charset="0"/>
              </a:rPr>
              <a:t>Рузаевской</a:t>
            </a:r>
            <a:r>
              <a:rPr lang="ru-RU" sz="2400" b="1" i="1" dirty="0" smtClean="0">
                <a:solidFill>
                  <a:srgbClr val="7030A0"/>
                </a:solidFill>
                <a:latin typeface="Georgia" pitchFamily="18" charset="0"/>
              </a:rPr>
              <a:t> центральной детской библиотеке… </a:t>
            </a:r>
            <a:endParaRPr lang="ru-RU" sz="2400" b="1" i="1" dirty="0">
              <a:solidFill>
                <a:srgbClr val="7030A0"/>
              </a:solidFill>
              <a:latin typeface="Georgia" pitchFamily="18" charset="0"/>
            </a:endParaRPr>
          </a:p>
        </p:txBody>
      </p:sp>
      <p:pic>
        <p:nvPicPr>
          <p:cNvPr id="6146" name="Picture 2" descr="D:\архив 11.04.20\Искусство\разное\библиотека\P10302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71480"/>
            <a:ext cx="3929090" cy="2946818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  <p:pic>
        <p:nvPicPr>
          <p:cNvPr id="6147" name="Picture 3" descr="D:\архив 11.04.20\Искусство\разное\библиотека\P1030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571479"/>
            <a:ext cx="4071934" cy="2857521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  <p:pic>
        <p:nvPicPr>
          <p:cNvPr id="6148" name="Picture 4" descr="D:\архив 11.04.20\Искусство\разное\библиотека\P10302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589735"/>
            <a:ext cx="4071934" cy="3053951"/>
          </a:xfrm>
          <a:prstGeom prst="rect">
            <a:avLst/>
          </a:prstGeom>
          <a:noFill/>
        </p:spPr>
      </p:pic>
      <p:pic>
        <p:nvPicPr>
          <p:cNvPr id="6149" name="Picture 5" descr="D:\архив 11.04.20\Искусство\разное\библиотека\P10302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696869"/>
            <a:ext cx="3929090" cy="2946817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1\Desktop\атестация 2021\cioXd4CjeF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928670"/>
            <a:ext cx="8786874" cy="5572164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500034" y="285728"/>
            <a:ext cx="8212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Georgia" pitchFamily="18" charset="0"/>
              </a:rPr>
              <a:t>Рассматриваем иллюстрации к произведения К.И.Чуковского</a:t>
            </a:r>
            <a:endParaRPr lang="ru-RU" b="1" i="1" dirty="0">
              <a:solidFill>
                <a:srgbClr val="7030A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атестация 2021\с.jpg"/>
          <p:cNvPicPr>
            <a:picLocks noChangeAspect="1" noChangeArrowheads="1"/>
          </p:cNvPicPr>
          <p:nvPr/>
        </p:nvPicPr>
        <p:blipFill>
          <a:blip r:embed="rId3" cstate="print"/>
          <a:srcRect l="7690" t="2270" r="14804" b="3371"/>
          <a:stretch>
            <a:fillRect/>
          </a:stretch>
        </p:blipFill>
        <p:spPr bwMode="auto">
          <a:xfrm>
            <a:off x="214282" y="714356"/>
            <a:ext cx="8643998" cy="5938971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500430" y="142852"/>
            <a:ext cx="2771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  <a:latin typeface="Georgia" pitchFamily="18" charset="0"/>
              </a:rPr>
              <a:t>Наши рисунки.</a:t>
            </a:r>
            <a:endParaRPr lang="ru-RU" sz="2400" b="1" i="1" dirty="0">
              <a:solidFill>
                <a:srgbClr val="7030A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142852"/>
            <a:ext cx="871543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2563" fontAlgn="base">
              <a:spcBef>
                <a:spcPct val="0"/>
              </a:spcBef>
              <a:spcAft>
                <a:spcPct val="0"/>
              </a:spcAft>
            </a:pPr>
            <a:endParaRPr lang="ru-RU" sz="1400" i="1" dirty="0" smtClean="0"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lvl="0" indent="182563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Звучит музыка, по авансцене с музыкальным треугольником под скоками движется Кузнечик.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solidFill>
                <a:srgbClr val="00B050"/>
              </a:solidFill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B05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Кузнечик.</a:t>
            </a: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Внимание! Внимание! Смотрите сказку «Муха-Цокотуха!» </a:t>
            </a:r>
            <a:r>
              <a:rPr lang="ru-RU" sz="1400" i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(Ударяет в треугольник, уходит подскоками.)</a:t>
            </a:r>
            <a:endParaRPr lang="ru-RU" sz="800" i="1" dirty="0" smtClean="0"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latin typeface="Georgia" pitchFamily="18" charset="0"/>
              <a:cs typeface="Arial" pitchFamily="34" charset="0"/>
            </a:endParaRPr>
          </a:p>
          <a:p>
            <a:pPr lvl="0" indent="1889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Звучит музыка, на сцене из дома на носках выбегает Муха, потягивается; правой рукой моет правую щечку, левой — левую, кружится вправо-влево, отрывает лист календаря.</a:t>
            </a:r>
            <a:endParaRPr lang="ru-RU" sz="1400" dirty="0" smtClean="0">
              <a:latin typeface="Georgia" pitchFamily="18" charset="0"/>
              <a:cs typeface="Arial" pitchFamily="34" charset="0"/>
            </a:endParaRPr>
          </a:p>
          <a:p>
            <a:pPr lvl="0" indent="18891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996633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Муха-Цокотуха</a:t>
            </a: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. Ой! Я сегодня — именинница! </a:t>
            </a:r>
            <a:r>
              <a:rPr lang="ru-RU" sz="1400" i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(Убегает дом.)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  Звучит музыка. С подзорной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трубой из-за левого куста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крадется Паук.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Подслушивает у стены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дома, потирает руки,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прячется за правый куст.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(Звучит музыка). Выбегает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Муха-Цокотуха.</a:t>
            </a:r>
            <a:endParaRPr lang="ru-RU" sz="1400" dirty="0" smtClean="0"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996633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Муха-Цокотуха.</a:t>
            </a:r>
            <a:endParaRPr lang="ru-RU" sz="1400" dirty="0" smtClean="0">
              <a:solidFill>
                <a:srgbClr val="996633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Приглашу к себе Букашек,</a:t>
            </a:r>
            <a:endParaRPr lang="ru-RU" sz="1400" b="1" dirty="0" smtClean="0"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Тараканов, Кузнечика</a:t>
            </a:r>
            <a:endParaRPr lang="ru-RU" sz="1400" b="1" dirty="0" smtClean="0"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И, конечно, Комара —</a:t>
            </a:r>
            <a:endParaRPr lang="ru-RU" sz="1400" b="1" dirty="0" smtClean="0"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Удалого молодца!</a:t>
            </a:r>
            <a:endParaRPr lang="ru-RU" sz="1400" b="1" dirty="0" smtClean="0"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А Паук нам всем — не друг!</a:t>
            </a:r>
            <a:endParaRPr lang="ru-RU" sz="1400" b="1" dirty="0" smtClean="0"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Всюду сети расставляет</a:t>
            </a:r>
            <a:endParaRPr lang="ru-RU" sz="1400" b="1" dirty="0" smtClean="0"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И меня подстерегает!</a:t>
            </a:r>
            <a:endParaRPr lang="ru-RU" sz="1400" b="1" dirty="0" smtClean="0">
              <a:latin typeface="Georgia" pitchFamily="18" charset="0"/>
              <a:cs typeface="Arial" pitchFamily="34" charset="0"/>
            </a:endParaRPr>
          </a:p>
        </p:txBody>
      </p:sp>
      <p:pic>
        <p:nvPicPr>
          <p:cNvPr id="4" name="Picture 2" descr="C:\Users\1\Desktop\атестация 2021\МУХА-ЦОКОТУХА\P1070240.JPG"/>
          <p:cNvPicPr>
            <a:picLocks noChangeAspect="1" noChangeArrowheads="1"/>
          </p:cNvPicPr>
          <p:nvPr/>
        </p:nvPicPr>
        <p:blipFill>
          <a:blip r:embed="rId3" cstate="print"/>
          <a:srcRect l="19553" t="15707" r="12903" b="20847"/>
          <a:stretch>
            <a:fillRect/>
          </a:stretch>
        </p:blipFill>
        <p:spPr bwMode="auto">
          <a:xfrm>
            <a:off x="3000364" y="2285992"/>
            <a:ext cx="5929354" cy="4357718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85720" y="0"/>
            <a:ext cx="8858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9933FF"/>
                </a:solidFill>
                <a:latin typeface="Georgia" pitchFamily="18" charset="0"/>
              </a:rPr>
              <a:t>Драматизация по сказке К.И.Чуковского «Муха - Цокотуха»</a:t>
            </a:r>
            <a:endParaRPr lang="ru-RU" b="1" dirty="0">
              <a:solidFill>
                <a:srgbClr val="9933FF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214290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145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Паук. </a:t>
            </a:r>
            <a:r>
              <a:rPr lang="ru-RU" sz="1400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Ах, так! Ну ладно! Паутину сплету, Муху-Цокотуху уведу!</a:t>
            </a:r>
          </a:p>
          <a:p>
            <a:pPr lvl="0" indent="171450" fontAlgn="base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latin typeface="Georgia" pitchFamily="18" charset="0"/>
              <a:cs typeface="Arial" pitchFamily="34" charset="0"/>
            </a:endParaRPr>
          </a:p>
          <a:p>
            <a:pPr lvl="0" indent="1714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Смотрит в трубу, видит идущих на авансцену Букашек и Тараканов, прячется</a:t>
            </a:r>
            <a:endParaRPr lang="ru-RU" sz="1400" dirty="0">
              <a:latin typeface="Georgia" pitchFamily="18" charset="0"/>
            </a:endParaRPr>
          </a:p>
        </p:txBody>
      </p:sp>
      <p:pic>
        <p:nvPicPr>
          <p:cNvPr id="19458" name="Picture 2" descr="C:\Users\1\Desktop\атестация 2021\МУХА-ЦОКОТУХА\P1070242.JPG"/>
          <p:cNvPicPr>
            <a:picLocks noChangeAspect="1" noChangeArrowheads="1"/>
          </p:cNvPicPr>
          <p:nvPr/>
        </p:nvPicPr>
        <p:blipFill>
          <a:blip r:embed="rId2" cstate="print"/>
          <a:srcRect l="19789" t="12451" r="9490" b="19796"/>
          <a:stretch>
            <a:fillRect/>
          </a:stretch>
        </p:blipFill>
        <p:spPr bwMode="auto">
          <a:xfrm>
            <a:off x="214282" y="1000108"/>
            <a:ext cx="8715436" cy="5645683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1\Desktop\атестация 2021\МУХА-ЦОКОТУХА\P1070264.JPG"/>
          <p:cNvPicPr>
            <a:picLocks noChangeAspect="1" noChangeArrowheads="1"/>
          </p:cNvPicPr>
          <p:nvPr/>
        </p:nvPicPr>
        <p:blipFill>
          <a:blip r:embed="rId2" cstate="print"/>
          <a:srcRect t="12987"/>
          <a:stretch>
            <a:fillRect/>
          </a:stretch>
        </p:blipFill>
        <p:spPr bwMode="auto">
          <a:xfrm>
            <a:off x="214282" y="709851"/>
            <a:ext cx="8669892" cy="5962155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57126" y="214290"/>
            <a:ext cx="8786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2563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На авансцену с противоположных сторон выходят Букашки и Тараканы, танцуют..</a:t>
            </a:r>
          </a:p>
          <a:p>
            <a:pPr lvl="0" indent="182563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lvl="0" indent="1825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атестация 2021\МУХА-ЦОКОТУХА\P1070248.JPG"/>
          <p:cNvPicPr>
            <a:picLocks noChangeAspect="1" noChangeArrowheads="1"/>
          </p:cNvPicPr>
          <p:nvPr/>
        </p:nvPicPr>
        <p:blipFill>
          <a:blip r:embed="rId2" cstate="print"/>
          <a:srcRect t="5406" b="10510"/>
          <a:stretch>
            <a:fillRect/>
          </a:stretch>
        </p:blipFill>
        <p:spPr bwMode="auto">
          <a:xfrm>
            <a:off x="147947" y="1071546"/>
            <a:ext cx="8835860" cy="5572164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85720" y="214290"/>
            <a:ext cx="85011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25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Появляется Кузнечик. </a:t>
            </a:r>
          </a:p>
          <a:p>
            <a:pPr lvl="0" indent="1825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B05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Кузнечик. </a:t>
            </a:r>
            <a:r>
              <a:rPr lang="ru-RU" sz="1400" b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Действие начинается — Базар открывается! </a:t>
            </a:r>
            <a:r>
              <a:rPr lang="ru-RU" sz="1400" i="1" dirty="0" smtClean="0">
                <a:solidFill>
                  <a:prstClr val="black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Ударяет в треугольник, уходит подскоками.</a:t>
            </a:r>
            <a:r>
              <a:rPr lang="ru-RU" sz="14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Тараканы и Букашки делятся на посетителей и продавцов.</a:t>
            </a:r>
            <a:endParaRPr lang="ru-RU" sz="900" dirty="0" smtClean="0">
              <a:latin typeface="Arial" pitchFamily="34" charset="0"/>
              <a:cs typeface="Arial" pitchFamily="34" charset="0"/>
            </a:endParaRPr>
          </a:p>
          <a:p>
            <a:pPr lvl="0" indent="1825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1111</Words>
  <Application>Microsoft Office PowerPoint</Application>
  <PresentationFormat>Экран (4:3)</PresentationFormat>
  <Paragraphs>163</Paragraphs>
  <Slides>29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 «Муха-Цокотуха»</vt:lpstr>
      <vt:lpstr>Слайд 2</vt:lpstr>
      <vt:lpstr>В Рузаевской центральной детской библиотеке…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«Муха-Цокотуха»</dc:title>
  <dc:creator>1</dc:creator>
  <cp:lastModifiedBy>comp1</cp:lastModifiedBy>
  <cp:revision>116</cp:revision>
  <dcterms:created xsi:type="dcterms:W3CDTF">2021-09-20T20:34:52Z</dcterms:created>
  <dcterms:modified xsi:type="dcterms:W3CDTF">2021-12-15T09:03:10Z</dcterms:modified>
</cp:coreProperties>
</file>