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5"/>
  </p:notesMasterIdLst>
  <p:sldIdLst>
    <p:sldId id="256" r:id="rId2"/>
    <p:sldId id="257" r:id="rId3"/>
    <p:sldId id="259" r:id="rId4"/>
    <p:sldId id="338" r:id="rId5"/>
    <p:sldId id="261" r:id="rId6"/>
    <p:sldId id="266" r:id="rId7"/>
    <p:sldId id="342" r:id="rId8"/>
    <p:sldId id="341" r:id="rId9"/>
    <p:sldId id="304" r:id="rId10"/>
    <p:sldId id="344" r:id="rId11"/>
    <p:sldId id="270" r:id="rId12"/>
    <p:sldId id="305" r:id="rId13"/>
    <p:sldId id="343" r:id="rId14"/>
    <p:sldId id="307" r:id="rId15"/>
    <p:sldId id="308" r:id="rId16"/>
    <p:sldId id="345" r:id="rId17"/>
    <p:sldId id="346" r:id="rId18"/>
    <p:sldId id="309" r:id="rId19"/>
    <p:sldId id="321" r:id="rId20"/>
    <p:sldId id="349" r:id="rId21"/>
    <p:sldId id="351" r:id="rId22"/>
    <p:sldId id="348" r:id="rId23"/>
    <p:sldId id="352" r:id="rId24"/>
    <p:sldId id="347" r:id="rId25"/>
    <p:sldId id="350" r:id="rId26"/>
    <p:sldId id="353" r:id="rId27"/>
    <p:sldId id="354" r:id="rId28"/>
    <p:sldId id="311" r:id="rId29"/>
    <p:sldId id="355" r:id="rId30"/>
    <p:sldId id="357" r:id="rId31"/>
    <p:sldId id="361" r:id="rId32"/>
    <p:sldId id="356" r:id="rId33"/>
    <p:sldId id="358" r:id="rId34"/>
    <p:sldId id="359" r:id="rId35"/>
    <p:sldId id="360" r:id="rId36"/>
    <p:sldId id="362" r:id="rId37"/>
    <p:sldId id="363" r:id="rId38"/>
    <p:sldId id="365" r:id="rId39"/>
    <p:sldId id="366" r:id="rId40"/>
    <p:sldId id="371" r:id="rId41"/>
    <p:sldId id="369" r:id="rId42"/>
    <p:sldId id="367" r:id="rId43"/>
    <p:sldId id="368" r:id="rId44"/>
    <p:sldId id="370" r:id="rId45"/>
    <p:sldId id="326" r:id="rId46"/>
    <p:sldId id="324" r:id="rId47"/>
    <p:sldId id="372" r:id="rId48"/>
    <p:sldId id="325" r:id="rId49"/>
    <p:sldId id="373" r:id="rId50"/>
    <p:sldId id="374" r:id="rId51"/>
    <p:sldId id="285" r:id="rId52"/>
    <p:sldId id="375" r:id="rId53"/>
    <p:sldId id="376" r:id="rId54"/>
    <p:sldId id="377" r:id="rId55"/>
    <p:sldId id="378" r:id="rId56"/>
    <p:sldId id="379" r:id="rId57"/>
    <p:sldId id="380" r:id="rId58"/>
    <p:sldId id="382" r:id="rId59"/>
    <p:sldId id="381" r:id="rId60"/>
    <p:sldId id="383" r:id="rId61"/>
    <p:sldId id="384" r:id="rId62"/>
    <p:sldId id="388" r:id="rId63"/>
    <p:sldId id="389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>
        <p:scale>
          <a:sx n="42" d="100"/>
          <a:sy n="42" d="100"/>
        </p:scale>
        <p:origin x="-1572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A42C7-AE92-44F4-B470-B1F02E6EBDB8}" type="datetimeFigureOut">
              <a:rPr lang="ru-RU" smtClean="0"/>
              <a:t>01.12.2019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AF49F9-8B05-4DD3-8C85-42E13C593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304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3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3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269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3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337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AF49F9-8B05-4DD3-8C85-42E13C593441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3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3E2267-B517-49B7-8FA3-ED4127BD7A8B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02B49C-DA39-449E-9141-936A7B65CF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4701" y="209726"/>
            <a:ext cx="7307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Министерство </a:t>
            </a:r>
            <a:r>
              <a:rPr lang="ru-RU" sz="2400" b="1" dirty="0" smtClean="0">
                <a:solidFill>
                  <a:srgbClr val="002060"/>
                </a:solidFill>
              </a:rPr>
              <a:t>образования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Республики Мордовия</a:t>
            </a:r>
          </a:p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1547664" y="4171582"/>
            <a:ext cx="64087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ПОРТФОЛИО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САБИТОВОЙ АЛСУ ШИКУРОВНЫ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воспитателя муниципального </a:t>
            </a:r>
            <a:r>
              <a:rPr lang="ru-RU" sz="2000" b="1" i="1" dirty="0">
                <a:solidFill>
                  <a:srgbClr val="002060"/>
                </a:solidFill>
              </a:rPr>
              <a:t>бюджетного дошкольного образовательного учреждения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«</a:t>
            </a:r>
            <a:r>
              <a:rPr lang="ru-RU" sz="2000" b="1" i="1" dirty="0">
                <a:solidFill>
                  <a:srgbClr val="002060"/>
                </a:solidFill>
              </a:rPr>
              <a:t>Детский сад «Радуга</a:t>
            </a:r>
            <a:r>
              <a:rPr lang="ru-RU" sz="2000" b="1" i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комбинированного вида</a:t>
            </a:r>
            <a:r>
              <a:rPr lang="ru-RU" sz="2000" b="1" i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</a:rPr>
              <a:t>Рузаевского муниципального </a:t>
            </a:r>
            <a:r>
              <a:rPr lang="ru-RU" sz="2000" b="1" i="1" dirty="0">
                <a:solidFill>
                  <a:srgbClr val="002060"/>
                </a:solidFill>
              </a:rPr>
              <a:t>района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 algn="ctr"/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3554" name="Picture 2" descr="C:\Users\1\Desktop\IMG_20191107_1457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10842"/>
            <a:ext cx="3384376" cy="307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E:\Сабитова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859965" cy="66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9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71733" y="1657908"/>
            <a:ext cx="50885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F:\Новая папка\img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977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185738"/>
            <a:ext cx="4706937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40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51720" y="1988840"/>
            <a:ext cx="518457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</a:p>
          <a:p>
            <a:pPr lvl="0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Республиканский уровень-1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Всероссийский уровень - 1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Новая папка\img7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993542" cy="688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Республиканский  уровень  </a:t>
            </a:r>
            <a:endParaRPr lang="ru-RU" sz="2800" dirty="0"/>
          </a:p>
        </p:txBody>
      </p:sp>
      <p:pic>
        <p:nvPicPr>
          <p:cNvPr id="52227" name="Picture 3" descr="F:\Новая папка\img7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31" y="386954"/>
            <a:ext cx="4696323" cy="64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51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-57472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Всероссийский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800" dirty="0"/>
          </a:p>
        </p:txBody>
      </p:sp>
      <p:pic>
        <p:nvPicPr>
          <p:cNvPr id="53251" name="Picture 3" descr="C:\Users\1\Downloads\Д-6866-19075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56" y="465748"/>
            <a:ext cx="4261500" cy="63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1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6456621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в: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Муниципальный уровень-4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Республиканский уровень-2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уровень-1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Международный уровень-1 </a:t>
            </a: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F:\Новая папка\img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08" y="-22840"/>
            <a:ext cx="4993729" cy="68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22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55576" y="176975"/>
            <a:ext cx="7848873" cy="80021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ОБЩИЕ СВЕДЕНИЯ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287892"/>
              </p:ext>
            </p:extLst>
          </p:nvPr>
        </p:nvGraphicFramePr>
        <p:xfrm>
          <a:off x="755576" y="836715"/>
          <a:ext cx="7848873" cy="5992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0995"/>
                <a:gridCol w="4417878"/>
              </a:tblGrid>
              <a:tr h="39467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Фамилия, имя, отчество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Сабитова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Алсу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Шику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2845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рождения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08.10.1982г.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11457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квалификация по диплому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Высшее, МГПИ им.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М.Е.Евсевьева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специальности «Педагогика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методика начального образования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о профессиональной переподготовке ГБОУ ДПО 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МРИО,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воспитатель.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5958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работы по уставу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МБДОУ «Детский сад «Радуга» комбинированного вида»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5882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Занимаемая должность, дата назначения на эту должность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01.12.2010г.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5882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педагогической работы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специальности)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лет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5882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Стаж педагогической работы в данном дошкольном учреждении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года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2845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трудовой стаж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58823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квалификационной категории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квалификационная категория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Приказ №428 от 22.05.2017г.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</a:tr>
              <a:tr h="9342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Последние курсы повышения квалификации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ГБОУ ДПО (ПК) МРИО, «Современные подходы к организации образования дошкольников в новых условиях»,09.04.2018г.-24.04.2018г. </a:t>
                      </a:r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Муниципальный уровень   </a:t>
            </a:r>
            <a:endParaRPr lang="ru-RU" sz="2800" dirty="0"/>
          </a:p>
        </p:txBody>
      </p:sp>
      <p:pic>
        <p:nvPicPr>
          <p:cNvPr id="46084" name="Picture 4" descr="C:\Users\1\Desktop\рабочий стол\грамоты\кочет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30" y="433405"/>
            <a:ext cx="4562402" cy="627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C:\Users\1\Desktop\рабочий стол\грамоты\чурбан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2" y="469020"/>
            <a:ext cx="4536505" cy="623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5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Муниципальный уровень   </a:t>
            </a:r>
            <a:endParaRPr lang="ru-RU" sz="2800" dirty="0"/>
          </a:p>
        </p:txBody>
      </p:sp>
      <p:pic>
        <p:nvPicPr>
          <p:cNvPr id="45058" name="Picture 2" descr="C:\Users\1\Desktop\Распечатать\Scan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499992" cy="618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1\Desktop\грамоты новые\Изображение 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31" y="534507"/>
            <a:ext cx="4454769" cy="611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45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Республиканский  уровень  </a:t>
            </a:r>
            <a:endParaRPr lang="ru-RU" sz="2800" dirty="0"/>
          </a:p>
        </p:txBody>
      </p:sp>
      <p:pic>
        <p:nvPicPr>
          <p:cNvPr id="47106" name="Picture 2" descr="C:\Users\1\Documents\cea55c384cb1f54cedae800b1a981d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0389"/>
            <a:ext cx="4372769" cy="638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685756"/>
              </p:ext>
            </p:extLst>
          </p:nvPr>
        </p:nvGraphicFramePr>
        <p:xfrm>
          <a:off x="12636896" y="3664194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Acrobat Document" r:id="rId4" imgW="5667037" imgH="8019948" progId="AcroExch.Document.DC">
                  <p:embed/>
                </p:oleObj>
              </mc:Choice>
              <mc:Fallback>
                <p:oleObj name="Acrobat Document" r:id="rId4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36896" y="3664194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87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Республиканский  уровень  </a:t>
            </a: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8442741"/>
              </p:ext>
            </p:extLst>
          </p:nvPr>
        </p:nvGraphicFramePr>
        <p:xfrm>
          <a:off x="0" y="558879"/>
          <a:ext cx="4426915" cy="6264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8" name="Acrobat Document" r:id="rId3" imgW="5667037" imgH="8019948" progId="AcroExch.Document.DC">
                  <p:embed/>
                </p:oleObj>
              </mc:Choice>
              <mc:Fallback>
                <p:oleObj name="Acrobat Document" r:id="rId3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558879"/>
                        <a:ext cx="4426915" cy="6264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116603"/>
              </p:ext>
            </p:extLst>
          </p:nvPr>
        </p:nvGraphicFramePr>
        <p:xfrm>
          <a:off x="4489107" y="548680"/>
          <a:ext cx="4458421" cy="6309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9" name="Acrobat Document" r:id="rId5" imgW="5667037" imgH="8019948" progId="AcroExch.Document.DC">
                  <p:embed/>
                </p:oleObj>
              </mc:Choice>
              <mc:Fallback>
                <p:oleObj name="Acrobat Document" r:id="rId5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89107" y="548680"/>
                        <a:ext cx="4458421" cy="6309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798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-57472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8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984333"/>
              </p:ext>
            </p:extLst>
          </p:nvPr>
        </p:nvGraphicFramePr>
        <p:xfrm>
          <a:off x="2555776" y="465748"/>
          <a:ext cx="4605039" cy="6516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2" name="Acrobat Document" r:id="rId3" imgW="5667037" imgH="8019948" progId="AcroExch.Document.DC">
                  <p:embed/>
                </p:oleObj>
              </mc:Choice>
              <mc:Fallback>
                <p:oleObj name="Acrobat Document" r:id="rId3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5776" y="465748"/>
                        <a:ext cx="4605039" cy="6516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71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Международный уровень  </a:t>
            </a:r>
            <a:endParaRPr lang="ru-RU" sz="28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076020"/>
              </p:ext>
            </p:extLst>
          </p:nvPr>
        </p:nvGraphicFramePr>
        <p:xfrm>
          <a:off x="2267744" y="386954"/>
          <a:ext cx="4666140" cy="6442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8" name="Acrobat Document" r:id="rId3" imgW="5667037" imgH="8019948" progId="AcroExch.Document.DC">
                  <p:embed/>
                </p:oleObj>
              </mc:Choice>
              <mc:Fallback>
                <p:oleObj name="Acrobat Document" r:id="rId3" imgW="5667037" imgH="8019948" progId="AcroExch.Document.DC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386954"/>
                        <a:ext cx="4666140" cy="64427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75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988841"/>
            <a:ext cx="662473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методических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22593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1700807"/>
            <a:ext cx="63367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научно-практических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конференциях, педагогических чтениях, семинарах, секциях, форумах,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радиопередачах</a:t>
            </a:r>
          </a:p>
          <a:p>
            <a:pPr lvl="0"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-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0"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уровень-1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5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Новая папка\img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48" y="35436"/>
            <a:ext cx="5005933" cy="689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Муниципальный уровень   </a:t>
            </a:r>
            <a:endParaRPr lang="ru-RU" sz="2800" dirty="0"/>
          </a:p>
        </p:txBody>
      </p:sp>
      <p:pic>
        <p:nvPicPr>
          <p:cNvPr id="5" name="Picture 3" descr="F:\Алсу сканированные документы\Scan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0365"/>
            <a:ext cx="8208912" cy="639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60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Новая папка\img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729"/>
            <a:ext cx="4662413" cy="642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F:\Новая папка\img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550" y="-49729"/>
            <a:ext cx="4541678" cy="625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Муниципальный уровень   </a:t>
            </a:r>
            <a:endParaRPr lang="ru-RU" sz="2800" dirty="0"/>
          </a:p>
        </p:txBody>
      </p:sp>
      <p:pic>
        <p:nvPicPr>
          <p:cNvPr id="53252" name="Picture 4" descr="F:\Новая папка\img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3213"/>
            <a:ext cx="4608512" cy="635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Муниципальный уровень   </a:t>
            </a:r>
            <a:endParaRPr lang="ru-RU" sz="2800" dirty="0"/>
          </a:p>
        </p:txBody>
      </p:sp>
      <p:pic>
        <p:nvPicPr>
          <p:cNvPr id="53250" name="Picture 2" descr="F:\Новая папка\img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44" y="1439627"/>
            <a:ext cx="5904656" cy="428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F:\Новая папка\img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409702"/>
            <a:ext cx="3600399" cy="496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73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Республиканский  уровень  </a:t>
            </a:r>
            <a:endParaRPr lang="ru-RU" sz="2800" dirty="0"/>
          </a:p>
        </p:txBody>
      </p:sp>
      <p:pic>
        <p:nvPicPr>
          <p:cNvPr id="52227" name="Picture 3" descr="F:\Новая папка\img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49569"/>
            <a:ext cx="4527450" cy="623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37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Республиканский  уровень  </a:t>
            </a:r>
            <a:endParaRPr lang="ru-RU" sz="2800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436449"/>
              </p:ext>
            </p:extLst>
          </p:nvPr>
        </p:nvGraphicFramePr>
        <p:xfrm>
          <a:off x="179512" y="386954"/>
          <a:ext cx="4407187" cy="6236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2" name="Acrobat Document" r:id="rId4" imgW="5667037" imgH="8019948" progId="AcroExch.Document.DC">
                  <p:embed/>
                </p:oleObj>
              </mc:Choice>
              <mc:Fallback>
                <p:oleObj name="Acrobat Document" r:id="rId4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386954"/>
                        <a:ext cx="4407187" cy="6236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49016"/>
              </p:ext>
            </p:extLst>
          </p:nvPr>
        </p:nvGraphicFramePr>
        <p:xfrm>
          <a:off x="4499992" y="386954"/>
          <a:ext cx="4420047" cy="625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3" name="Acrobat Document" r:id="rId6" imgW="5667037" imgH="8019948" progId="AcroExch.Document.DC">
                  <p:embed/>
                </p:oleObj>
              </mc:Choice>
              <mc:Fallback>
                <p:oleObj name="Acrobat Document" r:id="rId6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99992" y="386954"/>
                        <a:ext cx="4420047" cy="6255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256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открытых занятий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мастер-классов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мероприятий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организации-2</a:t>
            </a:r>
            <a:endParaRPr lang="ru-RU" sz="26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Муниципальный уровень - 1</a:t>
            </a:r>
          </a:p>
          <a:p>
            <a:pPr lvl="0"/>
            <a:endParaRPr lang="ru-RU" sz="2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7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:\Новая папка\img7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41" y="0"/>
            <a:ext cx="4977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36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187624" y="-136268"/>
            <a:ext cx="748883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Уровень образовательной организации </a:t>
            </a:r>
            <a:endParaRPr lang="ru-RU" sz="2800" dirty="0"/>
          </a:p>
        </p:txBody>
      </p:sp>
      <p:pic>
        <p:nvPicPr>
          <p:cNvPr id="57346" name="Picture 2" descr="F:\Новая папка\img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800"/>
            <a:ext cx="4498231" cy="619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F:\Новая папка\img7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31" y="739800"/>
            <a:ext cx="4547208" cy="626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0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Муниципальный уровень   </a:t>
            </a:r>
            <a:endParaRPr lang="ru-RU" sz="2800" dirty="0"/>
          </a:p>
        </p:txBody>
      </p:sp>
      <p:pic>
        <p:nvPicPr>
          <p:cNvPr id="58371" name="Picture 3" descr="F:\Новая папка\img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66" y="386954"/>
            <a:ext cx="4696323" cy="647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0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Экспертная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3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7691" y="1592797"/>
            <a:ext cx="643271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педагога: участие в комиссиях, педагогических сообществах, в жюри конкурсов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Муниципальный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уровень-1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4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5" y="296653"/>
            <a:ext cx="78728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Педагогический опыт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старшего дошкольного возраста посредством использования эвристических методов»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://dsradugaruz.schoolrm.ru/sveden/employees/10720/239910/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 descr="F:\Новая папка\img723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992" y="3151638"/>
            <a:ext cx="6608060" cy="371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:\Новая папка\img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38" y="1"/>
            <a:ext cx="4977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8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  </a:t>
            </a:r>
            <a:endParaRPr lang="ru-RU" sz="2800" dirty="0"/>
          </a:p>
        </p:txBody>
      </p:sp>
      <p:pic>
        <p:nvPicPr>
          <p:cNvPr id="55299" name="Picture 3" descr="F:\Новая папка\img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189"/>
            <a:ext cx="4390749" cy="604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F:\Новая папка\img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518" y="416189"/>
            <a:ext cx="4345458" cy="607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0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Муниципальный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  </a:t>
            </a:r>
            <a:endParaRPr lang="ru-RU" sz="2800" dirty="0"/>
          </a:p>
        </p:txBody>
      </p:sp>
      <p:pic>
        <p:nvPicPr>
          <p:cNvPr id="55298" name="Picture 2" descr="F:\Новая папка\img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153" y="620688"/>
            <a:ext cx="4519989" cy="622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16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-57472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Всероссийский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202072"/>
              </p:ext>
            </p:extLst>
          </p:nvPr>
        </p:nvGraphicFramePr>
        <p:xfrm>
          <a:off x="2555776" y="465748"/>
          <a:ext cx="4517024" cy="6392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4" name="Acrobat Document" r:id="rId3" imgW="5667037" imgH="8019948" progId="AcroExch.Document.DC">
                  <p:embed/>
                </p:oleObj>
              </mc:Choice>
              <mc:Fallback>
                <p:oleObj name="Acrobat Document" r:id="rId3" imgW="5667037" imgH="801994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5776" y="465748"/>
                        <a:ext cx="4517024" cy="6392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58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Позитивные результаты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работы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2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" y="28352"/>
            <a:ext cx="4499992" cy="611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520" y="1486"/>
            <a:ext cx="4437253" cy="611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82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Новая папка\img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40559" cy="694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64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4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Новая папка\img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284" y="29096"/>
            <a:ext cx="4946716" cy="681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F:\Новая папка\img7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3" y="-991"/>
            <a:ext cx="4968551" cy="68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25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Новая папка\img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"/>
            <a:ext cx="49771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72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723" y="214293"/>
            <a:ext cx="71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Monotype Corsiva" pitchFamily="66" charset="0"/>
              </a:rPr>
              <a:t>             </a:t>
            </a:r>
            <a:r>
              <a:rPr lang="en-US" sz="2400" b="1" dirty="0" smtClean="0">
                <a:solidFill>
                  <a:schemeClr val="tx2"/>
                </a:solidFill>
                <a:latin typeface="Monotype Corsiva" pitchFamily="66" charset="0"/>
              </a:rPr>
              <a:t>         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ПОРТФОЛИО</a:t>
            </a:r>
            <a:endParaRPr lang="ru-RU" sz="28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642918"/>
            <a:ext cx="832100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Участие в инновационной (экспериментальной) </a:t>
            </a:r>
            <a:r>
              <a:rPr lang="ru-RU" b="1" dirty="0" smtClean="0">
                <a:solidFill>
                  <a:srgbClr val="002060"/>
                </a:solidFill>
              </a:rPr>
              <a:t>деятельности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Наставничество.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Наличие публикаций.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Результаты участия воспитанников </a:t>
            </a:r>
            <a:r>
              <a:rPr lang="ru-RU" b="1" dirty="0" smtClean="0">
                <a:solidFill>
                  <a:srgbClr val="002060"/>
                </a:solidFill>
              </a:rPr>
              <a:t>в конкурсах</a:t>
            </a:r>
            <a:r>
              <a:rPr lang="ru-RU" b="1" dirty="0">
                <a:solidFill>
                  <a:srgbClr val="002060"/>
                </a:solidFill>
              </a:rPr>
              <a:t>,</a:t>
            </a:r>
            <a:r>
              <a:rPr lang="ru-RU" b="1" dirty="0" smtClean="0">
                <a:solidFill>
                  <a:srgbClr val="002060"/>
                </a:solidFill>
              </a:rPr>
              <a:t> выставках, турнирах, соревнованиях</a:t>
            </a:r>
            <a:r>
              <a:rPr lang="ru-RU" b="1" dirty="0">
                <a:solidFill>
                  <a:srgbClr val="002060"/>
                </a:solidFill>
              </a:rPr>
              <a:t>,</a:t>
            </a:r>
            <a:r>
              <a:rPr lang="ru-RU" b="1" dirty="0" smtClean="0">
                <a:solidFill>
                  <a:srgbClr val="002060"/>
                </a:solidFill>
              </a:rPr>
              <a:t> акциях</a:t>
            </a:r>
            <a:r>
              <a:rPr lang="ru-RU" b="1" dirty="0">
                <a:solidFill>
                  <a:srgbClr val="002060"/>
                </a:solidFill>
              </a:rPr>
              <a:t>,</a:t>
            </a:r>
            <a:r>
              <a:rPr lang="ru-RU" b="1" dirty="0" smtClean="0">
                <a:solidFill>
                  <a:srgbClr val="002060"/>
                </a:solidFill>
              </a:rPr>
              <a:t> фестивалях.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Наличие </a:t>
            </a:r>
            <a:r>
              <a:rPr lang="ru-RU" b="1" dirty="0">
                <a:solidFill>
                  <a:srgbClr val="002060"/>
                </a:solidFill>
              </a:rPr>
              <a:t>а</a:t>
            </a:r>
            <a:r>
              <a:rPr lang="ru-RU" b="1" dirty="0" smtClean="0">
                <a:solidFill>
                  <a:srgbClr val="002060"/>
                </a:solidFill>
              </a:rPr>
              <a:t>вторских программ, методических пособий.</a:t>
            </a:r>
          </a:p>
          <a:p>
            <a:pPr marL="342900" indent="-342900"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Выступления на заседаниях методических советов, научно-практических конференциях,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педагогических чтениях, семинарах, секциях, форумах, радиопередачах (очно</a:t>
            </a:r>
            <a:r>
              <a:rPr lang="ru-RU" b="1" dirty="0" smtClean="0">
                <a:solidFill>
                  <a:srgbClr val="002060"/>
                </a:solidFill>
              </a:rPr>
              <a:t>).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Проведение открытых занятий, мастер-классов, мероприятий</a:t>
            </a:r>
            <a:r>
              <a:rPr lang="ru-RU" b="1" dirty="0">
                <a:solidFill>
                  <a:srgbClr val="002060"/>
                </a:solidFill>
              </a:rPr>
              <a:t>.</a:t>
            </a:r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8.  Экспертная деятельность.</a:t>
            </a:r>
            <a:endParaRPr lang="ru-RU" b="1" dirty="0">
              <a:solidFill>
                <a:srgbClr val="002060"/>
              </a:solidFill>
            </a:endParaRPr>
          </a:p>
          <a:p>
            <a:pPr marL="342900" indent="-342900">
              <a:buAutoNum type="arabicPeriod" startAt="9"/>
            </a:pPr>
            <a:r>
              <a:rPr lang="ru-RU" b="1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b="1" dirty="0">
                <a:solidFill>
                  <a:srgbClr val="002060"/>
                </a:solidFill>
              </a:rPr>
              <a:t>активность педагога: участие в комиссиях, педагогических сообществах, в жюри </a:t>
            </a:r>
            <a:r>
              <a:rPr lang="ru-RU" b="1" dirty="0" smtClean="0">
                <a:solidFill>
                  <a:srgbClr val="002060"/>
                </a:solidFill>
              </a:rPr>
              <a:t>конкурсов.</a:t>
            </a:r>
            <a:endParaRPr lang="ru-RU" b="1" dirty="0">
              <a:solidFill>
                <a:srgbClr val="002060"/>
              </a:solidFill>
            </a:endParaRPr>
          </a:p>
          <a:p>
            <a:pPr marL="342900" indent="-342900">
              <a:buAutoNum type="arabicPeriod" startAt="9"/>
            </a:pPr>
            <a:r>
              <a:rPr lang="ru-RU" b="1" dirty="0" smtClean="0">
                <a:solidFill>
                  <a:srgbClr val="002060"/>
                </a:solidFill>
              </a:rPr>
              <a:t> Позитивные результаты работы с воспитанниками.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11. Качество </a:t>
            </a:r>
            <a:r>
              <a:rPr lang="ru-RU" b="1" dirty="0">
                <a:solidFill>
                  <a:srgbClr val="002060"/>
                </a:solidFill>
              </a:rPr>
              <a:t>взаимодействия с </a:t>
            </a:r>
            <a:r>
              <a:rPr lang="ru-RU" b="1" dirty="0" smtClean="0">
                <a:solidFill>
                  <a:srgbClr val="002060"/>
                </a:solidFill>
              </a:rPr>
              <a:t>родителями.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12. </a:t>
            </a:r>
            <a:r>
              <a:rPr lang="ru-RU" b="1" dirty="0">
                <a:solidFill>
                  <a:srgbClr val="002060"/>
                </a:solidFill>
              </a:rPr>
              <a:t>Работа с детьми из социально-неблагополучных семей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13. </a:t>
            </a:r>
            <a:r>
              <a:rPr lang="ru-RU" b="1" dirty="0">
                <a:solidFill>
                  <a:srgbClr val="002060"/>
                </a:solidFill>
              </a:rPr>
              <a:t>Участие педагога в профессиональных </a:t>
            </a:r>
            <a:r>
              <a:rPr lang="ru-RU" b="1" dirty="0" smtClean="0">
                <a:solidFill>
                  <a:srgbClr val="002060"/>
                </a:solidFill>
              </a:rPr>
              <a:t>конкурсах.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14. Награды и поощрения педагога.</a:t>
            </a:r>
          </a:p>
          <a:p>
            <a:pPr marL="342900" indent="-342900">
              <a:buAutoNum type="arabicPeriod"/>
            </a:pP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Новая папка\img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"/>
            <a:ext cx="4977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404664"/>
            <a:ext cx="6456621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педагога в профессиональных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Муниципальный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уровень-3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Республиканский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уровень-1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уровень-3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07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Новая папка\img7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33" y="0"/>
            <a:ext cx="49771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84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Муниципальный уровень   </a:t>
            </a:r>
            <a:endParaRPr lang="ru-RU" sz="2800" dirty="0"/>
          </a:p>
        </p:txBody>
      </p:sp>
      <p:pic>
        <p:nvPicPr>
          <p:cNvPr id="65538" name="Picture 2" descr="C:\Users\1\Desktop\рабочий стол\грамоты\scan000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" y="386954"/>
            <a:ext cx="4525946" cy="622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46" y="386955"/>
            <a:ext cx="4437624" cy="622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50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Муниципальный уровень   </a:t>
            </a:r>
            <a:endParaRPr lang="ru-RU" sz="2800" dirty="0"/>
          </a:p>
        </p:txBody>
      </p:sp>
      <p:pic>
        <p:nvPicPr>
          <p:cNvPr id="69634" name="Picture 2" descr="C:\Users\1\Desktop\рабочий стол\ГРАМОТЫ!\пп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15" y="356866"/>
            <a:ext cx="4599941" cy="650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50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  </a:t>
            </a:r>
            <a:endParaRPr lang="ru-RU" sz="2800" dirty="0"/>
          </a:p>
        </p:txBody>
      </p:sp>
      <p:pic>
        <p:nvPicPr>
          <p:cNvPr id="66566" name="Picture 6" descr="C:\Users\1\Desktop\На сайт\Scan001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911" y="409402"/>
            <a:ext cx="4689193" cy="644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7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-57472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Всероссийский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800" dirty="0"/>
          </a:p>
        </p:txBody>
      </p:sp>
      <p:pic>
        <p:nvPicPr>
          <p:cNvPr id="67591" name="Picture 7" descr="C:\Users\1\Documents\диплом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8" y="460174"/>
            <a:ext cx="8782000" cy="63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-57472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Всероссийский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800" dirty="0"/>
          </a:p>
        </p:txBody>
      </p:sp>
      <p:pic>
        <p:nvPicPr>
          <p:cNvPr id="67590" name="Picture 6" descr="C:\Users\1\Documents\диплом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4" y="497716"/>
            <a:ext cx="8909248" cy="619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9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-57472"/>
            <a:ext cx="4608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Всероссийский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800" dirty="0"/>
          </a:p>
        </p:txBody>
      </p:sp>
      <p:pic>
        <p:nvPicPr>
          <p:cNvPr id="5" name="Picture 5" descr="C:\Users\1\Desktop\рабочий стол\грамоты\Академия развит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94545"/>
            <a:ext cx="4427984" cy="626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7691" y="1592797"/>
            <a:ext cx="643271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en-US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(экспериментальной)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marL="342900" indent="-342900">
              <a:buAutoNum type="arabicPeriod"/>
            </a:pP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Всероссийский уровень - 1</a:t>
            </a: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340768"/>
            <a:ext cx="705678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Награды и поощрения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уровень-2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Республиканский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уровень-4</a:t>
            </a:r>
            <a:endParaRPr lang="ru-RU" sz="28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lvl="0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Муниципальный уровень   </a:t>
            </a:r>
            <a:endParaRPr lang="ru-RU" sz="2800" dirty="0"/>
          </a:p>
        </p:txBody>
      </p:sp>
      <p:pic>
        <p:nvPicPr>
          <p:cNvPr id="70659" name="Picture 3" descr="C:\Users\1\Documents\диплом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528" y="401802"/>
            <a:ext cx="4566016" cy="62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C:\Users\1\Documents\диплом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56" y="401803"/>
            <a:ext cx="4566014" cy="626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74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  </a:t>
            </a:r>
            <a:endParaRPr lang="ru-RU" sz="2800" dirty="0"/>
          </a:p>
        </p:txBody>
      </p:sp>
      <p:pic>
        <p:nvPicPr>
          <p:cNvPr id="72706" name="Picture 2" descr="C:\Users\1\Desktop\рабочий стол\грамоты\1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30" y="386954"/>
            <a:ext cx="4275835" cy="64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57" y="386954"/>
            <a:ext cx="4614863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8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763688" y="-136267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  </a:t>
            </a:r>
            <a:endParaRPr lang="ru-RU" sz="2800" dirty="0"/>
          </a:p>
        </p:txBody>
      </p:sp>
      <p:pic>
        <p:nvPicPr>
          <p:cNvPr id="71683" name="Picture 3" descr="C:\Users\1\Desktop\На сайт\Scan0014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236"/>
            <a:ext cx="4355977" cy="59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C:\Users\1\Desktop\рабочий стол\002c0568b467285fd6216bffa4518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625" y="502075"/>
            <a:ext cx="433074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83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Изображение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0"/>
            <a:ext cx="4536504" cy="622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F:\Изображ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" y="-13791"/>
            <a:ext cx="4686300" cy="643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58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Новая папка\img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9771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73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0"/>
            <a:ext cx="5012220" cy="689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1224</TotalTime>
  <Words>584</Words>
  <Application>Microsoft Office PowerPoint</Application>
  <PresentationFormat>Экран (4:3)</PresentationFormat>
  <Paragraphs>169</Paragraphs>
  <Slides>63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66" baseType="lpstr">
      <vt:lpstr>Воздушный поток</vt:lpstr>
      <vt:lpstr>Acrobat Document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Алсу</dc:creator>
  <cp:lastModifiedBy>1</cp:lastModifiedBy>
  <cp:revision>110</cp:revision>
  <dcterms:created xsi:type="dcterms:W3CDTF">2016-10-19T07:32:52Z</dcterms:created>
  <dcterms:modified xsi:type="dcterms:W3CDTF">2019-12-01T21:46:27Z</dcterms:modified>
</cp:coreProperties>
</file>