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8" r:id="rId5"/>
    <p:sldId id="267" r:id="rId6"/>
    <p:sldId id="269" r:id="rId7"/>
    <p:sldId id="270" r:id="rId8"/>
    <p:sldId id="271" r:id="rId9"/>
    <p:sldId id="257" r:id="rId10"/>
    <p:sldId id="274" r:id="rId11"/>
    <p:sldId id="263" r:id="rId12"/>
    <p:sldId id="273" r:id="rId13"/>
    <p:sldId id="261" r:id="rId14"/>
    <p:sldId id="265" r:id="rId15"/>
    <p:sldId id="272" r:id="rId16"/>
    <p:sldId id="279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66D0-72E3-4F46-AF39-B49547037F3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785794"/>
            <a:ext cx="4857784" cy="2714644"/>
          </a:xfrm>
          <a:solidFill>
            <a:schemeClr val="bg1">
              <a:alpha val="85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200"/>
                </a:solidFill>
              </a:rPr>
              <a:t>Проект</a:t>
            </a:r>
            <a:br>
              <a:rPr lang="ru-RU" b="1" dirty="0" smtClean="0">
                <a:solidFill>
                  <a:srgbClr val="009200"/>
                </a:solidFill>
              </a:rPr>
            </a:br>
            <a:r>
              <a:rPr lang="ru-RU" b="1" dirty="0" smtClean="0">
                <a:solidFill>
                  <a:srgbClr val="009200"/>
                </a:solidFill>
              </a:rPr>
              <a:t>«Безопасность в природе»</a:t>
            </a:r>
            <a:br>
              <a:rPr lang="ru-RU" b="1" dirty="0" smtClean="0">
                <a:solidFill>
                  <a:srgbClr val="009200"/>
                </a:solidFill>
              </a:rPr>
            </a:br>
            <a:r>
              <a:rPr lang="ru-RU" sz="3100" b="1" dirty="0" smtClean="0">
                <a:solidFill>
                  <a:srgbClr val="009200"/>
                </a:solidFill>
              </a:rPr>
              <a:t>(подготовительной группы №7)</a:t>
            </a:r>
            <a:endParaRPr lang="ru-RU" sz="3100" b="1" dirty="0">
              <a:solidFill>
                <a:srgbClr val="0092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643578"/>
            <a:ext cx="6214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Выполнила: воспитатель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l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квалификационной категории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Корнеева Валентина Анатольевна.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r="13228"/>
          <a:stretch>
            <a:fillRect/>
          </a:stretch>
        </p:blipFill>
        <p:spPr bwMode="auto">
          <a:xfrm>
            <a:off x="2643174" y="357166"/>
            <a:ext cx="3214710" cy="2778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 l="4119"/>
          <a:stretch>
            <a:fillRect/>
          </a:stretch>
        </p:blipFill>
        <p:spPr bwMode="auto">
          <a:xfrm>
            <a:off x="285720" y="3071810"/>
            <a:ext cx="4109727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2439"/>
          <a:stretch>
            <a:fillRect/>
          </a:stretch>
        </p:blipFill>
        <p:spPr bwMode="auto">
          <a:xfrm>
            <a:off x="0" y="285727"/>
            <a:ext cx="3143240" cy="26923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 r="23798"/>
          <a:stretch>
            <a:fillRect/>
          </a:stretch>
        </p:blipFill>
        <p:spPr bwMode="auto">
          <a:xfrm>
            <a:off x="6072198" y="428603"/>
            <a:ext cx="2857520" cy="28124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 t="15135"/>
          <a:stretch>
            <a:fillRect/>
          </a:stretch>
        </p:blipFill>
        <p:spPr bwMode="auto">
          <a:xfrm>
            <a:off x="5286380" y="3252792"/>
            <a:ext cx="3186113" cy="3605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4017440" cy="3013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42852"/>
            <a:ext cx="4040179" cy="3030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86124"/>
            <a:ext cx="3786214" cy="2839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357562"/>
            <a:ext cx="3929090" cy="2946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357562"/>
            <a:ext cx="4000527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00052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13323" r="21669"/>
          <a:stretch>
            <a:fillRect/>
          </a:stretch>
        </p:blipFill>
        <p:spPr bwMode="auto">
          <a:xfrm>
            <a:off x="5357817" y="142852"/>
            <a:ext cx="2600695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l="3538" r="31013" b="7076"/>
          <a:stretch>
            <a:fillRect/>
          </a:stretch>
        </p:blipFill>
        <p:spPr bwMode="auto">
          <a:xfrm rot="10800000">
            <a:off x="214282" y="214290"/>
            <a:ext cx="2643206" cy="281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42852"/>
            <a:ext cx="2214578" cy="2952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50" y="500042"/>
            <a:ext cx="3786214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86536" y="2332037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23920"/>
            <a:ext cx="3868335" cy="5157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000108"/>
            <a:ext cx="3887384" cy="5183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Трудовая деятельность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00174"/>
            <a:ext cx="4468806" cy="3351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428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Продуктивная деятельность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1\AppData\Local\Microsoft\Windows\Temporary Internet Files\Content.Word\IMG_20190218_113703.jpg"/>
          <p:cNvPicPr/>
          <p:nvPr/>
        </p:nvPicPr>
        <p:blipFill>
          <a:blip r:embed="rId3" cstate="print"/>
          <a:srcRect l="7018" r="15789"/>
          <a:stretch>
            <a:fillRect/>
          </a:stretch>
        </p:blipFill>
        <p:spPr bwMode="auto">
          <a:xfrm>
            <a:off x="214282" y="1500174"/>
            <a:ext cx="3143272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1\AppData\Local\Microsoft\Windows\Temporary Internet Files\Content.Word\IMG_20190218_115102.jpg"/>
          <p:cNvPicPr/>
          <p:nvPr/>
        </p:nvPicPr>
        <p:blipFill>
          <a:blip r:embed="rId4" cstate="print"/>
          <a:srcRect l="6122"/>
          <a:stretch>
            <a:fillRect/>
          </a:stretch>
        </p:blipFill>
        <p:spPr bwMode="auto">
          <a:xfrm>
            <a:off x="5572132" y="1500174"/>
            <a:ext cx="3286148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C:\Users\1\AppData\Local\Microsoft\Windows\Temporary Internet Files\Content.Word\IMG_20190218_111749.jpg"/>
          <p:cNvPicPr/>
          <p:nvPr/>
        </p:nvPicPr>
        <p:blipFill>
          <a:blip r:embed="rId5" cstate="print"/>
          <a:srcRect t="11856" r="13056"/>
          <a:stretch>
            <a:fillRect/>
          </a:stretch>
        </p:blipFill>
        <p:spPr bwMode="auto">
          <a:xfrm>
            <a:off x="3428992" y="1500174"/>
            <a:ext cx="2428892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214422"/>
            <a:ext cx="8248182" cy="48788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результате проводимой работы по данной теме дети усвоили некоторые правила по основам безопасного поведения в природе. Однако, зная это, дети не всегда поступают так, как требуют обстоятельства. Они часто не видят опасности и не подозревают о ее существовании. Из всего этого можно сделать вывод, что у детей еще не сформировался навык безопасного поведения.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28794" y="285728"/>
            <a:ext cx="5214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Заключение.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Тип проекта:</a:t>
            </a:r>
            <a:r>
              <a:rPr lang="ru-RU" sz="2000" dirty="0" smtClean="0"/>
              <a:t> познавательно – исследовательский</a:t>
            </a:r>
            <a:br>
              <a:rPr lang="ru-RU" sz="2000" dirty="0" smtClean="0"/>
            </a:br>
            <a:r>
              <a:rPr lang="ru-RU" sz="2000" b="1" dirty="0" smtClean="0"/>
              <a:t>По количеству участников:</a:t>
            </a:r>
            <a:r>
              <a:rPr lang="ru-RU" sz="2000" dirty="0" smtClean="0"/>
              <a:t> групповой</a:t>
            </a:r>
            <a:br>
              <a:rPr lang="ru-RU" sz="2000" dirty="0" smtClean="0"/>
            </a:br>
            <a:r>
              <a:rPr lang="ru-RU" sz="2000" b="1" dirty="0" smtClean="0"/>
              <a:t>По продолжительности:</a:t>
            </a:r>
            <a:r>
              <a:rPr lang="ru-RU" sz="2000" dirty="0" smtClean="0"/>
              <a:t> долгосрочный</a:t>
            </a:r>
            <a:br>
              <a:rPr lang="ru-RU" sz="2000" dirty="0" smtClean="0"/>
            </a:br>
            <a:r>
              <a:rPr lang="ru-RU" sz="2000" b="1" dirty="0" smtClean="0"/>
              <a:t>Участники проекта:</a:t>
            </a:r>
            <a:r>
              <a:rPr lang="ru-RU" sz="2000" dirty="0" smtClean="0"/>
              <a:t> педагоги, дети подготовительной группы и родители.</a:t>
            </a:r>
            <a:br>
              <a:rPr lang="ru-RU" sz="2000" dirty="0" smtClean="0"/>
            </a:br>
            <a:r>
              <a:rPr lang="ru-RU" sz="2000" b="1" dirty="0" smtClean="0"/>
              <a:t>Срок реализации проекта:</a:t>
            </a:r>
            <a:r>
              <a:rPr lang="ru-RU" sz="2000" dirty="0" smtClean="0"/>
              <a:t> октябрь – май  2018 - 2019 г.</a:t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 smtClean="0"/>
              <a:t>Актуальность:</a:t>
            </a:r>
            <a:endParaRPr lang="ru-RU" sz="5500" dirty="0" smtClean="0"/>
          </a:p>
          <a:p>
            <a:r>
              <a:rPr lang="ru-RU" sz="4500" dirty="0" smtClean="0"/>
              <a:t>Одна из задач в работе дошкольного учреждения — охрана жизни и здоровья детей. Взрослые должны защищать и оберегать ребенка, подготовить его к встрече с различными сложными, а порой и опасными жизненными ситуациями. Ребенку интересно абсолютно все: ему хочется потрогать, попробовать, почувствовать, увидеть, услышать. Естественная любознательность ребенка в познании окружающего мира может стать небезопасной для него. Ребенок, не зная правил безопасного поведения, может навредить не только окружающей природе, но и самому себе </a:t>
            </a:r>
            <a:r>
              <a:rPr lang="ru-RU" sz="4500" i="1" dirty="0" smtClean="0"/>
              <a:t>(например, рвать ядовитые растения, пробовать незнакомые ягоды, брать в руки грибы, трогать насекомых и животных и т. д.)</a:t>
            </a:r>
            <a:r>
              <a:rPr lang="ru-RU" sz="4500" dirty="0" smtClean="0"/>
              <a:t>.</a:t>
            </a:r>
          </a:p>
          <a:p>
            <a:r>
              <a:rPr lang="ru-RU" sz="4500" dirty="0" smtClean="0"/>
              <a:t>Поэтому вопросы привития детям навыков безопасного поведения, способности предвидеть опасные ситуации и по возможности избегать их очень актуальны. В результате бесед с детьми, игр, наблюдений на прогулке было выявлено, что дети практически не знакомы с элементарными правилами поведения в природе. Также было выявлено, что родители недостаточно осознают необходимость специального ознакомления своих детей с этими правилами. Исходя из всего этого, мною была выбрана тема проекта </a:t>
            </a:r>
            <a:r>
              <a:rPr lang="ru-RU" sz="4500" b="1" i="1" dirty="0" smtClean="0"/>
              <a:t>«Безопасность детей в природе»</a:t>
            </a:r>
            <a:r>
              <a:rPr lang="ru-RU" sz="4500" dirty="0" smtClean="0"/>
              <a:t>, в основе которого лежит формирование у детей навыков безопасного поведения в природе.</a:t>
            </a:r>
          </a:p>
          <a:p>
            <a:r>
              <a:rPr lang="ru-RU" sz="4500" dirty="0" smtClean="0"/>
              <a:t>Безопасности формула есть:</a:t>
            </a:r>
            <a:br>
              <a:rPr lang="ru-RU" sz="4500" dirty="0" smtClean="0"/>
            </a:br>
            <a:r>
              <a:rPr lang="ru-RU" sz="4500" dirty="0" smtClean="0"/>
              <a:t>Надо видеть, предвидеть, учесть.</a:t>
            </a:r>
            <a:br>
              <a:rPr lang="ru-RU" sz="4500" dirty="0" smtClean="0"/>
            </a:br>
            <a:r>
              <a:rPr lang="ru-RU" sz="4500" dirty="0" smtClean="0"/>
              <a:t>По возможности – все избежать,</a:t>
            </a:r>
            <a:br>
              <a:rPr lang="ru-RU" sz="4500" dirty="0" smtClean="0"/>
            </a:br>
            <a:r>
              <a:rPr lang="ru-RU" sz="4500" dirty="0" smtClean="0"/>
              <a:t>А где надо — на помощь позвать.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721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 проекта:</a:t>
            </a:r>
            <a:endParaRPr lang="ru-RU" dirty="0" smtClean="0"/>
          </a:p>
          <a:p>
            <a:r>
              <a:rPr lang="ru-RU" sz="2600" dirty="0" smtClean="0"/>
              <a:t>Ознакомление детей с элементарными правилами поведения в природе, формирование навыков безопасного поведения.</a:t>
            </a:r>
          </a:p>
          <a:p>
            <a:r>
              <a:rPr lang="ru-RU" b="1" dirty="0" smtClean="0"/>
              <a:t>Задачи проекта:</a:t>
            </a:r>
            <a:endParaRPr lang="ru-RU" dirty="0" smtClean="0"/>
          </a:p>
          <a:p>
            <a:r>
              <a:rPr lang="ru-RU" sz="2600" dirty="0" smtClean="0"/>
              <a:t>- Формировать первоначальные умения и навыки безопасного и экологически грамотного поведения детей в природе (познакомить и обучить детей правилам поведения в лесу, формировать бережное отношение к живому);</a:t>
            </a:r>
          </a:p>
          <a:p>
            <a:r>
              <a:rPr lang="ru-RU" sz="2600" dirty="0" smtClean="0"/>
              <a:t>-Дать представления о последствиях неправильного поведения в природе;</a:t>
            </a:r>
          </a:p>
          <a:p>
            <a:r>
              <a:rPr lang="ru-RU" sz="2600" dirty="0" smtClean="0"/>
              <a:t>- Развивать познавательный интерес к миру природы;</a:t>
            </a:r>
          </a:p>
          <a:p>
            <a:r>
              <a:rPr lang="ru-RU" sz="2600" dirty="0" smtClean="0"/>
              <a:t>- Формировать у детей элементарные экологические знания о лесе;</a:t>
            </a:r>
          </a:p>
          <a:p>
            <a:r>
              <a:rPr lang="ru-RU" sz="2600" dirty="0" smtClean="0"/>
              <a:t>- Способствовать развитию творческих способностей, воображению детей;</a:t>
            </a:r>
          </a:p>
          <a:p>
            <a:r>
              <a:rPr lang="ru-RU" sz="2600" dirty="0" smtClean="0"/>
              <a:t>- Воспитывать экологическую культуру,</a:t>
            </a:r>
          </a:p>
          <a:p>
            <a:r>
              <a:rPr lang="ru-RU" sz="2600" dirty="0" smtClean="0"/>
              <a:t>- Поощрять и поддерживать самостоятельные наблюдения за окружающей природой;</a:t>
            </a:r>
          </a:p>
          <a:p>
            <a:r>
              <a:rPr lang="ru-RU" sz="2600" dirty="0" smtClean="0"/>
              <a:t>- Развивать умение общаться с взрослыми, отвечать на вопросы, вести диалог.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/>
              <a:t>Ожидаемые результаты</a:t>
            </a:r>
            <a:r>
              <a:rPr lang="ru-RU" b="1" u="sng" dirty="0" smtClean="0"/>
              <a:t>:</a:t>
            </a:r>
          </a:p>
          <a:p>
            <a:pPr algn="ctr">
              <a:buNone/>
            </a:pPr>
            <a:endParaRPr lang="ru-RU" u="sng" dirty="0" smtClean="0"/>
          </a:p>
          <a:p>
            <a:r>
              <a:rPr lang="ru-RU" sz="2000" dirty="0" smtClean="0"/>
              <a:t>- дети умеют правильно вести себя в природе;</a:t>
            </a:r>
          </a:p>
          <a:p>
            <a:r>
              <a:rPr lang="ru-RU" sz="2000" dirty="0" smtClean="0"/>
              <a:t>- проявляют бережное отношение к природе;</a:t>
            </a:r>
          </a:p>
          <a:p>
            <a:r>
              <a:rPr lang="ru-RU" sz="2000" dirty="0" smtClean="0"/>
              <a:t>- имеют представление о последствиях неграмотного отношения к природе;</a:t>
            </a:r>
          </a:p>
          <a:p>
            <a:r>
              <a:rPr lang="ru-RU" sz="2000" dirty="0" smtClean="0"/>
              <a:t>- развивающая среда группы пополнится необходимым материалом.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286412"/>
          </a:xfrm>
        </p:spPr>
        <p:txBody>
          <a:bodyPr>
            <a:normAutofit fontScale="70000" lnSpcReduction="20000"/>
          </a:bodyPr>
          <a:lstStyle/>
          <a:p>
            <a:pPr algn="ctr" fontAlgn="t">
              <a:buNone/>
            </a:pPr>
            <a:r>
              <a:rPr lang="ru-RU" b="1" u="sng" dirty="0" smtClean="0"/>
              <a:t>Методы проекта:</a:t>
            </a:r>
            <a:endParaRPr lang="ru-RU" dirty="0" smtClean="0"/>
          </a:p>
          <a:p>
            <a:r>
              <a:rPr lang="ru-RU" sz="2900" dirty="0" smtClean="0"/>
              <a:t>экскурсии; наблюдения;</a:t>
            </a:r>
          </a:p>
          <a:p>
            <a:r>
              <a:rPr lang="ru-RU" sz="2900" dirty="0" smtClean="0"/>
              <a:t>целевые прогулки;</a:t>
            </a:r>
          </a:p>
          <a:p>
            <a:r>
              <a:rPr lang="ru-RU" sz="2900" dirty="0" smtClean="0"/>
              <a:t>беседы;</a:t>
            </a:r>
          </a:p>
          <a:p>
            <a:r>
              <a:rPr lang="ru-RU" sz="2900" dirty="0" smtClean="0"/>
              <a:t>эксперименты;</a:t>
            </a:r>
          </a:p>
          <a:p>
            <a:r>
              <a:rPr lang="ru-RU" sz="2900" dirty="0" smtClean="0"/>
              <a:t>моделирование;</a:t>
            </a:r>
          </a:p>
          <a:p>
            <a:r>
              <a:rPr lang="ru-RU" sz="2900" dirty="0" smtClean="0"/>
              <a:t>дидактические игры;</a:t>
            </a:r>
          </a:p>
          <a:p>
            <a:r>
              <a:rPr lang="ru-RU" sz="2900" dirty="0" smtClean="0"/>
              <a:t>сюжетно-ролевые игры;</a:t>
            </a:r>
          </a:p>
          <a:p>
            <a:r>
              <a:rPr lang="ru-RU" sz="2900" dirty="0" smtClean="0"/>
              <a:t>часть непосредственно-образовательной деятельности (ознакомление с окружающим, развитие речи, рисование, аппликация, конструирование);</a:t>
            </a:r>
          </a:p>
          <a:p>
            <a:r>
              <a:rPr lang="ru-RU" sz="2900" dirty="0" smtClean="0"/>
              <a:t>досуги и развлечения;</a:t>
            </a:r>
          </a:p>
          <a:p>
            <a:r>
              <a:rPr lang="ru-RU" sz="2900" dirty="0" smtClean="0"/>
              <a:t>выставки;</a:t>
            </a:r>
          </a:p>
          <a:p>
            <a:r>
              <a:rPr lang="ru-RU" sz="2900" dirty="0" smtClean="0"/>
              <a:t>анкетирование;</a:t>
            </a:r>
          </a:p>
          <a:p>
            <a:pPr fontAlgn="t"/>
            <a:r>
              <a:rPr lang="ru-RU" sz="2900" dirty="0" smtClean="0"/>
              <a:t>чтение художественной литературы;</a:t>
            </a:r>
          </a:p>
          <a:p>
            <a:pPr fontAlgn="t"/>
            <a:r>
              <a:rPr lang="ru-RU" sz="2900" dirty="0" smtClean="0"/>
              <a:t>ситуативно-имитационное моделирование.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2864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 smtClean="0"/>
              <a:t>Этапы реализации проекта:</a:t>
            </a:r>
            <a:endParaRPr lang="ru-RU" sz="4400" dirty="0" smtClean="0"/>
          </a:p>
          <a:p>
            <a:r>
              <a:rPr lang="ru-RU" i="1" dirty="0" err="1" smtClean="0"/>
              <a:t>I</a:t>
            </a:r>
            <a:r>
              <a:rPr lang="ru-RU" b="1" i="1" u="sng" dirty="0" err="1" smtClean="0"/>
              <a:t>.Организационный</a:t>
            </a:r>
            <a:endParaRPr lang="ru-RU" b="1" u="sng" dirty="0" smtClean="0"/>
          </a:p>
          <a:p>
            <a:r>
              <a:rPr lang="ru-RU" dirty="0" smtClean="0"/>
              <a:t>1. Осознание проблемной ситуации, выбор темы проекта.</a:t>
            </a:r>
          </a:p>
          <a:p>
            <a:r>
              <a:rPr lang="ru-RU" dirty="0" smtClean="0"/>
              <a:t>2. Подбор методической литературы по теме.</a:t>
            </a:r>
          </a:p>
          <a:p>
            <a:r>
              <a:rPr lang="ru-RU" dirty="0" smtClean="0"/>
              <a:t>3. Подбор художественной литературы по теме.</a:t>
            </a:r>
          </a:p>
          <a:p>
            <a:r>
              <a:rPr lang="ru-RU" dirty="0" smtClean="0"/>
              <a:t>4. Подбор дидактического материала, наглядных пособий (альбомы для рассматривания, картины, настольные игры)</a:t>
            </a:r>
          </a:p>
          <a:p>
            <a:r>
              <a:rPr lang="ru-RU" dirty="0" smtClean="0"/>
              <a:t>5. Включение в план-схему проекта занятий, бесед, игровых ситуаций, сюжетно-ролевых игр и других видов детской деятельности.</a:t>
            </a:r>
          </a:p>
          <a:p>
            <a:r>
              <a:rPr lang="ru-RU" dirty="0" smtClean="0"/>
              <a:t>7. Создания </a:t>
            </a:r>
            <a:r>
              <a:rPr lang="ru-RU" dirty="0" err="1" smtClean="0"/>
              <a:t>лэбука</a:t>
            </a:r>
            <a:r>
              <a:rPr lang="ru-RU" dirty="0" smtClean="0"/>
              <a:t> как дидактического и наглядного материла для дошкольников.</a:t>
            </a:r>
          </a:p>
          <a:p>
            <a:r>
              <a:rPr lang="ru-RU" b="1" i="1" u="sng" dirty="0" smtClean="0"/>
              <a:t>II. Основной (практический)</a:t>
            </a:r>
            <a:endParaRPr lang="ru-RU" b="1" u="sng" dirty="0" smtClean="0"/>
          </a:p>
          <a:p>
            <a:r>
              <a:rPr lang="ru-RU" dirty="0" smtClean="0"/>
              <a:t>Реализация проекта в образовательную практику (реализация запланированных мероприятий) .</a:t>
            </a:r>
          </a:p>
          <a:p>
            <a:r>
              <a:rPr lang="ru-RU" i="1" u="sng" dirty="0" smtClean="0"/>
              <a:t>III. Заключительный</a:t>
            </a:r>
            <a:endParaRPr lang="ru-RU" u="sng" dirty="0" smtClean="0"/>
          </a:p>
          <a:p>
            <a:r>
              <a:rPr lang="ru-RU" dirty="0" smtClean="0"/>
              <a:t>1. Создание альбома « Жалобная книга природы. »</a:t>
            </a:r>
          </a:p>
          <a:p>
            <a:r>
              <a:rPr lang="ru-RU" dirty="0" smtClean="0"/>
              <a:t>2. Презентация результатов проекта на педагогическом совете;</a:t>
            </a:r>
          </a:p>
          <a:p>
            <a:r>
              <a:rPr lang="ru-RU" dirty="0" smtClean="0"/>
              <a:t>3. Подведение итогов.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u="sng" dirty="0" smtClean="0"/>
              <a:t>Реализация проекта по образовательным областям в соответствии ФГОС</a:t>
            </a:r>
          </a:p>
          <a:p>
            <a:pPr algn="ctr">
              <a:buNone/>
            </a:pPr>
            <a:r>
              <a:rPr lang="ru-RU" sz="5600" b="1" u="sng" dirty="0" smtClean="0"/>
              <a:t>«Социально- коммуникативное развитие»:</a:t>
            </a:r>
          </a:p>
          <a:p>
            <a:pPr algn="ctr">
              <a:buNone/>
            </a:pPr>
            <a:endParaRPr lang="ru-RU" sz="5600" b="1" u="sng" dirty="0" smtClean="0"/>
          </a:p>
          <a:p>
            <a:pPr>
              <a:buNone/>
            </a:pPr>
            <a:r>
              <a:rPr lang="ru-RU" sz="5600" dirty="0" smtClean="0"/>
              <a:t>•Дидактические игры: «Живая природа»»Отбери в корзину ядовитые и съедобные грибы ягоды. «Волшебный куб» Правила поведения в лесу», «От чего грустит и радуется планета» «Будь природе другом» «С кем дружит ель» «Расскажи сказку», Экологические знаки, «Сортировка мусора» «Опасные природные явления»,  «Чего не следует делать в лесу», «Разрезные картинки», «Правила поведения на воде, солнце»..</a:t>
            </a:r>
            <a:endParaRPr lang="ru-RU" sz="5600" u="sng" dirty="0" smtClean="0"/>
          </a:p>
          <a:p>
            <a:pPr algn="ctr">
              <a:buNone/>
            </a:pPr>
            <a:r>
              <a:rPr lang="ru-RU" sz="5600" b="1" u="sng" dirty="0" smtClean="0"/>
              <a:t>Познавательное развитие:</a:t>
            </a:r>
          </a:p>
          <a:p>
            <a:r>
              <a:rPr lang="ru-RU" sz="5600" dirty="0" smtClean="0"/>
              <a:t>НОД:«Безопасность детей на природе»</a:t>
            </a:r>
          </a:p>
          <a:p>
            <a:r>
              <a:rPr lang="ru-RU" sz="5600" dirty="0" smtClean="0"/>
              <a:t>Наблюдения на прогулке за растительным миром, изменениями в природе.</a:t>
            </a:r>
          </a:p>
          <a:p>
            <a:r>
              <a:rPr lang="ru-RU" sz="5600" dirty="0" smtClean="0"/>
              <a:t>Настольно – печатные игры « Ядовитые и </a:t>
            </a:r>
            <a:r>
              <a:rPr lang="ru-RU" sz="5600" dirty="0" err="1" smtClean="0"/>
              <a:t>съдобные</a:t>
            </a:r>
            <a:r>
              <a:rPr lang="ru-RU" sz="5600" dirty="0" smtClean="0"/>
              <a:t> грибы и ягоды», «Безопасность»</a:t>
            </a:r>
          </a:p>
          <a:p>
            <a:r>
              <a:rPr lang="ru-RU" sz="5600" dirty="0" smtClean="0"/>
              <a:t>Рассматривание альбома «Береги природу»</a:t>
            </a:r>
          </a:p>
          <a:p>
            <a:r>
              <a:rPr lang="ru-RU" sz="5600" dirty="0" smtClean="0"/>
              <a:t>Целевая экскурсия по территории детского сада.</a:t>
            </a:r>
          </a:p>
          <a:p>
            <a:r>
              <a:rPr lang="ru-RU" sz="5600" dirty="0" smtClean="0"/>
              <a:t>Картинки для дошкольников « Правила безопасного поведения»</a:t>
            </a:r>
          </a:p>
          <a:p>
            <a:pPr algn="ctr">
              <a:buNone/>
            </a:pPr>
            <a:r>
              <a:rPr lang="ru-RU" sz="5600" b="1" u="sng" dirty="0" smtClean="0"/>
              <a:t>Речевое развитие:</a:t>
            </a:r>
          </a:p>
          <a:p>
            <a:r>
              <a:rPr lang="ru-RU" sz="5600" dirty="0" smtClean="0"/>
              <a:t>Чтение стихов и рассказов о безопасности на природе.</a:t>
            </a:r>
          </a:p>
          <a:p>
            <a:r>
              <a:rPr lang="ru-RU" sz="5600" dirty="0" smtClean="0"/>
              <a:t>Беседы «Не ешь снег и сосульки»,«Как был наказан любопытный язычок»«Зимой на горке» «Как песок может стать опасным»«Не играй с бродячими животными«Правила поведения в лесу» «Наблюдаем, но правила безопасности не забываем» «Зимние дороги», «Морозы жестокие в этом году» «Как вести себя во время проведения подвижных игр» «Насекомые -польза и вред», «Ядовитые грибы и ягоды».«Как вести себя в жару на участке?»</a:t>
            </a:r>
          </a:p>
          <a:p>
            <a:r>
              <a:rPr lang="ru-RU" sz="5600" dirty="0" smtClean="0"/>
              <a:t>Чтение: Н.Сладков «Белкин мухомор», сказки «Советы лесной мышки» Т.А. Шорыгина «Осторожные сказки», «В гостях у </a:t>
            </a:r>
            <a:r>
              <a:rPr lang="ru-RU" sz="5600" dirty="0" err="1" smtClean="0"/>
              <a:t>лесовичка</a:t>
            </a:r>
            <a:r>
              <a:rPr lang="ru-RU" sz="5600" dirty="0" smtClean="0"/>
              <a:t>», «Волшебный ворон», </a:t>
            </a:r>
            <a:r>
              <a:rPr lang="ru-RU" sz="5600" dirty="0" err="1" smtClean="0"/>
              <a:t>М.Бородицкая</a:t>
            </a:r>
            <a:r>
              <a:rPr lang="ru-RU" sz="5600" dirty="0" smtClean="0"/>
              <a:t> «Разговор с пчелой», «Если я сорву цветок», «Здравствуй, лес, дремучий лес» С. Погорельского, Отгадывание загадок о лесе, о его обитателях</a:t>
            </a:r>
          </a:p>
          <a:p>
            <a:r>
              <a:rPr lang="ru-RU" sz="5600" dirty="0" smtClean="0"/>
              <a:t>«Белкин мухомор» Н. Сладков, «</a:t>
            </a:r>
            <a:r>
              <a:rPr lang="ru-RU" sz="5600" dirty="0" err="1" smtClean="0"/>
              <a:t>Волчишко</a:t>
            </a:r>
            <a:r>
              <a:rPr lang="ru-RU" sz="5600" dirty="0" smtClean="0"/>
              <a:t>» Е. </a:t>
            </a:r>
            <a:r>
              <a:rPr lang="ru-RU" sz="5600" dirty="0" err="1" smtClean="0"/>
              <a:t>Чарушин</a:t>
            </a:r>
            <a:r>
              <a:rPr lang="ru-RU" sz="5600" dirty="0" smtClean="0"/>
              <a:t>; Н. Красильникова, «Лес не только для нашей забавы», «Дерево, цветок, трава и птица» А. Берестов, «Однажды в лес…»</a:t>
            </a:r>
            <a:r>
              <a:rPr lang="ru-RU" sz="1400" dirty="0" smtClean="0"/>
              <a:t> «</a:t>
            </a:r>
            <a:r>
              <a:rPr lang="ru-RU" sz="5600" dirty="0" smtClean="0"/>
              <a:t>На земле исчезают цветы» Е. Карасев, «Если вы в лес пришли гулять» Н. Рыжова, «Есть одна планета – сад» Я. Аким, «Одуванчик» «Правила поведения в природе», «Природа родного края»</a:t>
            </a:r>
            <a:br>
              <a:rPr lang="ru-RU" sz="5600" dirty="0" smtClean="0"/>
            </a:br>
            <a:r>
              <a:rPr lang="ru-RU" sz="5600" dirty="0" smtClean="0"/>
              <a:t> </a:t>
            </a:r>
          </a:p>
          <a:p>
            <a:endParaRPr lang="ru-RU" sz="5600" dirty="0" smtClean="0"/>
          </a:p>
          <a:p>
            <a:endParaRPr lang="ru-RU" sz="5600" dirty="0" smtClean="0"/>
          </a:p>
          <a:p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 </a:t>
            </a:r>
          </a:p>
          <a:p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/>
              <a:t>Художественно- эстетическое развитие:</a:t>
            </a:r>
          </a:p>
          <a:p>
            <a:r>
              <a:rPr lang="ru-RU" sz="1400" dirty="0" smtClean="0"/>
              <a:t>Раскраски на тему: «Без0опасность в природе»</a:t>
            </a:r>
          </a:p>
          <a:p>
            <a:r>
              <a:rPr lang="ru-RU" sz="1400" dirty="0" smtClean="0"/>
              <a:t>Выставка рисунков «Будь природе другом»</a:t>
            </a:r>
          </a:p>
          <a:p>
            <a:r>
              <a:rPr lang="ru-RU" sz="1400" dirty="0" smtClean="0"/>
              <a:t>Взаимодействие с семьей:</a:t>
            </a:r>
          </a:p>
          <a:p>
            <a:r>
              <a:rPr lang="ru-RU" sz="1400" dirty="0" smtClean="0"/>
              <a:t>Папка-передвижка </a:t>
            </a:r>
            <a:r>
              <a:rPr lang="ru-RU" sz="1400" i="1" dirty="0" smtClean="0"/>
              <a:t>«Безопасное поведение детей в природе»</a:t>
            </a:r>
            <a:r>
              <a:rPr lang="ru-RU" sz="1400" dirty="0" smtClean="0"/>
              <a:t>, </a:t>
            </a:r>
          </a:p>
          <a:p>
            <a:r>
              <a:rPr lang="ru-RU" sz="1400" dirty="0" smtClean="0"/>
              <a:t>Консультации: </a:t>
            </a:r>
            <a:r>
              <a:rPr lang="ru-RU" sz="1400" i="1" dirty="0" smtClean="0"/>
              <a:t>«Воспитание безопасного поведения детей в природе»</a:t>
            </a:r>
            <a:r>
              <a:rPr lang="ru-RU" sz="1400" dirty="0" smtClean="0"/>
              <a:t>, </a:t>
            </a:r>
            <a:r>
              <a:rPr lang="ru-RU" sz="1400" i="1" dirty="0" smtClean="0"/>
              <a:t>«Осторожно! Ядовитые растения»</a:t>
            </a:r>
            <a:r>
              <a:rPr lang="ru-RU" sz="1400" dirty="0" smtClean="0"/>
              <a:t>, </a:t>
            </a:r>
            <a:r>
              <a:rPr lang="ru-RU" sz="1400" i="1" dirty="0" smtClean="0"/>
              <a:t>«Основные правила поведения в природе»</a:t>
            </a:r>
            <a:r>
              <a:rPr lang="ru-RU" sz="1400" dirty="0" smtClean="0"/>
              <a:t>, </a:t>
            </a:r>
            <a:r>
              <a:rPr lang="ru-RU" sz="1400" i="1" dirty="0" smtClean="0"/>
              <a:t>«Защита от клещей. Как удалить клеща. Правила безопасности для детей»</a:t>
            </a:r>
            <a:r>
              <a:rPr lang="ru-RU" sz="1400" dirty="0" smtClean="0"/>
              <a:t>, </a:t>
            </a:r>
            <a:r>
              <a:rPr lang="ru-RU" sz="1400" i="1" dirty="0" smtClean="0"/>
              <a:t>«На прогулке летом»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Буклет </a:t>
            </a:r>
            <a:r>
              <a:rPr lang="ru-RU" sz="1400" i="1" dirty="0" smtClean="0"/>
              <a:t>«Правила безопасности детей на природе летом»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Родительское собрание на тему «Что мы знаем о безопасности детей на природе?</a:t>
            </a:r>
          </a:p>
          <a:p>
            <a:r>
              <a:rPr lang="ru-RU" sz="1400" dirty="0" smtClean="0"/>
              <a:t>Анкетирование по теме: </a:t>
            </a:r>
            <a:r>
              <a:rPr lang="ru-RU" sz="1400" i="1" dirty="0" smtClean="0"/>
              <a:t>«Насколько Вы компетентны в вопросах безопасного воспитания своих детей?»</a:t>
            </a:r>
            <a:r>
              <a:rPr lang="ru-RU" sz="1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4285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Этап II – основной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Игровая деятельность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3261" r="8696"/>
          <a:stretch>
            <a:fillRect/>
          </a:stretch>
        </p:blipFill>
        <p:spPr bwMode="auto">
          <a:xfrm>
            <a:off x="214282" y="1428736"/>
            <a:ext cx="3394858" cy="2891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1523" r="17695"/>
          <a:stretch>
            <a:fillRect/>
          </a:stretch>
        </p:blipFill>
        <p:spPr bwMode="auto">
          <a:xfrm>
            <a:off x="6177507" y="1285860"/>
            <a:ext cx="296649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10965"/>
          <a:stretch>
            <a:fillRect/>
          </a:stretch>
        </p:blipFill>
        <p:spPr bwMode="auto">
          <a:xfrm>
            <a:off x="3428992" y="1428736"/>
            <a:ext cx="2900354" cy="2443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86256"/>
            <a:ext cx="3071834" cy="2303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934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«Безопасность в природе» (подготовительной группы №7)</vt:lpstr>
      <vt:lpstr>Тип проекта: познавательно – исследовательский По количеству участников: групповой По продолжительности: долгосрочный Участники проекта: педагоги, дети подготовительной группы и родители. Срок реализации проекта: октябрь – май  2018 - 2019 г.  </vt:lpstr>
      <vt:lpstr> </vt:lpstr>
      <vt:lpstr> </vt:lpstr>
      <vt:lpstr> </vt:lpstr>
      <vt:lpstr> </vt:lpstr>
      <vt:lpstr> </vt:lpstr>
      <vt:lpstr> </vt:lpstr>
      <vt:lpstr>Слайд 9</vt:lpstr>
      <vt:lpstr>Слайд 10</vt:lpstr>
      <vt:lpstr>Слайд 11</vt:lpstr>
      <vt:lpstr>Слайд 12</vt:lpstr>
      <vt:lpstr>Наблюдение</vt:lpstr>
      <vt:lpstr>Трудовая деятельность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31</cp:revision>
  <dcterms:created xsi:type="dcterms:W3CDTF">2014-04-16T18:27:24Z</dcterms:created>
  <dcterms:modified xsi:type="dcterms:W3CDTF">2021-02-11T13:27:02Z</dcterms:modified>
</cp:coreProperties>
</file>