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4"/>
  </p:notesMasterIdLst>
  <p:sldIdLst>
    <p:sldId id="256" r:id="rId3"/>
    <p:sldId id="257" r:id="rId4"/>
    <p:sldId id="258" r:id="rId5"/>
    <p:sldId id="310" r:id="rId6"/>
    <p:sldId id="305" r:id="rId7"/>
    <p:sldId id="306" r:id="rId8"/>
    <p:sldId id="261" r:id="rId9"/>
    <p:sldId id="263" r:id="rId10"/>
    <p:sldId id="265" r:id="rId11"/>
    <p:sldId id="297" r:id="rId12"/>
    <p:sldId id="301" r:id="rId13"/>
    <p:sldId id="266" r:id="rId14"/>
    <p:sldId id="309" r:id="rId15"/>
    <p:sldId id="267" r:id="rId16"/>
    <p:sldId id="268" r:id="rId17"/>
    <p:sldId id="269" r:id="rId18"/>
    <p:sldId id="270" r:id="rId19"/>
    <p:sldId id="271" r:id="rId20"/>
    <p:sldId id="298" r:id="rId21"/>
    <p:sldId id="299" r:id="rId22"/>
    <p:sldId id="300" r:id="rId23"/>
    <p:sldId id="273" r:id="rId24"/>
    <p:sldId id="274" r:id="rId25"/>
    <p:sldId id="275" r:id="rId26"/>
    <p:sldId id="315" r:id="rId27"/>
    <p:sldId id="316" r:id="rId28"/>
    <p:sldId id="278" r:id="rId29"/>
    <p:sldId id="282" r:id="rId30"/>
    <p:sldId id="311" r:id="rId31"/>
    <p:sldId id="284" r:id="rId32"/>
    <p:sldId id="285" r:id="rId33"/>
    <p:sldId id="320" r:id="rId34"/>
    <p:sldId id="321" r:id="rId35"/>
    <p:sldId id="317" r:id="rId36"/>
    <p:sldId id="287" r:id="rId37"/>
    <p:sldId id="312" r:id="rId38"/>
    <p:sldId id="302" r:id="rId39"/>
    <p:sldId id="289" r:id="rId40"/>
    <p:sldId id="313" r:id="rId41"/>
    <p:sldId id="303" r:id="rId42"/>
    <p:sldId id="290" r:id="rId43"/>
    <p:sldId id="291" r:id="rId44"/>
    <p:sldId id="314" r:id="rId45"/>
    <p:sldId id="292" r:id="rId46"/>
    <p:sldId id="272" r:id="rId47"/>
    <p:sldId id="293" r:id="rId48"/>
    <p:sldId id="294" r:id="rId49"/>
    <p:sldId id="295" r:id="rId50"/>
    <p:sldId id="318" r:id="rId51"/>
    <p:sldId id="322" r:id="rId52"/>
    <p:sldId id="319" r:id="rId5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C7EBE-B1BC-4872-8796-9DBABC5AAFD8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414E1-CD90-44AA-A2DB-291935305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8839080" y="0"/>
            <a:ext cx="304200" cy="685728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8156520" y="5715000"/>
            <a:ext cx="547920" cy="547920"/>
          </a:xfrm>
          <a:prstGeom prst="ellipse">
            <a:avLst/>
          </a:prstGeom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380880" y="0"/>
            <a:ext cx="608760" cy="685728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276480" y="0"/>
            <a:ext cx="104040" cy="685728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990720" y="0"/>
            <a:ext cx="181080" cy="685728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1141200" y="0"/>
            <a:ext cx="229680" cy="685728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Line 11"/>
          <p:cNvSpPr/>
          <p:nvPr/>
        </p:nvSpPr>
        <p:spPr>
          <a:xfrm>
            <a:off x="10620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  <a:alpha val="7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12"/>
          <p:cNvSpPr/>
          <p:nvPr/>
        </p:nvSpPr>
        <p:spPr>
          <a:xfrm>
            <a:off x="914400" y="0"/>
            <a:ext cx="0" cy="6858000"/>
          </a:xfrm>
          <a:prstGeom prst="line">
            <a:avLst/>
          </a:prstGeom>
          <a:ln w="57240">
            <a:solidFill>
              <a:schemeClr val="accent1">
                <a:tint val="20000"/>
                <a:alpha val="8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13"/>
          <p:cNvSpPr/>
          <p:nvPr/>
        </p:nvSpPr>
        <p:spPr>
          <a:xfrm>
            <a:off x="85392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14"/>
          <p:cNvSpPr/>
          <p:nvPr/>
        </p:nvSpPr>
        <p:spPr>
          <a:xfrm>
            <a:off x="1726560" y="0"/>
            <a:ext cx="0" cy="6858000"/>
          </a:xfrm>
          <a:prstGeom prst="line">
            <a:avLst/>
          </a:prstGeom>
          <a:ln w="28440">
            <a:solidFill>
              <a:schemeClr val="accent1">
                <a:tint val="60000"/>
                <a:alpha val="82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15"/>
          <p:cNvSpPr/>
          <p:nvPr/>
        </p:nvSpPr>
        <p:spPr>
          <a:xfrm>
            <a:off x="1066680" y="0"/>
            <a:ext cx="0" cy="6858000"/>
          </a:xfrm>
          <a:prstGeom prst="line">
            <a:avLst/>
          </a:prstGeom>
          <a:ln w="936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Line 16"/>
          <p:cNvSpPr/>
          <p:nvPr/>
        </p:nvSpPr>
        <p:spPr>
          <a:xfrm>
            <a:off x="91137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1219320" y="0"/>
            <a:ext cx="75600" cy="685728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609480" y="3429000"/>
            <a:ext cx="1294560" cy="12945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309680" y="4866840"/>
            <a:ext cx="640800" cy="640800"/>
          </a:xfrm>
          <a:prstGeom prst="ellipse">
            <a:avLst/>
          </a:prstGeom>
          <a:ln w="2844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1091160" y="5500800"/>
            <a:ext cx="136440" cy="136440"/>
          </a:xfrm>
          <a:prstGeom prst="ellipse">
            <a:avLst/>
          </a:prstGeom>
          <a:ln w="1260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21"/>
          <p:cNvSpPr/>
          <p:nvPr/>
        </p:nvSpPr>
        <p:spPr>
          <a:xfrm>
            <a:off x="1664280" y="5788080"/>
            <a:ext cx="273600" cy="273600"/>
          </a:xfrm>
          <a:prstGeom prst="ellipse">
            <a:avLst/>
          </a:prstGeom>
          <a:ln w="1260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22"/>
          <p:cNvSpPr/>
          <p:nvPr/>
        </p:nvSpPr>
        <p:spPr>
          <a:xfrm>
            <a:off x="1905120" y="4495680"/>
            <a:ext cx="365040" cy="365040"/>
          </a:xfrm>
          <a:prstGeom prst="ellipse">
            <a:avLst/>
          </a:prstGeom>
          <a:ln w="28440"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676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" name="PlaceHolder 2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4"/>
          <p:cNvSpPr/>
          <p:nvPr/>
        </p:nvSpPr>
        <p:spPr>
          <a:xfrm>
            <a:off x="8839080" y="0"/>
            <a:ext cx="304200" cy="685728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6"/>
          <p:cNvSpPr/>
          <p:nvPr/>
        </p:nvSpPr>
        <p:spPr>
          <a:xfrm>
            <a:off x="8156520" y="5715000"/>
            <a:ext cx="547920" cy="547920"/>
          </a:xfrm>
          <a:prstGeom prst="ellipse">
            <a:avLst/>
          </a:prstGeom>
          <a:ln>
            <a:noFill/>
          </a:ln>
          <a:effectLst>
            <a:outerShdw blurRad="50800" dist="2484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8sar.schoolrm.ru/sveden/employees/11208/363460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187640" y="1556640"/>
            <a:ext cx="7771680" cy="198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9000"/>
          </a:bodyPr>
          <a:lstStyle/>
          <a:p>
            <a:pPr marL="182880" algn="ctr">
              <a:lnSpc>
                <a:spcPct val="100000"/>
              </a:lnSpc>
              <a:tabLst>
                <a:tab pos="0" algn="l"/>
              </a:tabLst>
            </a:pPr>
            <a:r>
              <a:rPr lang="ru-RU" sz="3100" b="1" cap="small" spc="-1" dirty="0" err="1" smtClean="0">
                <a:solidFill>
                  <a:srgbClr val="003300"/>
                </a:solidFill>
                <a:latin typeface="Times New Roman"/>
              </a:rPr>
              <a:t>Канаевой</a:t>
            </a:r>
            <a:r>
              <a:rPr lang="ru-RU" sz="3100" b="1" cap="small" spc="-1" dirty="0" smtClean="0">
                <a:solidFill>
                  <a:srgbClr val="003300"/>
                </a:solidFill>
                <a:latin typeface="Times New Roman"/>
              </a:rPr>
              <a:t> Татьяны </a:t>
            </a:r>
            <a:r>
              <a:rPr lang="ru-RU" sz="3100" b="1" cap="small" spc="-1" dirty="0">
                <a:solidFill>
                  <a:srgbClr val="003300"/>
                </a:solidFill>
                <a:latin typeface="Times New Roman"/>
              </a:rPr>
              <a:t>А</a:t>
            </a:r>
            <a:r>
              <a:rPr lang="ru-RU" sz="3100" b="1" cap="small" spc="-1" dirty="0" smtClean="0">
                <a:solidFill>
                  <a:srgbClr val="003300"/>
                </a:solidFill>
                <a:latin typeface="Times New Roman"/>
              </a:rPr>
              <a:t>лександровны</a:t>
            </a:r>
            <a:r>
              <a:rPr lang="ru-RU" sz="3100" b="1" strike="noStrike" cap="small" spc="-1" dirty="0" smtClean="0">
                <a:solidFill>
                  <a:srgbClr val="003300"/>
                </a:solidFill>
                <a:latin typeface="Times New Roman"/>
              </a:rPr>
              <a:t>,</a:t>
            </a:r>
            <a:r>
              <a:rPr dirty="0">
                <a:solidFill>
                  <a:srgbClr val="003300"/>
                </a:solidFill>
              </a:rPr>
              <a:t/>
            </a:r>
            <a:br>
              <a:rPr dirty="0">
                <a:solidFill>
                  <a:srgbClr val="003300"/>
                </a:solidFill>
              </a:rPr>
            </a:br>
            <a:r>
              <a:rPr lang="ru-RU" sz="1800" b="1" strike="noStrike" cap="small" spc="-1" dirty="0" smtClean="0">
                <a:solidFill>
                  <a:srgbClr val="003300"/>
                </a:solidFill>
                <a:latin typeface="Times New Roman"/>
              </a:rPr>
              <a:t>воспитателя</a:t>
            </a:r>
            <a:r>
              <a:rPr dirty="0">
                <a:solidFill>
                  <a:srgbClr val="003300"/>
                </a:solidFill>
              </a:rPr>
              <a:t/>
            </a:r>
            <a:br>
              <a:rPr dirty="0">
                <a:solidFill>
                  <a:srgbClr val="003300"/>
                </a:solidFill>
              </a:rPr>
            </a:br>
            <a:r>
              <a:rPr lang="ru-RU" sz="1800" b="1" strike="noStrike" cap="small" spc="-1" dirty="0">
                <a:solidFill>
                  <a:srgbClr val="003300"/>
                </a:solidFill>
                <a:latin typeface="Times New Roman"/>
              </a:rPr>
              <a:t>муниципального дошкольного образовательного учреждения </a:t>
            </a:r>
            <a:r>
              <a:rPr dirty="0">
                <a:solidFill>
                  <a:srgbClr val="003300"/>
                </a:solidFill>
              </a:rPr>
              <a:t/>
            </a:r>
            <a:br>
              <a:rPr dirty="0">
                <a:solidFill>
                  <a:srgbClr val="003300"/>
                </a:solidFill>
              </a:rPr>
            </a:br>
            <a:r>
              <a:rPr lang="ru-RU" sz="1800" b="1" strike="noStrike" cap="small" spc="-1" dirty="0">
                <a:solidFill>
                  <a:srgbClr val="003300"/>
                </a:solidFill>
                <a:latin typeface="Times New Roman"/>
              </a:rPr>
              <a:t> «Детский сад №78 комбинированного вида» </a:t>
            </a:r>
            <a:r>
              <a:rPr dirty="0">
                <a:solidFill>
                  <a:srgbClr val="003300"/>
                </a:solidFill>
              </a:rPr>
              <a:t/>
            </a:r>
            <a:br>
              <a:rPr dirty="0">
                <a:solidFill>
                  <a:srgbClr val="003300"/>
                </a:solidFill>
              </a:rPr>
            </a:br>
            <a:r>
              <a:rPr lang="ru-RU" sz="1800" b="1" strike="noStrike" cap="small" spc="-1" dirty="0">
                <a:solidFill>
                  <a:srgbClr val="003300"/>
                </a:solidFill>
                <a:latin typeface="Times New Roman"/>
              </a:rPr>
              <a:t>городского округа Саранск</a:t>
            </a:r>
            <a:r>
              <a:rPr dirty="0">
                <a:solidFill>
                  <a:srgbClr val="003300"/>
                </a:solidFill>
              </a:rPr>
              <a:t/>
            </a:r>
            <a:br>
              <a:rPr dirty="0">
                <a:solidFill>
                  <a:srgbClr val="003300"/>
                </a:solidFill>
              </a:rPr>
            </a:br>
            <a:endParaRPr lang="ru-RU" sz="1800" b="0" strike="noStrike" spc="-1" dirty="0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2843933" y="3404998"/>
            <a:ext cx="6115512" cy="324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5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900" b="1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15.12.1994 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0" strike="noStrike" spc="-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 </a:t>
            </a:r>
            <a:endParaRPr lang="ru-RU" sz="1900" b="1" strike="noStrike" spc="-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«МГПИ 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900" b="1" strike="noStrike" spc="-1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2017  г.</a:t>
            </a:r>
            <a:endParaRPr lang="ru-RU" sz="1900" b="0" strike="noStrike" spc="-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 smtClean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</a:t>
            </a:r>
          </a:p>
          <a:p>
            <a:pPr lvl="0">
              <a:tabLst>
                <a:tab pos="0" algn="l"/>
              </a:tabLst>
            </a:pPr>
            <a:r>
              <a:rPr lang="ru-RU" sz="1900" b="1" u="sng" spc="-1" dirty="0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900" b="1" spc="-1" dirty="0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Дошкольное образование. Начальное образование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 smtClean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1900" b="0" strike="noStrike" spc="-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специальности): </a:t>
            </a:r>
            <a:r>
              <a:rPr lang="ru-RU" sz="1900" b="1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900" b="1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900" b="0" strike="noStrike" spc="-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</a:t>
            </a:r>
            <a:r>
              <a:rPr lang="ru-RU" sz="1900" b="1" strike="noStrike" spc="-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900" b="1" u="sng" strike="noStrike" spc="-1" dirty="0" smtClean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900" b="1" u="sng" strike="noStrike" spc="-1" dirty="0"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последней  аттестации</a:t>
            </a:r>
            <a:r>
              <a:rPr lang="ru-RU" sz="1900" b="1" strike="noStrike" spc="-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endParaRPr lang="ru-RU" sz="1900" b="0" strike="noStrike" spc="-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3060000" y="188640"/>
            <a:ext cx="457128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3"/>
                </a:solidFill>
                <a:latin typeface="Times New Roman"/>
                <a:ea typeface="DejaVu Sans"/>
              </a:rPr>
              <a:t>МИНИСТЕРСТВО ОБРАЗОВАНИЯ </a:t>
            </a:r>
            <a:r>
              <a:rPr sz="2000" b="1" dirty="0">
                <a:solidFill>
                  <a:schemeClr val="accent3"/>
                </a:solidFill>
              </a:rPr>
              <a:t/>
            </a:r>
            <a:br>
              <a:rPr sz="2000" b="1" dirty="0">
                <a:solidFill>
                  <a:schemeClr val="accent3"/>
                </a:solidFill>
              </a:rPr>
            </a:br>
            <a:r>
              <a:rPr lang="ru-RU" sz="2000" b="1" strike="noStrike" spc="-1" dirty="0">
                <a:solidFill>
                  <a:schemeClr val="accent3"/>
                </a:solidFill>
                <a:latin typeface="Times New Roman"/>
                <a:ea typeface="DejaVu Sans"/>
              </a:rPr>
              <a:t>РЕСПУБЛИКИ </a:t>
            </a:r>
            <a:r>
              <a:rPr lang="ru-RU" sz="2000" b="1" strike="noStrike" spc="-1" dirty="0" smtClean="0">
                <a:solidFill>
                  <a:schemeClr val="accent3"/>
                </a:solidFill>
                <a:latin typeface="Times New Roman"/>
                <a:ea typeface="DejaVu Sans"/>
              </a:rPr>
              <a:t>МОРДОВИЯ</a:t>
            </a:r>
          </a:p>
          <a:p>
            <a:pPr algn="ctr">
              <a:lnSpc>
                <a:spcPct val="100000"/>
              </a:lnSpc>
            </a:pPr>
            <a:endParaRPr lang="ru-RU" sz="2000" b="1" spc="-1" dirty="0">
              <a:solidFill>
                <a:schemeClr val="accent3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chemeClr val="accent3"/>
                </a:solidFill>
                <a:latin typeface="Times New Roman"/>
                <a:ea typeface="DejaVu Sans"/>
              </a:rPr>
              <a:t>ПОРТФОЛИО</a:t>
            </a:r>
            <a:endParaRPr lang="ru-RU" sz="2400" b="1" strike="noStrike" spc="-1" dirty="0">
              <a:solidFill>
                <a:schemeClr val="accent3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04998"/>
            <a:ext cx="2448272" cy="3264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447932"/>
            <a:ext cx="4320000" cy="6165437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73" y="447932"/>
            <a:ext cx="4320000" cy="622835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1782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9" y="1628800"/>
            <a:ext cx="5094159" cy="360000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600000" cy="50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91122" y="2276872"/>
            <a:ext cx="7969309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4. РЕЗУЛЬТАТЫ УЧАСТИЯ ВОСПИТАННИКОВ  </a:t>
            </a:r>
            <a:r>
              <a:rPr lang="ru-RU" sz="2800" b="1" strike="noStrike" cap="small" spc="-1" dirty="0" smtClean="0">
                <a:solidFill>
                  <a:srgbClr val="003300"/>
                </a:solidFill>
                <a:latin typeface="Times New Roman"/>
              </a:rPr>
              <a:t>В КОНКУРСАХ, ВЫСТАВКАХ, ТУРНИРАХ, СОРЕВНОВАНИЯХ, АКЦИЯХ, ФЕСТИВАЛЯХ.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320480" cy="5936538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7130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20000" cy="563813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67" y="692696"/>
            <a:ext cx="4320000" cy="5638136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98" y="3068960"/>
            <a:ext cx="5040000" cy="3565799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" y="116632"/>
            <a:ext cx="5040000" cy="3565801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5" y="188640"/>
            <a:ext cx="4320000" cy="5519999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1196752"/>
            <a:ext cx="4320000" cy="552000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904"/>
            <a:ext cx="4320000" cy="562136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3983"/>
            <a:ext cx="4320000" cy="5685377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64" y="368797"/>
            <a:ext cx="4232226" cy="298819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64" y="3606428"/>
            <a:ext cx="4232226" cy="291891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2" y="368797"/>
            <a:ext cx="4141995" cy="298819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6" y="3601390"/>
            <a:ext cx="4125182" cy="2918916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04689" cy="576000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05445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39552" y="1412776"/>
            <a:ext cx="7992888" cy="29224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3300"/>
                </a:solidFill>
                <a:latin typeface="Times New Roman"/>
                <a:ea typeface="DejaVu Sans"/>
              </a:rPr>
              <a:t>Представление педагогического </a:t>
            </a:r>
            <a:r>
              <a:rPr lang="ru-RU" sz="3200" b="1" strike="noStrike" spc="-1" dirty="0" smtClean="0">
                <a:solidFill>
                  <a:srgbClr val="003300"/>
                </a:solidFill>
                <a:latin typeface="Times New Roman"/>
                <a:ea typeface="DejaVu Sans"/>
              </a:rPr>
              <a:t>опыта</a:t>
            </a:r>
          </a:p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chemeClr val="accent3"/>
                </a:solidFill>
                <a:latin typeface="Times New Roman"/>
              </a:rPr>
              <a:t>«</a:t>
            </a:r>
            <a:r>
              <a:rPr lang="ru-RU" sz="2400" b="1" spc="-1" dirty="0" smtClean="0">
                <a:solidFill>
                  <a:schemeClr val="accent3"/>
                </a:solidFill>
                <a:latin typeface="Times New Roman"/>
              </a:rPr>
              <a:t>Духовно-нравственное воспитание детей 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chemeClr val="accent3"/>
                </a:solidFill>
                <a:latin typeface="Times New Roman"/>
              </a:rPr>
              <a:t>младшего дошкольного возраста посредством 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chemeClr val="accent3"/>
                </a:solidFill>
                <a:latin typeface="Times New Roman"/>
              </a:rPr>
              <a:t>малых фольклорных форм»</a:t>
            </a:r>
          </a:p>
          <a:p>
            <a:pPr algn="ctr">
              <a:lnSpc>
                <a:spcPct val="100000"/>
              </a:lnSpc>
            </a:pPr>
            <a:endParaRPr lang="ru-RU" sz="2400" b="1" spc="-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https://ds78sar.schoolrm.ru/sveden/employees/11208/363460</a:t>
            </a:r>
            <a:r>
              <a:rPr lang="en-US" sz="2400" spc="-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/</a:t>
            </a:r>
            <a:r>
              <a:rPr lang="ru-RU" sz="2400" spc="-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ru-RU" sz="2400" b="0" strike="noStrike" spc="-1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48680"/>
            <a:ext cx="8673768" cy="576000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8844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450967"/>
            <a:ext cx="4320000" cy="610650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8" y="381579"/>
            <a:ext cx="4320000" cy="6245275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1113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683640" y="2420888"/>
            <a:ext cx="7456680" cy="9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5. Наличие авторских программ, методических пособий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827584" y="908720"/>
            <a:ext cx="7466760" cy="329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517458"/>
            <a:ext cx="4320000" cy="5935878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17458"/>
            <a:ext cx="4320000" cy="5935878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85264" cy="576000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3451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wnloads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58" y="260648"/>
            <a:ext cx="4477228" cy="6192688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5166060" cy="360000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3206"/>
            <a:ext cx="5151724" cy="360040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99592" y="2348880"/>
            <a:ext cx="7384680" cy="9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7. Проведение открытых занятий, мастер-классов, мероприятий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88640"/>
            <a:ext cx="4680000" cy="6433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0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755576" y="2420888"/>
            <a:ext cx="74667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3500" lnSpcReduction="10000"/>
          </a:bodyPr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3000" b="1" strike="noStrike" cap="small" spc="-1" dirty="0">
                <a:solidFill>
                  <a:srgbClr val="003300"/>
                </a:solidFill>
                <a:latin typeface="Times New Roman"/>
              </a:rPr>
              <a:t>1. Участие в инновационной (экспериментальной) деятельности</a:t>
            </a:r>
            <a:endParaRPr lang="ru-RU" sz="30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683568" y="2204280"/>
            <a:ext cx="7848872" cy="192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9. Общественно-педагогическая активность педагога: </a:t>
            </a:r>
            <a:endParaRPr lang="ru-RU" sz="2800" b="1" strike="noStrike" cap="small" spc="-1" dirty="0" smtClean="0">
              <a:solidFill>
                <a:srgbClr val="0033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cap="small" spc="-1" dirty="0" smtClean="0">
                <a:solidFill>
                  <a:srgbClr val="003300"/>
                </a:solidFill>
                <a:latin typeface="Times New Roman"/>
              </a:rPr>
              <a:t>участие </a:t>
            </a: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в комиссиях, педагогических сообществах, в жюри конкурсов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9292"/>
            <a:ext cx="4608512" cy="633806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5213"/>
            <a:ext cx="3240000" cy="445308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4392"/>
            <a:ext cx="3240000" cy="445308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27" y="2310849"/>
            <a:ext cx="3240000" cy="4453081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135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20000" cy="593744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03" y="476673"/>
            <a:ext cx="4320000" cy="593744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40818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канаева !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5001"/>
            <a:ext cx="4320000" cy="593833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13" y="458164"/>
            <a:ext cx="4346575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611560" y="2276872"/>
            <a:ext cx="7900509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10. Позитивные результаты работы с воспитанниками: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291"/>
            <a:ext cx="4320000" cy="5936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44" y="562291"/>
            <a:ext cx="4320000" cy="5942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512066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8" y="512066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0300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67544" y="1921756"/>
            <a:ext cx="7920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11. Качество взаимодействия с родителями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320000" cy="5942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80" y="476672"/>
            <a:ext cx="4320000" cy="5935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0763"/>
            <a:ext cx="3309937" cy="482282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18867"/>
            <a:ext cx="5240214" cy="38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40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3459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4663"/>
            <a:ext cx="4320000" cy="594127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55640" y="2204864"/>
            <a:ext cx="731268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0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000" b="1" strike="noStrike" cap="small" spc="-1" dirty="0">
                <a:solidFill>
                  <a:srgbClr val="003300"/>
                </a:solidFill>
                <a:latin typeface="Times New Roman"/>
              </a:rPr>
              <a:t>12. Работа с детьми из социально-неблагополучных семей</a:t>
            </a:r>
            <a:endParaRPr lang="ru-RU" sz="30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20000" cy="5931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586377"/>
            <a:ext cx="4320000" cy="5938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1043608" y="2204864"/>
            <a:ext cx="717876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13. Участие педагога в профессиональных конкурсах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2736"/>
            <a:ext cx="4680000" cy="6392608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4"/>
          <p:cNvPicPr/>
          <p:nvPr/>
        </p:nvPicPr>
        <p:blipFill>
          <a:blip r:embed="rId2"/>
          <a:stretch/>
        </p:blipFill>
        <p:spPr>
          <a:xfrm>
            <a:off x="107984" y="404664"/>
            <a:ext cx="4320000" cy="6114807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404664"/>
            <a:ext cx="4320000" cy="6114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9" y="692661"/>
            <a:ext cx="3813117" cy="5040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5" y="1412776"/>
            <a:ext cx="4574357" cy="3884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49519" y="2418776"/>
            <a:ext cx="8208912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14. Награды и поощрения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8644"/>
            <a:ext cx="4320000" cy="5983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49" y="447922"/>
            <a:ext cx="4332370" cy="59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1755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69" y="476670"/>
            <a:ext cx="4320000" cy="5926355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40139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425450"/>
            <a:ext cx="4340225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512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349519" y="2204864"/>
            <a:ext cx="8208912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 smtClean="0">
                <a:solidFill>
                  <a:srgbClr val="003300"/>
                </a:solidFill>
                <a:latin typeface="Times New Roman"/>
              </a:rPr>
              <a:t>Спасибо за внимание!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8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494910"/>
            <a:ext cx="4320000" cy="5941270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20480" cy="594193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7308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8" y="489942"/>
            <a:ext cx="4320000" cy="594127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496"/>
            <a:ext cx="4320000" cy="5945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043608" y="2492896"/>
            <a:ext cx="702432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>
                <a:solidFill>
                  <a:srgbClr val="003300"/>
                </a:solidFill>
                <a:latin typeface="Century Schoolbook"/>
              </a:rPr>
              <a:t>2. </a:t>
            </a:r>
            <a:r>
              <a:rPr lang="ru-RU" sz="2800" b="1" strike="noStrike" cap="small" spc="-1" dirty="0">
                <a:solidFill>
                  <a:srgbClr val="003300"/>
                </a:solidFill>
                <a:latin typeface="Times New Roman"/>
              </a:rPr>
              <a:t>Наставничество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608400" y="128160"/>
            <a:ext cx="746676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cap="small" spc="-1" dirty="0" smtClean="0">
                <a:solidFill>
                  <a:srgbClr val="003300"/>
                </a:solidFill>
                <a:latin typeface="Times New Roman"/>
              </a:rPr>
              <a:t>3. Наличие публикаций</a:t>
            </a:r>
            <a:endParaRPr lang="ru-RU" sz="2800" b="1" strike="noStrike" spc="-1" dirty="0">
              <a:solidFill>
                <a:srgbClr val="00330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6" y="889069"/>
            <a:ext cx="3960000" cy="5626563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72" y="856611"/>
            <a:ext cx="3960000" cy="5682617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13927</TotalTime>
  <Words>200</Words>
  <Application>Microsoft Office PowerPoint</Application>
  <PresentationFormat>Экран (4:3)</PresentationFormat>
  <Paragraphs>34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Лукашиной Анастасии Михайловны, воспитателя первой квалификационной категории муниципального дошкольного образовательного учреждения   «Детский сад №78 комбинированного вида»  городского округа Саранск</dc:title>
  <dc:creator>Лукашины</dc:creator>
  <cp:lastModifiedBy>Пользователь</cp:lastModifiedBy>
  <cp:revision>96</cp:revision>
  <dcterms:created xsi:type="dcterms:W3CDTF">2020-10-25T12:28:52Z</dcterms:created>
  <dcterms:modified xsi:type="dcterms:W3CDTF">2022-03-25T06:45:34Z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44</vt:i4>
  </property>
</Properties>
</file>