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6" r:id="rId3"/>
    <p:sldId id="269" r:id="rId4"/>
    <p:sldId id="260" r:id="rId5"/>
    <p:sldId id="270" r:id="rId6"/>
    <p:sldId id="271" r:id="rId7"/>
    <p:sldId id="267" r:id="rId8"/>
    <p:sldId id="280" r:id="rId9"/>
    <p:sldId id="273" r:id="rId10"/>
    <p:sldId id="272" r:id="rId11"/>
    <p:sldId id="275" r:id="rId12"/>
    <p:sldId id="274" r:id="rId13"/>
    <p:sldId id="268" r:id="rId14"/>
    <p:sldId id="276" r:id="rId15"/>
    <p:sldId id="277" r:id="rId16"/>
    <p:sldId id="278" r:id="rId17"/>
    <p:sldId id="279" r:id="rId18"/>
    <p:sldId id="281" r:id="rId19"/>
  </p:sldIdLst>
  <p:sldSz cx="9144000" cy="6858000" type="screen4x3"/>
  <p:notesSz cx="6858000" cy="9144000"/>
  <p:embeddedFontLst>
    <p:embeddedFont>
      <p:font typeface="Comic Sans MS" pitchFamily="66" charset="0"/>
      <p:regular r:id="rId20"/>
      <p:bold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13.01.2019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13.01.2019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13.01.2019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13.01.2019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13.01.2019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ransition>
    <p:pull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285852" y="857232"/>
            <a:ext cx="7215238" cy="3699529"/>
            <a:chOff x="1535473" y="2418697"/>
            <a:chExt cx="7067585" cy="326425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535473" y="2418697"/>
              <a:ext cx="7067585" cy="20367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Педагогический проект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«Новый год </a:t>
              </a:r>
              <a:r>
                <a:rPr lang="ru-RU" sz="4800" b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у ворот»</a:t>
              </a:r>
              <a:endParaRPr lang="ru-RU" sz="4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235234" y="4813946"/>
              <a:ext cx="5732383" cy="869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Авторы проекта : </a:t>
              </a:r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воспитатели подготовительной к школе группе «Непоседы»- </a:t>
              </a:r>
              <a:r>
                <a:rPr lang="ru-RU" sz="1400" dirty="0" err="1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Нестеркина</a:t>
              </a:r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 А.С., </a:t>
              </a:r>
              <a:r>
                <a:rPr lang="ru-RU" sz="1400" dirty="0" err="1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Тугарина</a:t>
              </a:r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 И.В.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 err="1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Учитель-логопед-Пьянзина</a:t>
              </a:r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 Е.В.</a:t>
              </a:r>
              <a:b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</a:br>
              <a:endParaRPr lang="ru-RU" sz="16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572428" cy="1143000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IMG_20181212_112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49857"/>
            <a:ext cx="2214578" cy="2952771"/>
          </a:xfrm>
        </p:spPr>
      </p:pic>
      <p:pic>
        <p:nvPicPr>
          <p:cNvPr id="5" name="Рисунок 4" descr="IMG_20181212_1137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85728"/>
            <a:ext cx="4009995" cy="3007496"/>
          </a:xfrm>
          <a:prstGeom prst="rect">
            <a:avLst/>
          </a:prstGeom>
        </p:spPr>
      </p:pic>
      <p:pic>
        <p:nvPicPr>
          <p:cNvPr id="6" name="Рисунок 5" descr="IMG_20181212_1139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7914" y="3357562"/>
            <a:ext cx="2362779" cy="3150372"/>
          </a:xfrm>
          <a:prstGeom prst="rect">
            <a:avLst/>
          </a:prstGeom>
        </p:spPr>
      </p:pic>
      <p:pic>
        <p:nvPicPr>
          <p:cNvPr id="7" name="Рисунок 6" descr="IMG_20181212_1216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09682" y="3357562"/>
            <a:ext cx="2362779" cy="31503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00892" y="142852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Аппликация «Снежинка»</a:t>
            </a:r>
            <a:endParaRPr lang="ru-RU" sz="1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357422" y="2285992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14546" y="1285860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endParaRPr lang="ru-RU" sz="1600" dirty="0">
              <a:latin typeface="Comic Sans MS" pitchFamily="66" charset="0"/>
            </a:endParaRPr>
          </a:p>
        </p:txBody>
      </p:sp>
      <p:pic>
        <p:nvPicPr>
          <p:cNvPr id="1027" name="Picture 3" descr="C:\Users\Петро\Desktop\НОВЫЙ ГОД\IMG_20181213_123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786058"/>
            <a:ext cx="2589628" cy="345283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28794" y="285728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Украшение </a:t>
            </a:r>
            <a:r>
              <a:rPr lang="ru-RU" b="1" dirty="0" smtClean="0">
                <a:latin typeface="Comic Sans MS" pitchFamily="66" charset="0"/>
              </a:rPr>
              <a:t>окон, елки и группового помещения</a:t>
            </a:r>
            <a:endParaRPr lang="ru-RU" dirty="0"/>
          </a:p>
        </p:txBody>
      </p:sp>
      <p:pic>
        <p:nvPicPr>
          <p:cNvPr id="1029" name="Picture 5" descr="C:\Users\Петро\Desktop\НОВЫЙ ГОД\IMG_20181213_123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643050"/>
            <a:ext cx="2714644" cy="3619525"/>
          </a:xfrm>
          <a:prstGeom prst="rect">
            <a:avLst/>
          </a:prstGeom>
          <a:noFill/>
        </p:spPr>
      </p:pic>
      <p:pic>
        <p:nvPicPr>
          <p:cNvPr id="1030" name="Picture 6" descr="C:\Users\Петро\Desktop\НОВЫЙ ГОД\IMG_20181213_124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785794"/>
            <a:ext cx="2528790" cy="33717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708354" y="2511540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43174" y="428604"/>
            <a:ext cx="528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Украшение </a:t>
            </a:r>
            <a:r>
              <a:rPr lang="ru-RU" sz="1600" b="1" dirty="0" smtClean="0">
                <a:latin typeface="Comic Sans MS" pitchFamily="66" charset="0"/>
              </a:rPr>
              <a:t>группового </a:t>
            </a:r>
            <a:r>
              <a:rPr lang="ru-RU" sz="1600" b="1" dirty="0" smtClean="0">
                <a:latin typeface="Comic Sans MS" pitchFamily="66" charset="0"/>
              </a:rPr>
              <a:t>помещения</a:t>
            </a:r>
            <a:endParaRPr lang="ru-RU" sz="1600" dirty="0"/>
          </a:p>
        </p:txBody>
      </p:sp>
      <p:pic>
        <p:nvPicPr>
          <p:cNvPr id="2054" name="Picture 6" descr="C:\Users\Петро\Desktop\НОВЫЙ ГОД\IMG_20181224_08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2196719" cy="2928958"/>
          </a:xfrm>
          <a:prstGeom prst="rect">
            <a:avLst/>
          </a:prstGeom>
          <a:noFill/>
        </p:spPr>
      </p:pic>
      <p:pic>
        <p:nvPicPr>
          <p:cNvPr id="2055" name="Picture 7" descr="C:\Users\Петро\Desktop\НОВЫЙ ГОД\IMG_20181224_085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500570"/>
            <a:ext cx="2667019" cy="2000264"/>
          </a:xfrm>
          <a:prstGeom prst="rect">
            <a:avLst/>
          </a:prstGeom>
          <a:noFill/>
        </p:spPr>
      </p:pic>
      <p:pic>
        <p:nvPicPr>
          <p:cNvPr id="2056" name="Picture 8" descr="C:\Users\Петро\Desktop\НОВЫЙ ГОД\IMG_20181224_0858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928670"/>
            <a:ext cx="3000396" cy="2250297"/>
          </a:xfrm>
          <a:prstGeom prst="rect">
            <a:avLst/>
          </a:prstGeom>
          <a:noFill/>
        </p:spPr>
      </p:pic>
      <p:pic>
        <p:nvPicPr>
          <p:cNvPr id="2057" name="Picture 9" descr="C:\Users\Петро\Desktop\НОВЫЙ ГОД\IMG_20181224_0857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714620"/>
            <a:ext cx="2952771" cy="2214578"/>
          </a:xfrm>
          <a:prstGeom prst="rect">
            <a:avLst/>
          </a:prstGeom>
          <a:noFill/>
        </p:spPr>
      </p:pic>
      <p:pic>
        <p:nvPicPr>
          <p:cNvPr id="2058" name="Picture 10" descr="C:\Users\Петро\Desktop\НОВЫЙ ГОД\IMG_20181224_0857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214818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етро\Desktop\НОВЫЙ ГОД\IMG_20181224_092958_BURST001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2762238" y="2119304"/>
            <a:ext cx="3619526" cy="2714645"/>
          </a:xfrm>
          <a:prstGeom prst="rect">
            <a:avLst/>
          </a:prstGeom>
          <a:noFill/>
        </p:spPr>
      </p:pic>
      <p:pic>
        <p:nvPicPr>
          <p:cNvPr id="3075" name="Picture 3" descr="C:\Users\Петро\Desktop\НОВЫЙ ГОД\IMG_20181224_090231_BURST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428595" y="333353"/>
            <a:ext cx="2714645" cy="3619527"/>
          </a:xfrm>
          <a:prstGeom prst="rect">
            <a:avLst/>
          </a:prstGeom>
          <a:noFill/>
        </p:spPr>
      </p:pic>
      <p:pic>
        <p:nvPicPr>
          <p:cNvPr id="3076" name="Picture 4" descr="C:\Users\Петро\Desktop\НОВЫЙ ГОД\IMG_20181224_092913_BURST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5536413" y="3250405"/>
            <a:ext cx="3714776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785794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Comic Sans MS" pitchFamily="66" charset="0"/>
              </a:rPr>
              <a:t>НОД</a:t>
            </a:r>
            <a:r>
              <a:rPr lang="ru-RU" sz="1600" b="1" dirty="0" smtClean="0">
                <a:latin typeface="Comic Sans MS" pitchFamily="66" charset="0"/>
              </a:rPr>
              <a:t>: </a:t>
            </a:r>
            <a:r>
              <a:rPr lang="ru-RU" sz="1600" dirty="0" smtClean="0">
                <a:latin typeface="Comic Sans MS" pitchFamily="66" charset="0"/>
              </a:rPr>
              <a:t>«Новогоднее </a:t>
            </a:r>
            <a:r>
              <a:rPr lang="ru-RU" sz="1600" dirty="0" smtClean="0">
                <a:latin typeface="Comic Sans MS" pitchFamily="66" charset="0"/>
              </a:rPr>
              <a:t>настроение»</a:t>
            </a:r>
            <a:endParaRPr lang="ru-RU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423881"/>
      </p:ext>
    </p:extLst>
  </p:cSld>
  <p:clrMapOvr>
    <a:masterClrMapping/>
  </p:clrMapOvr>
  <p:transition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етро\Desktop\НОВЫЙ ГОД\IMG_20181224_094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85728"/>
            <a:ext cx="2893221" cy="38576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етро\Desktop\НОВЫЙ ГОД\IMG_20181224_094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643182"/>
            <a:ext cx="3000396" cy="3857628"/>
          </a:xfrm>
          <a:prstGeom prst="rect">
            <a:avLst/>
          </a:prstGeom>
          <a:noFill/>
        </p:spPr>
      </p:pic>
      <p:pic>
        <p:nvPicPr>
          <p:cNvPr id="4100" name="Picture 4" descr="C:\Users\Петро\Desktop\НОВЫЙ ГОД\IMG_20181224_094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14356"/>
            <a:ext cx="2893221" cy="38576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388" y="4286256"/>
            <a:ext cx="2400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Рисование </a:t>
            </a:r>
            <a:endParaRPr lang="ru-RU" sz="1600" b="1" dirty="0" smtClean="0">
              <a:latin typeface="Comic Sans MS" pitchFamily="66" charset="0"/>
            </a:endParaRPr>
          </a:p>
          <a:p>
            <a:r>
              <a:rPr lang="ru-RU" sz="1600" b="1" dirty="0" smtClean="0">
                <a:latin typeface="Comic Sans MS" pitchFamily="66" charset="0"/>
              </a:rPr>
              <a:t>«</a:t>
            </a:r>
            <a:r>
              <a:rPr lang="ru-RU" sz="1600" b="1" dirty="0" smtClean="0">
                <a:latin typeface="Comic Sans MS" pitchFamily="66" charset="0"/>
              </a:rPr>
              <a:t>Новогодняя ёлочка»</a:t>
            </a:r>
            <a:endParaRPr lang="ru-RU" sz="1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286512" y="4786322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Рисование </a:t>
            </a:r>
          </a:p>
          <a:p>
            <a:r>
              <a:rPr lang="ru-RU" b="1" dirty="0" smtClean="0">
                <a:latin typeface="Comic Sans MS" pitchFamily="66" charset="0"/>
              </a:rPr>
              <a:t>«Новогодняя ёлочка»</a:t>
            </a:r>
          </a:p>
          <a:p>
            <a:endParaRPr lang="ru-RU" dirty="0"/>
          </a:p>
        </p:txBody>
      </p:sp>
      <p:pic>
        <p:nvPicPr>
          <p:cNvPr id="5122" name="Picture 2" descr="C:\Users\Петро\Desktop\НОВЫЙ ГОД\IMG_20181224_11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85728"/>
            <a:ext cx="3143272" cy="4191029"/>
          </a:xfrm>
          <a:prstGeom prst="rect">
            <a:avLst/>
          </a:prstGeom>
          <a:noFill/>
        </p:spPr>
      </p:pic>
      <p:pic>
        <p:nvPicPr>
          <p:cNvPr id="5123" name="Picture 3" descr="C:\Users\Петро\Desktop\НОВЫЙ ГОД\IMG_20181224_094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2957418" cy="3943224"/>
          </a:xfrm>
          <a:prstGeom prst="rect">
            <a:avLst/>
          </a:prstGeom>
          <a:noFill/>
        </p:spPr>
      </p:pic>
      <p:pic>
        <p:nvPicPr>
          <p:cNvPr id="5124" name="Picture 4" descr="C:\Users\Петро\Desktop\НОВЫЙ ГОД\IMG_20181224_104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903947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етро\Desktop\НОВЫЙ ГОД\IMG_20181226_111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85728"/>
            <a:ext cx="3171732" cy="4228976"/>
          </a:xfrm>
          <a:prstGeom prst="rect">
            <a:avLst/>
          </a:prstGeom>
          <a:noFill/>
        </p:spPr>
      </p:pic>
      <p:pic>
        <p:nvPicPr>
          <p:cNvPr id="6147" name="Picture 3" descr="C:\Users\Петро\Desktop\НОВЫЙ ГОД\IMG_20181226_102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7"/>
            <a:ext cx="3286148" cy="4381531"/>
          </a:xfrm>
          <a:prstGeom prst="rect">
            <a:avLst/>
          </a:prstGeom>
          <a:noFill/>
        </p:spPr>
      </p:pic>
      <p:pic>
        <p:nvPicPr>
          <p:cNvPr id="6148" name="Picture 4" descr="C:\Users\Петро\Desktop\НОВЫЙ ГОД\IMG_20181226_102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690808"/>
            <a:ext cx="2928958" cy="39052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86446" y="4786322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Конструктивно-модельная </a:t>
            </a:r>
            <a:r>
              <a:rPr lang="ru-RU" sz="1600" b="1" dirty="0" smtClean="0">
                <a:latin typeface="Comic Sans MS" pitchFamily="66" charset="0"/>
              </a:rPr>
              <a:t>деятельность «</a:t>
            </a:r>
            <a:r>
              <a:rPr lang="ru-RU" sz="1600" b="1" dirty="0" smtClean="0">
                <a:latin typeface="Comic Sans MS" pitchFamily="66" charset="0"/>
              </a:rPr>
              <a:t>В лесу родилась ёлочка»</a:t>
            </a:r>
            <a:endParaRPr lang="ru-RU" sz="1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етро\Desktop\НОВЫЙ ГОД\IMG_20181227_095245.jpg"/>
          <p:cNvPicPr>
            <a:picLocks noChangeAspect="1" noChangeArrowheads="1"/>
          </p:cNvPicPr>
          <p:nvPr/>
        </p:nvPicPr>
        <p:blipFill>
          <a:blip r:embed="rId2" cstate="print"/>
          <a:srcRect t="19419" r="823" b="24794"/>
          <a:stretch>
            <a:fillRect/>
          </a:stretch>
        </p:blipFill>
        <p:spPr bwMode="auto">
          <a:xfrm>
            <a:off x="4571999" y="642918"/>
            <a:ext cx="4095779" cy="3071835"/>
          </a:xfrm>
          <a:prstGeom prst="rect">
            <a:avLst/>
          </a:prstGeom>
          <a:noFill/>
        </p:spPr>
      </p:pic>
      <p:pic>
        <p:nvPicPr>
          <p:cNvPr id="7172" name="Picture 4" descr="C:\Users\Петро\Desktop\НОВЫЙ ГОД\IMG_20181227_094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4038475" cy="3028856"/>
          </a:xfrm>
          <a:prstGeom prst="rect">
            <a:avLst/>
          </a:prstGeom>
          <a:noFill/>
        </p:spPr>
      </p:pic>
      <p:pic>
        <p:nvPicPr>
          <p:cNvPr id="7173" name="Picture 5" descr="C:\Users\Петро\Desktop\НОВЫЙ ГОД\IMG_20181227_094318.jpg"/>
          <p:cNvPicPr>
            <a:picLocks noChangeAspect="1" noChangeArrowheads="1"/>
          </p:cNvPicPr>
          <p:nvPr/>
        </p:nvPicPr>
        <p:blipFill>
          <a:blip r:embed="rId4" cstate="print"/>
          <a:srcRect l="6199" t="24794" r="7022"/>
          <a:stretch>
            <a:fillRect/>
          </a:stretch>
        </p:blipFill>
        <p:spPr bwMode="auto">
          <a:xfrm>
            <a:off x="2500298" y="3786190"/>
            <a:ext cx="4110438" cy="26716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43702" y="3929066"/>
            <a:ext cx="250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Итоговое</a:t>
            </a:r>
          </a:p>
          <a:p>
            <a:r>
              <a:rPr lang="ru-RU" sz="1600" b="1" dirty="0" smtClean="0">
                <a:latin typeface="Comic Sans MS" pitchFamily="66" charset="0"/>
              </a:rPr>
              <a:t> мероприятие </a:t>
            </a:r>
          </a:p>
          <a:p>
            <a:r>
              <a:rPr lang="ru-RU" sz="1600" b="1" dirty="0" smtClean="0">
                <a:latin typeface="Comic Sans MS" pitchFamily="66" charset="0"/>
              </a:rPr>
              <a:t>«Новый </a:t>
            </a:r>
            <a:r>
              <a:rPr lang="ru-RU" sz="1600" b="1" dirty="0" smtClean="0">
                <a:latin typeface="Comic Sans MS" pitchFamily="66" charset="0"/>
              </a:rPr>
              <a:t> </a:t>
            </a:r>
            <a:r>
              <a:rPr lang="ru-RU" sz="1600" b="1" dirty="0" smtClean="0">
                <a:latin typeface="Comic Sans MS" pitchFamily="66" charset="0"/>
              </a:rPr>
              <a:t>год»</a:t>
            </a:r>
            <a:endParaRPr lang="ru-RU" sz="1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786578" y="928670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Итоговое</a:t>
            </a:r>
          </a:p>
          <a:p>
            <a:r>
              <a:rPr lang="ru-RU" b="1" dirty="0" smtClean="0">
                <a:latin typeface="Comic Sans MS" pitchFamily="66" charset="0"/>
              </a:rPr>
              <a:t> мероприятие </a:t>
            </a:r>
          </a:p>
          <a:p>
            <a:r>
              <a:rPr lang="ru-RU" b="1" dirty="0" smtClean="0">
                <a:latin typeface="Comic Sans MS" pitchFamily="66" charset="0"/>
              </a:rPr>
              <a:t>«Новый  год»</a:t>
            </a:r>
          </a:p>
          <a:p>
            <a:endParaRPr lang="ru-RU" dirty="0"/>
          </a:p>
        </p:txBody>
      </p:sp>
      <p:pic>
        <p:nvPicPr>
          <p:cNvPr id="8195" name="Picture 3" descr="C:\Users\Петро\Desktop\НОВЫЙ ГОД\IMG_20181227_094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000496" y="285728"/>
            <a:ext cx="2571768" cy="3429024"/>
          </a:xfrm>
          <a:prstGeom prst="rect">
            <a:avLst/>
          </a:prstGeom>
          <a:noFill/>
        </p:spPr>
      </p:pic>
      <p:pic>
        <p:nvPicPr>
          <p:cNvPr id="8194" name="Picture 2" descr="C:\Users\Петро\Desktop\НОВЫЙ ГОД\IMG_20181227_101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6340090" y="2857496"/>
            <a:ext cx="2589628" cy="3452837"/>
          </a:xfrm>
          <a:prstGeom prst="rect">
            <a:avLst/>
          </a:prstGeom>
          <a:noFill/>
        </p:spPr>
      </p:pic>
      <p:pic>
        <p:nvPicPr>
          <p:cNvPr id="8196" name="Picture 4" descr="C:\Users\Петро\Desktop\НОВЫЙ ГОД\IMG_20181227_095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285720" y="571480"/>
            <a:ext cx="3619525" cy="2714644"/>
          </a:xfrm>
          <a:prstGeom prst="rect">
            <a:avLst/>
          </a:prstGeom>
          <a:noFill/>
        </p:spPr>
      </p:pic>
      <p:pic>
        <p:nvPicPr>
          <p:cNvPr id="8197" name="Picture 5" descr="C:\Users\Петро\Desktop\НОВЫЙ ГОД\IMG_20181227_1007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H="1" flipV="1">
            <a:off x="2500298" y="3786190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/>
          <a:lstStyle/>
          <a:p>
            <a:r>
              <a:rPr lang="ru-RU" b="1" dirty="0" smtClean="0"/>
              <a:t>Актуальность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400948" cy="4525963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Всем </a:t>
            </a:r>
            <a:r>
              <a:rPr lang="ru-RU" sz="2400" dirty="0" smtClean="0">
                <a:solidFill>
                  <a:schemeClr val="tx1"/>
                </a:solidFill>
              </a:rPr>
              <a:t>известно, что самый любимый праздник детей - </a:t>
            </a:r>
            <a:r>
              <a:rPr lang="ru-RU" sz="2400" b="1" dirty="0" smtClean="0">
                <a:solidFill>
                  <a:schemeClr val="tx1"/>
                </a:solidFill>
              </a:rPr>
              <a:t>Новый год</a:t>
            </a:r>
            <a:r>
              <a:rPr lang="ru-RU" sz="2400" dirty="0" smtClean="0">
                <a:solidFill>
                  <a:schemeClr val="tx1"/>
                </a:solidFill>
              </a:rPr>
              <a:t>. Предновогодняя суета, письма Деду Морозу, украшение дома, подарки под елкой… </a:t>
            </a:r>
            <a:r>
              <a:rPr lang="ru-RU" sz="2400" dirty="0" smtClean="0">
                <a:solidFill>
                  <a:schemeClr val="tx1"/>
                </a:solidFill>
              </a:rPr>
              <a:t>Мы </a:t>
            </a:r>
            <a:r>
              <a:rPr lang="ru-RU" sz="2400" dirty="0" smtClean="0">
                <a:solidFill>
                  <a:schemeClr val="tx1"/>
                </a:solidFill>
              </a:rPr>
              <a:t>решили узнать как можно больше об </a:t>
            </a:r>
            <a:r>
              <a:rPr lang="ru-RU" sz="2400" dirty="0" smtClean="0">
                <a:solidFill>
                  <a:schemeClr val="tx1"/>
                </a:solidFill>
              </a:rPr>
              <a:t>этом празднике, </a:t>
            </a:r>
            <a:r>
              <a:rPr lang="ru-RU" sz="2400" dirty="0" smtClean="0">
                <a:solidFill>
                  <a:schemeClr val="tx1"/>
                </a:solidFill>
              </a:rPr>
              <a:t>а также украсить </a:t>
            </a:r>
            <a:r>
              <a:rPr lang="ru-RU" sz="2400" b="1" dirty="0" smtClean="0">
                <a:solidFill>
                  <a:schemeClr val="tx1"/>
                </a:solidFill>
              </a:rPr>
              <a:t>группу к Новому году</a:t>
            </a:r>
            <a:r>
              <a:rPr lang="ru-RU" sz="2400" dirty="0" smtClean="0">
                <a:solidFill>
                  <a:schemeClr val="tx1"/>
                </a:solidFill>
              </a:rPr>
              <a:t>. Не секрет, что малышам сложнее всего ждать, а тем более ждать праздника. Поэтому, одной из </a:t>
            </a:r>
            <a:r>
              <a:rPr lang="ru-RU" sz="2400" dirty="0" smtClean="0">
                <a:solidFill>
                  <a:schemeClr val="tx1"/>
                </a:solidFill>
              </a:rPr>
              <a:t>наших </a:t>
            </a:r>
            <a:r>
              <a:rPr lang="ru-RU" sz="2400" dirty="0" smtClean="0">
                <a:solidFill>
                  <a:schemeClr val="tx1"/>
                </a:solidFill>
              </a:rPr>
              <a:t>задач было сделать это ожидание веселым, приятным и полезным для </a:t>
            </a:r>
            <a:r>
              <a:rPr lang="ru-RU" sz="2400" dirty="0" smtClean="0">
                <a:solidFill>
                  <a:schemeClr val="tx1"/>
                </a:solidFill>
              </a:rPr>
              <a:t>детей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135213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/>
          <a:lstStyle/>
          <a:p>
            <a:r>
              <a:rPr lang="ru-RU" b="1" dirty="0" smtClean="0"/>
              <a:t>Цель проекта: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400948" cy="452596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создание </a:t>
            </a:r>
            <a:r>
              <a:rPr lang="ru-RU" sz="2800" dirty="0" smtClean="0">
                <a:solidFill>
                  <a:schemeClr val="tx1"/>
                </a:solidFill>
              </a:rPr>
              <a:t>условий для формирования представлений о Новом годе как веселом и добром празднике и развития познавательных и творческих способностей детей в процессе реализации творческого </a:t>
            </a:r>
            <a:r>
              <a:rPr lang="ru-RU" sz="2800" b="1" dirty="0" smtClean="0">
                <a:solidFill>
                  <a:schemeClr val="tx1"/>
                </a:solidFill>
              </a:rPr>
              <a:t>проекта </a:t>
            </a: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b="1" dirty="0" smtClean="0">
                <a:solidFill>
                  <a:schemeClr val="tx1"/>
                </a:solidFill>
              </a:rPr>
              <a:t>Новый год у ворот</a:t>
            </a:r>
            <a:r>
              <a:rPr lang="ru-RU" sz="2800" dirty="0" smtClean="0">
                <a:solidFill>
                  <a:schemeClr val="tx1"/>
                </a:solidFill>
              </a:rPr>
              <a:t>», повышение эффективности детско-родительских отношений.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1352134"/>
      </p:ext>
    </p:extLst>
  </p:cSld>
  <p:clrMapOvr>
    <a:masterClrMapping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708354" y="2511540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1472" y="1285860"/>
            <a:ext cx="828680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 Способствовать </a:t>
            </a:r>
            <a:r>
              <a:rPr lang="ru-RU" sz="2000" dirty="0" smtClean="0">
                <a:latin typeface="Comic Sans MS" pitchFamily="66" charset="0"/>
              </a:rPr>
              <a:t>формированию навыков поисковой деятельности по изучению истории появления новогодней елки;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 Содействовать </a:t>
            </a:r>
            <a:r>
              <a:rPr lang="ru-RU" sz="2000" dirty="0" smtClean="0">
                <a:latin typeface="Comic Sans MS" pitchFamily="66" charset="0"/>
              </a:rPr>
              <a:t>формированию у детей представлений о новогодних обычаях и традициях россиян и народов мира;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 Познакомить </a:t>
            </a:r>
            <a:r>
              <a:rPr lang="ru-RU" sz="2000" dirty="0" smtClean="0">
                <a:latin typeface="Comic Sans MS" pitchFamily="66" charset="0"/>
              </a:rPr>
              <a:t>детей с правилами украшения елки, расширять сведения детей о предметах, опасных в противопожарном отношении;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 Содействовать </a:t>
            </a:r>
            <a:r>
              <a:rPr lang="ru-RU" sz="2000" dirty="0" smtClean="0">
                <a:latin typeface="Comic Sans MS" pitchFamily="66" charset="0"/>
              </a:rPr>
              <a:t>формированию умения выполнять аппликацию из разных материалов, правильно работать с ножницами и клеем, бумагой, пластилином; совершенствованию техники вырезания; продолжать изготавливать поделки методом «оригами», развитию аккуратности и собранности, творческих способностей;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 Способствовать </a:t>
            </a:r>
            <a:r>
              <a:rPr lang="ru-RU" sz="2000" dirty="0" smtClean="0">
                <a:latin typeface="Comic Sans MS" pitchFamily="66" charset="0"/>
              </a:rPr>
              <a:t>развитию коммуникативных навыков, самостоятельности, инициативы, творческого воображения во время придумывания различных рассказов, сказок, стишков на новогоднюю </a:t>
            </a:r>
            <a:r>
              <a:rPr lang="ru-RU" sz="2000" dirty="0" smtClean="0">
                <a:latin typeface="Comic Sans MS" pitchFamily="66" charset="0"/>
              </a:rPr>
              <a:t>тематику.</a:t>
            </a:r>
            <a:endParaRPr lang="ru-RU" sz="2000" dirty="0" smtClean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428604"/>
            <a:ext cx="5715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Задачи проекта:</a:t>
            </a:r>
            <a:b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endParaRPr lang="ru-RU" sz="4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572428" cy="1143000"/>
          </a:xfrm>
        </p:spPr>
        <p:txBody>
          <a:bodyPr/>
          <a:lstStyle/>
          <a:p>
            <a:r>
              <a:rPr lang="ru-RU" b="1" dirty="0" smtClean="0"/>
              <a:t>Ожидаемые результаты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7500990" cy="5054617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У </a:t>
            </a:r>
            <a:r>
              <a:rPr lang="ru-RU" sz="2400" dirty="0" smtClean="0">
                <a:solidFill>
                  <a:schemeClr val="tx1"/>
                </a:solidFill>
              </a:rPr>
              <a:t>детей сформированы навыки поисковой деятельности по изучению истории появления новогодней елки, о новогодних традициях  в России и  в разных странах </a:t>
            </a:r>
            <a:r>
              <a:rPr lang="ru-RU" sz="2400" dirty="0" smtClean="0">
                <a:solidFill>
                  <a:schemeClr val="tx1"/>
                </a:solidFill>
              </a:rPr>
              <a:t>мира;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Детьми освоены навыки безопасного поведения во время украшения новогодней </a:t>
            </a:r>
            <a:r>
              <a:rPr lang="ru-RU" sz="2400" dirty="0" smtClean="0">
                <a:solidFill>
                  <a:schemeClr val="tx1"/>
                </a:solidFill>
              </a:rPr>
              <a:t>елки;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Умеют рисовать, лепить из пластилина и  выполнять аппликацию, сгибают бумагу в разных </a:t>
            </a:r>
            <a:r>
              <a:rPr lang="ru-RU" sz="2400" dirty="0" smtClean="0">
                <a:solidFill>
                  <a:schemeClr val="tx1"/>
                </a:solidFill>
              </a:rPr>
              <a:t>направлениях;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Сочиняют небольшие новогодние истории,  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Бережно относятся к ели.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572428" cy="1143000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57364"/>
            <a:ext cx="7500990" cy="4268799"/>
          </a:xfrm>
        </p:spPr>
        <p:txBody>
          <a:bodyPr/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Тип </a:t>
            </a:r>
            <a:r>
              <a:rPr lang="ru-RU" sz="2400" b="1" dirty="0" smtClean="0">
                <a:solidFill>
                  <a:schemeClr val="tx1"/>
                </a:solidFill>
              </a:rPr>
              <a:t>проекта</a:t>
            </a:r>
            <a:r>
              <a:rPr lang="ru-RU" sz="2400" dirty="0" smtClean="0">
                <a:solidFill>
                  <a:schemeClr val="tx1"/>
                </a:solidFill>
              </a:rPr>
              <a:t>: познавательно-игровой.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Вид </a:t>
            </a:r>
            <a:r>
              <a:rPr lang="ru-RU" sz="2400" b="1" dirty="0" smtClean="0">
                <a:solidFill>
                  <a:schemeClr val="tx1"/>
                </a:solidFill>
              </a:rPr>
              <a:t>проекта</a:t>
            </a:r>
            <a:r>
              <a:rPr lang="ru-RU" sz="2400" dirty="0" smtClean="0">
                <a:solidFill>
                  <a:schemeClr val="tx1"/>
                </a:solidFill>
              </a:rPr>
              <a:t>: краткосрочный с </a:t>
            </a:r>
            <a:r>
              <a:rPr lang="ru-RU" sz="2400" dirty="0" smtClean="0">
                <a:solidFill>
                  <a:schemeClr val="tx1"/>
                </a:solidFill>
              </a:rPr>
              <a:t>03.12.18 </a:t>
            </a:r>
            <a:r>
              <a:rPr lang="ru-RU" sz="2400" dirty="0" smtClean="0">
                <a:solidFill>
                  <a:schemeClr val="tx1"/>
                </a:solidFill>
              </a:rPr>
              <a:t>по </a:t>
            </a:r>
            <a:r>
              <a:rPr lang="ru-RU" sz="2400" dirty="0" smtClean="0">
                <a:solidFill>
                  <a:schemeClr val="tx1"/>
                </a:solidFill>
              </a:rPr>
              <a:t>28.12.18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Участники </a:t>
            </a:r>
            <a:r>
              <a:rPr lang="ru-RU" sz="2400" b="1" dirty="0" smtClean="0">
                <a:solidFill>
                  <a:schemeClr val="tx1"/>
                </a:solidFill>
              </a:rPr>
              <a:t>проекта</a:t>
            </a:r>
            <a:r>
              <a:rPr lang="ru-RU" sz="2400" dirty="0" smtClean="0">
                <a:solidFill>
                  <a:schemeClr val="tx1"/>
                </a:solidFill>
              </a:rPr>
              <a:t>: дети </a:t>
            </a:r>
            <a:r>
              <a:rPr lang="ru-RU" sz="2400" b="1" dirty="0" smtClean="0">
                <a:solidFill>
                  <a:schemeClr val="tx1"/>
                </a:solidFill>
              </a:rPr>
              <a:t>подготовительной группы</a:t>
            </a:r>
            <a:r>
              <a:rPr lang="ru-RU" sz="2400" dirty="0" smtClean="0">
                <a:solidFill>
                  <a:schemeClr val="tx1"/>
                </a:solidFill>
              </a:rPr>
              <a:t>, педагоги, родители.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796908"/>
          </a:xfrm>
        </p:spPr>
        <p:txBody>
          <a:bodyPr/>
          <a:lstStyle/>
          <a:p>
            <a:r>
              <a:rPr lang="ru-RU" b="1" dirty="0" smtClean="0"/>
              <a:t>Реализация проекта</a:t>
            </a:r>
            <a:endParaRPr lang="ru-RU" b="1" dirty="0"/>
          </a:p>
        </p:txBody>
      </p:sp>
      <p:pic>
        <p:nvPicPr>
          <p:cNvPr id="5" name="Содержимое 4" descr="IMG_20181205_1141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928802"/>
            <a:ext cx="3394472" cy="4525963"/>
          </a:xfrm>
        </p:spPr>
      </p:pic>
      <p:pic>
        <p:nvPicPr>
          <p:cNvPr id="6" name="Содержимое 5" descr="IMG_20181205_1144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928802"/>
            <a:ext cx="3394472" cy="4525963"/>
          </a:xfrm>
        </p:spPr>
      </p:pic>
      <p:sp>
        <p:nvSpPr>
          <p:cNvPr id="7" name="TextBox 6"/>
          <p:cNvSpPr txBox="1"/>
          <p:nvPr/>
        </p:nvSpPr>
        <p:spPr>
          <a:xfrm>
            <a:off x="357158" y="1142984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Comic Sans MS" pitchFamily="66" charset="0"/>
              </a:rPr>
              <a:t>Беседы: </a:t>
            </a:r>
            <a:r>
              <a:rPr lang="ru-RU" sz="1600" dirty="0" smtClean="0">
                <a:latin typeface="Comic Sans MS" pitchFamily="66" charset="0"/>
              </a:rPr>
              <a:t>«Что такое праздник </a:t>
            </a:r>
            <a:r>
              <a:rPr lang="ru-RU" sz="1600" b="1" dirty="0" smtClean="0">
                <a:latin typeface="Comic Sans MS" pitchFamily="66" charset="0"/>
              </a:rPr>
              <a:t>Новый год</a:t>
            </a:r>
            <a:r>
              <a:rPr lang="ru-RU" sz="1600" dirty="0" smtClean="0">
                <a:latin typeface="Comic Sans MS" pitchFamily="66" charset="0"/>
              </a:rPr>
              <a:t>?», «Новогодняя ёлочка», «Почему нельзя трогать новогодние гирлянды?», «Какими игрушками наряжают ёлочку», </a:t>
            </a:r>
            <a:endParaRPr lang="ru-RU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7739136"/>
      </p:ext>
    </p:extLst>
  </p:cSld>
  <p:clrMapOvr>
    <a:masterClrMapping/>
  </p:clrMapOvr>
  <p:transition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796908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714356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Comic Sans MS" pitchFamily="66" charset="0"/>
              </a:rPr>
              <a:t>Беседы: </a:t>
            </a:r>
            <a:r>
              <a:rPr lang="ru-RU" sz="1600" dirty="0" smtClean="0">
                <a:latin typeface="Comic Sans MS" pitchFamily="66" charset="0"/>
              </a:rPr>
              <a:t>«</a:t>
            </a:r>
            <a:r>
              <a:rPr lang="ru-RU" sz="1600" dirty="0" smtClean="0">
                <a:latin typeface="Comic Sans MS" pitchFamily="66" charset="0"/>
              </a:rPr>
              <a:t>Как мы готовимся к новогоднему празднику», </a:t>
            </a:r>
            <a:r>
              <a:rPr lang="ru-RU" sz="1600" dirty="0" smtClean="0">
                <a:latin typeface="Comic Sans MS" pitchFamily="66" charset="0"/>
              </a:rPr>
              <a:t>«</a:t>
            </a:r>
            <a:r>
              <a:rPr lang="ru-RU" sz="1600" dirty="0" smtClean="0">
                <a:latin typeface="Comic Sans MS" pitchFamily="66" charset="0"/>
              </a:rPr>
              <a:t>Кто самый главный на новогоднем празднике?».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10" name="Содержимое 9" descr="IMG_20181225_1148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1" name="Содержимое 10" descr="IMG_20181225_1148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="" xmlns:p14="http://schemas.microsoft.com/office/powerpoint/2010/main" val="1307739136"/>
      </p:ext>
    </p:extLst>
  </p:cSld>
  <p:clrMapOvr>
    <a:masterClrMapping/>
  </p:clrMapOvr>
  <p:transition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572428" cy="1143000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4" name="Содержимое 3" descr="IMG_20181212_1048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404792"/>
            <a:ext cx="2428892" cy="3238522"/>
          </a:xfrm>
        </p:spPr>
      </p:pic>
      <p:pic>
        <p:nvPicPr>
          <p:cNvPr id="5" name="Рисунок 4" descr="IMG_20181212_104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214686"/>
            <a:ext cx="2523515" cy="3364686"/>
          </a:xfrm>
          <a:prstGeom prst="rect">
            <a:avLst/>
          </a:prstGeom>
        </p:spPr>
      </p:pic>
      <p:pic>
        <p:nvPicPr>
          <p:cNvPr id="6" name="Рисунок 5" descr="IMG_20181212_105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00042"/>
            <a:ext cx="2523515" cy="3364686"/>
          </a:xfrm>
          <a:prstGeom prst="rect">
            <a:avLst/>
          </a:prstGeom>
        </p:spPr>
      </p:pic>
      <p:pic>
        <p:nvPicPr>
          <p:cNvPr id="7" name="Рисунок 6" descr="IMG_20181212_1051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4372" y="3286124"/>
            <a:ext cx="2362779" cy="31503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378619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Аппликация «Снежинка»</a:t>
            </a:r>
            <a:endParaRPr lang="ru-RU" sz="1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ru"/>
  </p:transition>
</p:sld>
</file>

<file path=ppt/theme/theme1.xml><?xml version="1.0" encoding="utf-8"?>
<a:theme xmlns:a="http://schemas.openxmlformats.org/drawingml/2006/main" name="1_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369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Comic Sans MS</vt:lpstr>
      <vt:lpstr>Calibri</vt:lpstr>
      <vt:lpstr>1_Тема Office</vt:lpstr>
      <vt:lpstr>Слайд 1</vt:lpstr>
      <vt:lpstr>Актуальность</vt:lpstr>
      <vt:lpstr>Цель проекта: </vt:lpstr>
      <vt:lpstr>Слайд 4</vt:lpstr>
      <vt:lpstr>Ожидаемые результаты </vt:lpstr>
      <vt:lpstr>Слайд 6</vt:lpstr>
      <vt:lpstr>Реализация проекта</vt:lpstr>
      <vt:lpstr>Слайд 8</vt:lpstr>
      <vt:lpstr>Слайд 9</vt:lpstr>
      <vt:lpstr>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Петро</cp:lastModifiedBy>
  <cp:revision>70</cp:revision>
  <dcterms:created xsi:type="dcterms:W3CDTF">2014-07-06T18:18:01Z</dcterms:created>
  <dcterms:modified xsi:type="dcterms:W3CDTF">2019-01-13T21:34:14Z</dcterms:modified>
</cp:coreProperties>
</file>