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1"/>
  </p:notesMasterIdLst>
  <p:sldIdLst>
    <p:sldId id="330" r:id="rId2"/>
    <p:sldId id="444" r:id="rId3"/>
    <p:sldId id="443" r:id="rId4"/>
    <p:sldId id="423" r:id="rId5"/>
    <p:sldId id="420" r:id="rId6"/>
    <p:sldId id="421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3" r:id="rId16"/>
    <p:sldId id="434" r:id="rId17"/>
    <p:sldId id="435" r:id="rId18"/>
    <p:sldId id="436" r:id="rId19"/>
    <p:sldId id="438" r:id="rId20"/>
    <p:sldId id="437" r:id="rId21"/>
    <p:sldId id="439" r:id="rId22"/>
    <p:sldId id="440" r:id="rId23"/>
    <p:sldId id="441" r:id="rId24"/>
    <p:sldId id="406" r:id="rId25"/>
    <p:sldId id="393" r:id="rId26"/>
    <p:sldId id="442" r:id="rId27"/>
    <p:sldId id="418" r:id="rId28"/>
    <p:sldId id="419" r:id="rId29"/>
    <p:sldId id="44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1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15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8A8C0-2E8D-40E6-9BA6-AC509D295E2B}" type="doc">
      <dgm:prSet loTypeId="urn:microsoft.com/office/officeart/2005/8/layout/hierarchy3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CC11B4-179D-4D95-913D-EDB99EC0AEFE}">
      <dgm:prSet phldrT="[Текст]" custT="1"/>
      <dgm:spPr>
        <a:xfrm>
          <a:off x="66739" y="110549"/>
          <a:ext cx="4195999" cy="1612072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ru-RU" sz="1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Основной направленностью кружка «Мокшаночка» является: воспитание ребенка </a:t>
          </a:r>
          <a:r>
            <a:rPr lang="ru-RU" sz="1400" dirty="0">
              <a:solidFill>
                <a:sysClr val="window" lastClr="FFFFFF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 материале социального и природного окружения родного края, влияние на общее развитие ребенка через те условия, в котором он проживает.  Изучение народного творчества, фольклора, языковых особенностей, праздников, обычаев, традиций, обрядов и прочее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5EC61B3-3449-4E01-96E7-CC29D3237CB4}" type="parTrans" cxnId="{F79F44CC-EEB4-49BA-813A-2BDF59D0552B}">
      <dgm:prSet/>
      <dgm:spPr/>
      <dgm:t>
        <a:bodyPr/>
        <a:lstStyle/>
        <a:p>
          <a:endParaRPr lang="ru-RU"/>
        </a:p>
      </dgm:t>
    </dgm:pt>
    <dgm:pt modelId="{396A7A3D-ECC2-481B-B683-562C27567D9E}" type="sibTrans" cxnId="{F79F44CC-EEB4-49BA-813A-2BDF59D0552B}">
      <dgm:prSet/>
      <dgm:spPr/>
      <dgm:t>
        <a:bodyPr/>
        <a:lstStyle/>
        <a:p>
          <a:endParaRPr lang="ru-RU"/>
        </a:p>
      </dgm:t>
    </dgm:pt>
    <dgm:pt modelId="{D619CBDC-D6E9-4979-995F-42AEF591626E}">
      <dgm:prSet phldrT="[Текст]" custT="1"/>
      <dgm:spPr>
        <a:xfrm>
          <a:off x="794422" y="2059513"/>
          <a:ext cx="3061906" cy="16120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/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Учить воспринимать мордовскую речь на слух, понимать смысл и функции различных конструкций, вступать в общении друг с другом на мордовском языке. </a:t>
          </a:r>
        </a:p>
      </dgm:t>
    </dgm:pt>
    <dgm:pt modelId="{0B7A7463-BD47-4B70-B24B-498DD3056350}" type="parTrans" cxnId="{70BC58D2-054A-4456-BBFA-CFF0099B16A5}">
      <dgm:prSet/>
      <dgm:spPr>
        <a:xfrm>
          <a:off x="486339" y="1722622"/>
          <a:ext cx="308083" cy="1142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927"/>
              </a:lnTo>
              <a:lnTo>
                <a:pt x="308083" y="1142927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ru-RU"/>
        </a:p>
      </dgm:t>
    </dgm:pt>
    <dgm:pt modelId="{3D2BB456-15BA-4205-B208-C5D1C19F7FCB}" type="sibTrans" cxnId="{70BC58D2-054A-4456-BBFA-CFF0099B16A5}">
      <dgm:prSet/>
      <dgm:spPr/>
      <dgm:t>
        <a:bodyPr/>
        <a:lstStyle/>
        <a:p>
          <a:endParaRPr lang="ru-RU"/>
        </a:p>
      </dgm:t>
    </dgm:pt>
    <dgm:pt modelId="{54805378-3C20-47B5-9A2D-E008745CC29F}">
      <dgm:prSet phldrT="[Текст]" custT="1"/>
      <dgm:spPr>
        <a:xfrm>
          <a:off x="843842" y="4099317"/>
          <a:ext cx="3012512" cy="16120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Формировать у детей правильное произношение всех звуков, как в отдельности, так и в составе слова.. Познакомить детей с грамматическими явлениями мордовского языка, необходимых для создания и построения высказываний. </a:t>
          </a:r>
        </a:p>
      </dgm:t>
    </dgm:pt>
    <dgm:pt modelId="{118E3022-3469-447F-848F-D028F3521FDA}" type="parTrans" cxnId="{1B8A5B44-1B21-4D29-8A91-A8535320B0DD}">
      <dgm:prSet/>
      <dgm:spPr>
        <a:xfrm>
          <a:off x="486339" y="1722622"/>
          <a:ext cx="357502" cy="3182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31"/>
              </a:lnTo>
              <a:lnTo>
                <a:pt x="357502" y="3182731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ru-RU"/>
        </a:p>
      </dgm:t>
    </dgm:pt>
    <dgm:pt modelId="{0807F245-D7CE-44D6-9BBA-E09B103857E8}" type="sibTrans" cxnId="{1B8A5B44-1B21-4D29-8A91-A8535320B0DD}">
      <dgm:prSet/>
      <dgm:spPr/>
      <dgm:t>
        <a:bodyPr/>
        <a:lstStyle/>
        <a:p>
          <a:endParaRPr lang="ru-RU"/>
        </a:p>
      </dgm:t>
    </dgm:pt>
    <dgm:pt modelId="{D46862A0-259F-4229-B1BD-D67ADF5116B4}">
      <dgm:prSet phldrT="[Текст]" custT="1"/>
      <dgm:spPr>
        <a:xfrm>
          <a:off x="5006678" y="69135"/>
          <a:ext cx="3541852" cy="1612072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algn="ctr"/>
          <a:r>
            <a:rPr lang="ru-RU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Цель :Пробудить интерес и стремление к общению на мокшанском языке, воспринимать и понимать его на слух. Воспитывать интерес в духе уважения к мордовскому народу, его языку, быту, традициям культуре..</a:t>
          </a:r>
        </a:p>
      </dgm:t>
    </dgm:pt>
    <dgm:pt modelId="{0DA1C21F-86B8-443A-A790-B9AEB7941404}" type="parTrans" cxnId="{CCEA26C9-BE12-4E3A-A967-7E04FE258184}">
      <dgm:prSet/>
      <dgm:spPr/>
      <dgm:t>
        <a:bodyPr/>
        <a:lstStyle/>
        <a:p>
          <a:endParaRPr lang="ru-RU"/>
        </a:p>
      </dgm:t>
    </dgm:pt>
    <dgm:pt modelId="{49741C89-3A83-473D-ADB4-77C925A4368D}" type="sibTrans" cxnId="{CCEA26C9-BE12-4E3A-A967-7E04FE258184}">
      <dgm:prSet/>
      <dgm:spPr/>
      <dgm:t>
        <a:bodyPr/>
        <a:lstStyle/>
        <a:p>
          <a:endParaRPr lang="ru-RU"/>
        </a:p>
      </dgm:t>
    </dgm:pt>
    <dgm:pt modelId="{E9829A8C-67DE-45D8-90AC-7980502E0DBC}">
      <dgm:prSet custT="1"/>
      <dgm:spPr>
        <a:xfrm>
          <a:off x="5715049" y="2084226"/>
          <a:ext cx="2579316" cy="16120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/>
          <a:r>
            <a:rPr lang="ru-RU" sz="1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Знакомить 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детей с мордовскими словами. </a:t>
          </a:r>
        </a:p>
        <a:p>
          <a:pPr algn="l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Развивать, расширять, углублять и закреплять знания детей по истории, природе и культуре родного края. </a:t>
          </a:r>
        </a:p>
        <a:p>
          <a:pPr algn="ctr"/>
          <a:endParaRPr lang="ru-RU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C5B8CF2-E149-4578-B47C-7D019327BC46}" type="parTrans" cxnId="{0CF9CE9D-A23A-48AB-844D-4DD9ADB58F04}">
      <dgm:prSet/>
      <dgm:spPr>
        <a:xfrm>
          <a:off x="5360863" y="1681207"/>
          <a:ext cx="354185" cy="1209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054"/>
              </a:lnTo>
              <a:lnTo>
                <a:pt x="354185" y="1209054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ru-RU"/>
        </a:p>
      </dgm:t>
    </dgm:pt>
    <dgm:pt modelId="{0C11635F-301B-4CE2-B38C-CA233B06EAD1}" type="sibTrans" cxnId="{0CF9CE9D-A23A-48AB-844D-4DD9ADB58F04}">
      <dgm:prSet/>
      <dgm:spPr/>
      <dgm:t>
        <a:bodyPr/>
        <a:lstStyle/>
        <a:p>
          <a:endParaRPr lang="ru-RU"/>
        </a:p>
      </dgm:t>
    </dgm:pt>
    <dgm:pt modelId="{E4269227-4659-4B4D-A31E-96A9BBCC5122}">
      <dgm:prSet custT="1"/>
      <dgm:spPr>
        <a:xfrm>
          <a:off x="5739759" y="4131381"/>
          <a:ext cx="2579316" cy="16120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Воспитывать любовь к родному краю, чувство гордости за свою малую родину, за мордовский народ. Воспитывать культуру общения и поведения во время посещения кружка, музеев, выставок, экскурсий. </a:t>
          </a:r>
        </a:p>
      </dgm:t>
    </dgm:pt>
    <dgm:pt modelId="{5345BC90-5736-416C-9DC0-233F912C968F}" type="parTrans" cxnId="{14F76CB4-BFAF-46A6-B18F-3BE7B72851AA}">
      <dgm:prSet/>
      <dgm:spPr>
        <a:xfrm>
          <a:off x="5360863" y="1681207"/>
          <a:ext cx="378895" cy="3256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6209"/>
              </a:lnTo>
              <a:lnTo>
                <a:pt x="378895" y="3256209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ru-RU"/>
        </a:p>
      </dgm:t>
    </dgm:pt>
    <dgm:pt modelId="{10026DF8-339A-479B-A6C5-6159E08899C6}" type="sibTrans" cxnId="{14F76CB4-BFAF-46A6-B18F-3BE7B72851AA}">
      <dgm:prSet/>
      <dgm:spPr/>
      <dgm:t>
        <a:bodyPr/>
        <a:lstStyle/>
        <a:p>
          <a:endParaRPr lang="ru-RU"/>
        </a:p>
      </dgm:t>
    </dgm:pt>
    <dgm:pt modelId="{1E5B7677-EBBC-4712-B7CA-81367C4DB4BF}" type="pres">
      <dgm:prSet presAssocID="{1968A8C0-2E8D-40E6-9BA6-AC509D295E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10BEBE-32A1-4A86-963E-4DB8BD0641A3}" type="pres">
      <dgm:prSet presAssocID="{B4CC11B4-179D-4D95-913D-EDB99EC0AEFE}" presName="root" presStyleCnt="0"/>
      <dgm:spPr/>
    </dgm:pt>
    <dgm:pt modelId="{987EEC27-82E8-49A0-AC0F-651EA5E167C0}" type="pres">
      <dgm:prSet presAssocID="{B4CC11B4-179D-4D95-913D-EDB99EC0AEFE}" presName="rootComposite" presStyleCnt="0"/>
      <dgm:spPr/>
    </dgm:pt>
    <dgm:pt modelId="{F7DF583B-F025-4BE5-9A79-8059F92A8B5D}" type="pres">
      <dgm:prSet presAssocID="{B4CC11B4-179D-4D95-913D-EDB99EC0AEFE}" presName="rootText" presStyleLbl="node1" presStyleIdx="0" presStyleCnt="2" custScaleX="130143" custLinFactNeighborX="1926" custLinFactNeighborY="2569"/>
      <dgm:spPr/>
    </dgm:pt>
    <dgm:pt modelId="{7D59B7F4-E7E3-4BD3-9C05-54EB15C43905}" type="pres">
      <dgm:prSet presAssocID="{B4CC11B4-179D-4D95-913D-EDB99EC0AEFE}" presName="rootConnector" presStyleLbl="node1" presStyleIdx="0" presStyleCnt="2"/>
      <dgm:spPr/>
    </dgm:pt>
    <dgm:pt modelId="{98B2B7F0-AD51-4B0E-8541-5AFCD49EB464}" type="pres">
      <dgm:prSet presAssocID="{B4CC11B4-179D-4D95-913D-EDB99EC0AEFE}" presName="childShape" presStyleCnt="0"/>
      <dgm:spPr/>
    </dgm:pt>
    <dgm:pt modelId="{9156150D-02A2-45CE-A9AB-41654ED6C2C8}" type="pres">
      <dgm:prSet presAssocID="{0B7A7463-BD47-4B70-B24B-498DD3056350}" presName="Name13" presStyleLbl="parChTrans1D2" presStyleIdx="0" presStyleCnt="4"/>
      <dgm:spPr/>
    </dgm:pt>
    <dgm:pt modelId="{2F4CF8A4-CDFA-4E35-A66B-C4B573AF222B}" type="pres">
      <dgm:prSet presAssocID="{D619CBDC-D6E9-4979-995F-42AEF591626E}" presName="childText" presStyleLbl="bgAcc1" presStyleIdx="0" presStyleCnt="4" custScaleX="118710" custLinFactNeighborX="-1916" custLinFactNeighborY="-1533">
        <dgm:presLayoutVars>
          <dgm:bulletEnabled val="1"/>
        </dgm:presLayoutVars>
      </dgm:prSet>
      <dgm:spPr/>
    </dgm:pt>
    <dgm:pt modelId="{0B6DA09C-A972-4E5C-82C4-79EA69ECE044}" type="pres">
      <dgm:prSet presAssocID="{118E3022-3469-447F-848F-D028F3521FDA}" presName="Name13" presStyleLbl="parChTrans1D2" presStyleIdx="1" presStyleCnt="4"/>
      <dgm:spPr/>
    </dgm:pt>
    <dgm:pt modelId="{AC7E07C0-8579-4BBA-828D-A12AB3D95B1A}" type="pres">
      <dgm:prSet presAssocID="{54805378-3C20-47B5-9A2D-E008745CC29F}" presName="childText" presStyleLbl="bgAcc1" presStyleIdx="1" presStyleCnt="4" custScaleX="116795">
        <dgm:presLayoutVars>
          <dgm:bulletEnabled val="1"/>
        </dgm:presLayoutVars>
      </dgm:prSet>
      <dgm:spPr/>
    </dgm:pt>
    <dgm:pt modelId="{D6C648B8-06D9-42F8-BF3C-4E8F00E8C2E3}" type="pres">
      <dgm:prSet presAssocID="{D46862A0-259F-4229-B1BD-D67ADF5116B4}" presName="root" presStyleCnt="0"/>
      <dgm:spPr/>
    </dgm:pt>
    <dgm:pt modelId="{0E7AC677-58F8-4583-82E9-C3CAF4327891}" type="pres">
      <dgm:prSet presAssocID="{D46862A0-259F-4229-B1BD-D67ADF5116B4}" presName="rootComposite" presStyleCnt="0"/>
      <dgm:spPr/>
    </dgm:pt>
    <dgm:pt modelId="{72C5FE6C-7C3A-40B4-8332-C1BFE1027760}" type="pres">
      <dgm:prSet presAssocID="{D46862A0-259F-4229-B1BD-D67ADF5116B4}" presName="rootText" presStyleLbl="node1" presStyleIdx="1" presStyleCnt="2" custScaleX="109854" custLinFactNeighborX="-2393" custLinFactNeighborY="-628"/>
      <dgm:spPr/>
    </dgm:pt>
    <dgm:pt modelId="{812518EC-D071-42FF-9F46-EF9EB0953934}" type="pres">
      <dgm:prSet presAssocID="{D46862A0-259F-4229-B1BD-D67ADF5116B4}" presName="rootConnector" presStyleLbl="node1" presStyleIdx="1" presStyleCnt="2"/>
      <dgm:spPr/>
    </dgm:pt>
    <dgm:pt modelId="{07B77D80-4D99-4B65-9923-9A0650AD39B8}" type="pres">
      <dgm:prSet presAssocID="{D46862A0-259F-4229-B1BD-D67ADF5116B4}" presName="childShape" presStyleCnt="0"/>
      <dgm:spPr/>
    </dgm:pt>
    <dgm:pt modelId="{D0FE48DB-DD23-4741-BC47-65A6880E39DF}" type="pres">
      <dgm:prSet presAssocID="{4C5B8CF2-E149-4578-B47C-7D019327BC46}" presName="Name13" presStyleLbl="parChTrans1D2" presStyleIdx="2" presStyleCnt="4"/>
      <dgm:spPr/>
    </dgm:pt>
    <dgm:pt modelId="{48C0629E-ED7D-4B35-92C5-6F3120E0A301}" type="pres">
      <dgm:prSet presAssocID="{E9829A8C-67DE-45D8-90AC-7980502E0DBC}" presName="childText" presStyleLbl="bgAcc1" presStyleIdx="2" presStyleCnt="4">
        <dgm:presLayoutVars>
          <dgm:bulletEnabled val="1"/>
        </dgm:presLayoutVars>
      </dgm:prSet>
      <dgm:spPr/>
    </dgm:pt>
    <dgm:pt modelId="{3DB617F0-444C-4D68-A6E1-F9D89654B8A9}" type="pres">
      <dgm:prSet presAssocID="{5345BC90-5736-416C-9DC0-233F912C968F}" presName="Name13" presStyleLbl="parChTrans1D2" presStyleIdx="3" presStyleCnt="4"/>
      <dgm:spPr/>
    </dgm:pt>
    <dgm:pt modelId="{6A15A2D9-9484-47FA-9677-E4032635F9C3}" type="pres">
      <dgm:prSet presAssocID="{E4269227-4659-4B4D-A31E-96A9BBCC5122}" presName="childText" presStyleLbl="bgAcc1" presStyleIdx="3" presStyleCnt="4" custLinFactNeighborX="958" custLinFactNeighborY="1989">
        <dgm:presLayoutVars>
          <dgm:bulletEnabled val="1"/>
        </dgm:presLayoutVars>
      </dgm:prSet>
      <dgm:spPr/>
    </dgm:pt>
  </dgm:ptLst>
  <dgm:cxnLst>
    <dgm:cxn modelId="{73D20C0A-C928-44C1-8E4F-1B70BFAF8FDA}" type="presOf" srcId="{B4CC11B4-179D-4D95-913D-EDB99EC0AEFE}" destId="{F7DF583B-F025-4BE5-9A79-8059F92A8B5D}" srcOrd="0" destOrd="0" presId="urn:microsoft.com/office/officeart/2005/8/layout/hierarchy3"/>
    <dgm:cxn modelId="{4376440E-7776-44FD-B1DA-A781E80AA1B7}" type="presOf" srcId="{D619CBDC-D6E9-4979-995F-42AEF591626E}" destId="{2F4CF8A4-CDFA-4E35-A66B-C4B573AF222B}" srcOrd="0" destOrd="0" presId="urn:microsoft.com/office/officeart/2005/8/layout/hierarchy3"/>
    <dgm:cxn modelId="{2D1C8731-15F6-4241-BF21-9B8B64C110C7}" type="presOf" srcId="{B4CC11B4-179D-4D95-913D-EDB99EC0AEFE}" destId="{7D59B7F4-E7E3-4BD3-9C05-54EB15C43905}" srcOrd="1" destOrd="0" presId="urn:microsoft.com/office/officeart/2005/8/layout/hierarchy3"/>
    <dgm:cxn modelId="{212FC03C-3D28-4A48-AEBC-1187B03A49E5}" type="presOf" srcId="{54805378-3C20-47B5-9A2D-E008745CC29F}" destId="{AC7E07C0-8579-4BBA-828D-A12AB3D95B1A}" srcOrd="0" destOrd="0" presId="urn:microsoft.com/office/officeart/2005/8/layout/hierarchy3"/>
    <dgm:cxn modelId="{C5465C5D-3D1A-4BE6-9B2D-BB798DDBDEC1}" type="presOf" srcId="{4C5B8CF2-E149-4578-B47C-7D019327BC46}" destId="{D0FE48DB-DD23-4741-BC47-65A6880E39DF}" srcOrd="0" destOrd="0" presId="urn:microsoft.com/office/officeart/2005/8/layout/hierarchy3"/>
    <dgm:cxn modelId="{2633F541-65E1-4F8F-8C7E-F203D78F5355}" type="presOf" srcId="{E4269227-4659-4B4D-A31E-96A9BBCC5122}" destId="{6A15A2D9-9484-47FA-9677-E4032635F9C3}" srcOrd="0" destOrd="0" presId="urn:microsoft.com/office/officeart/2005/8/layout/hierarchy3"/>
    <dgm:cxn modelId="{0F377962-59C9-460D-AE09-4F87353764F8}" type="presOf" srcId="{1968A8C0-2E8D-40E6-9BA6-AC509D295E2B}" destId="{1E5B7677-EBBC-4712-B7CA-81367C4DB4BF}" srcOrd="0" destOrd="0" presId="urn:microsoft.com/office/officeart/2005/8/layout/hierarchy3"/>
    <dgm:cxn modelId="{1B8A5B44-1B21-4D29-8A91-A8535320B0DD}" srcId="{B4CC11B4-179D-4D95-913D-EDB99EC0AEFE}" destId="{54805378-3C20-47B5-9A2D-E008745CC29F}" srcOrd="1" destOrd="0" parTransId="{118E3022-3469-447F-848F-D028F3521FDA}" sibTransId="{0807F245-D7CE-44D6-9BBA-E09B103857E8}"/>
    <dgm:cxn modelId="{29E8A658-16BA-4FB6-BDDF-229B4894BA53}" type="presOf" srcId="{118E3022-3469-447F-848F-D028F3521FDA}" destId="{0B6DA09C-A972-4E5C-82C4-79EA69ECE044}" srcOrd="0" destOrd="0" presId="urn:microsoft.com/office/officeart/2005/8/layout/hierarchy3"/>
    <dgm:cxn modelId="{0CF9CE9D-A23A-48AB-844D-4DD9ADB58F04}" srcId="{D46862A0-259F-4229-B1BD-D67ADF5116B4}" destId="{E9829A8C-67DE-45D8-90AC-7980502E0DBC}" srcOrd="0" destOrd="0" parTransId="{4C5B8CF2-E149-4578-B47C-7D019327BC46}" sibTransId="{0C11635F-301B-4CE2-B38C-CA233B06EAD1}"/>
    <dgm:cxn modelId="{61E6289F-FF02-4515-94D3-FD711A5EC24B}" type="presOf" srcId="{0B7A7463-BD47-4B70-B24B-498DD3056350}" destId="{9156150D-02A2-45CE-A9AB-41654ED6C2C8}" srcOrd="0" destOrd="0" presId="urn:microsoft.com/office/officeart/2005/8/layout/hierarchy3"/>
    <dgm:cxn modelId="{31171AA4-B08B-4B53-8133-C40833585C2C}" type="presOf" srcId="{D46862A0-259F-4229-B1BD-D67ADF5116B4}" destId="{812518EC-D071-42FF-9F46-EF9EB0953934}" srcOrd="1" destOrd="0" presId="urn:microsoft.com/office/officeart/2005/8/layout/hierarchy3"/>
    <dgm:cxn modelId="{14F76CB4-BFAF-46A6-B18F-3BE7B72851AA}" srcId="{D46862A0-259F-4229-B1BD-D67ADF5116B4}" destId="{E4269227-4659-4B4D-A31E-96A9BBCC5122}" srcOrd="1" destOrd="0" parTransId="{5345BC90-5736-416C-9DC0-233F912C968F}" sibTransId="{10026DF8-339A-479B-A6C5-6159E08899C6}"/>
    <dgm:cxn modelId="{CCEA26C9-BE12-4E3A-A967-7E04FE258184}" srcId="{1968A8C0-2E8D-40E6-9BA6-AC509D295E2B}" destId="{D46862A0-259F-4229-B1BD-D67ADF5116B4}" srcOrd="1" destOrd="0" parTransId="{0DA1C21F-86B8-443A-A790-B9AEB7941404}" sibTransId="{49741C89-3A83-473D-ADB4-77C925A4368D}"/>
    <dgm:cxn modelId="{F79F44CC-EEB4-49BA-813A-2BDF59D0552B}" srcId="{1968A8C0-2E8D-40E6-9BA6-AC509D295E2B}" destId="{B4CC11B4-179D-4D95-913D-EDB99EC0AEFE}" srcOrd="0" destOrd="0" parTransId="{45EC61B3-3449-4E01-96E7-CC29D3237CB4}" sibTransId="{396A7A3D-ECC2-481B-B683-562C27567D9E}"/>
    <dgm:cxn modelId="{5D5BA2CC-6404-49A6-996F-03206D308B11}" type="presOf" srcId="{E9829A8C-67DE-45D8-90AC-7980502E0DBC}" destId="{48C0629E-ED7D-4B35-92C5-6F3120E0A301}" srcOrd="0" destOrd="0" presId="urn:microsoft.com/office/officeart/2005/8/layout/hierarchy3"/>
    <dgm:cxn modelId="{70BC58D2-054A-4456-BBFA-CFF0099B16A5}" srcId="{B4CC11B4-179D-4D95-913D-EDB99EC0AEFE}" destId="{D619CBDC-D6E9-4979-995F-42AEF591626E}" srcOrd="0" destOrd="0" parTransId="{0B7A7463-BD47-4B70-B24B-498DD3056350}" sibTransId="{3D2BB456-15BA-4205-B208-C5D1C19F7FCB}"/>
    <dgm:cxn modelId="{DCF0BBD3-0C96-4B8F-A64A-7FD320080F67}" type="presOf" srcId="{5345BC90-5736-416C-9DC0-233F912C968F}" destId="{3DB617F0-444C-4D68-A6E1-F9D89654B8A9}" srcOrd="0" destOrd="0" presId="urn:microsoft.com/office/officeart/2005/8/layout/hierarchy3"/>
    <dgm:cxn modelId="{241F9ED6-14D1-4436-8023-7C4E922E4FCD}" type="presOf" srcId="{D46862A0-259F-4229-B1BD-D67ADF5116B4}" destId="{72C5FE6C-7C3A-40B4-8332-C1BFE1027760}" srcOrd="0" destOrd="0" presId="urn:microsoft.com/office/officeart/2005/8/layout/hierarchy3"/>
    <dgm:cxn modelId="{A1FB6AE0-7023-483F-96A9-F146FC50BCDB}" type="presParOf" srcId="{1E5B7677-EBBC-4712-B7CA-81367C4DB4BF}" destId="{6C10BEBE-32A1-4A86-963E-4DB8BD0641A3}" srcOrd="0" destOrd="0" presId="urn:microsoft.com/office/officeart/2005/8/layout/hierarchy3"/>
    <dgm:cxn modelId="{EBD0CB2A-4C77-478E-886B-A9FC1D48DC3B}" type="presParOf" srcId="{6C10BEBE-32A1-4A86-963E-4DB8BD0641A3}" destId="{987EEC27-82E8-49A0-AC0F-651EA5E167C0}" srcOrd="0" destOrd="0" presId="urn:microsoft.com/office/officeart/2005/8/layout/hierarchy3"/>
    <dgm:cxn modelId="{5840141B-2BC4-4200-B558-D1EE41AF52E8}" type="presParOf" srcId="{987EEC27-82E8-49A0-AC0F-651EA5E167C0}" destId="{F7DF583B-F025-4BE5-9A79-8059F92A8B5D}" srcOrd="0" destOrd="0" presId="urn:microsoft.com/office/officeart/2005/8/layout/hierarchy3"/>
    <dgm:cxn modelId="{CD483976-6C19-4B64-8519-6522E53213C5}" type="presParOf" srcId="{987EEC27-82E8-49A0-AC0F-651EA5E167C0}" destId="{7D59B7F4-E7E3-4BD3-9C05-54EB15C43905}" srcOrd="1" destOrd="0" presId="urn:microsoft.com/office/officeart/2005/8/layout/hierarchy3"/>
    <dgm:cxn modelId="{39301EE4-A079-4BED-9241-F46E84359BE9}" type="presParOf" srcId="{6C10BEBE-32A1-4A86-963E-4DB8BD0641A3}" destId="{98B2B7F0-AD51-4B0E-8541-5AFCD49EB464}" srcOrd="1" destOrd="0" presId="urn:microsoft.com/office/officeart/2005/8/layout/hierarchy3"/>
    <dgm:cxn modelId="{45433FF8-32B4-49C6-9078-4B856C364D2E}" type="presParOf" srcId="{98B2B7F0-AD51-4B0E-8541-5AFCD49EB464}" destId="{9156150D-02A2-45CE-A9AB-41654ED6C2C8}" srcOrd="0" destOrd="0" presId="urn:microsoft.com/office/officeart/2005/8/layout/hierarchy3"/>
    <dgm:cxn modelId="{FBC06368-6718-46AA-9B05-3BCFFE06DE8E}" type="presParOf" srcId="{98B2B7F0-AD51-4B0E-8541-5AFCD49EB464}" destId="{2F4CF8A4-CDFA-4E35-A66B-C4B573AF222B}" srcOrd="1" destOrd="0" presId="urn:microsoft.com/office/officeart/2005/8/layout/hierarchy3"/>
    <dgm:cxn modelId="{0DFE2EE5-3348-4701-BA0D-1579CECB463A}" type="presParOf" srcId="{98B2B7F0-AD51-4B0E-8541-5AFCD49EB464}" destId="{0B6DA09C-A972-4E5C-82C4-79EA69ECE044}" srcOrd="2" destOrd="0" presId="urn:microsoft.com/office/officeart/2005/8/layout/hierarchy3"/>
    <dgm:cxn modelId="{7734ECA6-A42C-4013-BDAA-99C86552A0C9}" type="presParOf" srcId="{98B2B7F0-AD51-4B0E-8541-5AFCD49EB464}" destId="{AC7E07C0-8579-4BBA-828D-A12AB3D95B1A}" srcOrd="3" destOrd="0" presId="urn:microsoft.com/office/officeart/2005/8/layout/hierarchy3"/>
    <dgm:cxn modelId="{7FCD1539-B4FF-4DED-B41E-1345DFD63D03}" type="presParOf" srcId="{1E5B7677-EBBC-4712-B7CA-81367C4DB4BF}" destId="{D6C648B8-06D9-42F8-BF3C-4E8F00E8C2E3}" srcOrd="1" destOrd="0" presId="urn:microsoft.com/office/officeart/2005/8/layout/hierarchy3"/>
    <dgm:cxn modelId="{32E04A30-36B0-48F5-8B22-F68EFEFE3562}" type="presParOf" srcId="{D6C648B8-06D9-42F8-BF3C-4E8F00E8C2E3}" destId="{0E7AC677-58F8-4583-82E9-C3CAF4327891}" srcOrd="0" destOrd="0" presId="urn:microsoft.com/office/officeart/2005/8/layout/hierarchy3"/>
    <dgm:cxn modelId="{5CD34B4E-81D0-482B-BBEB-56C7BA2B3E15}" type="presParOf" srcId="{0E7AC677-58F8-4583-82E9-C3CAF4327891}" destId="{72C5FE6C-7C3A-40B4-8332-C1BFE1027760}" srcOrd="0" destOrd="0" presId="urn:microsoft.com/office/officeart/2005/8/layout/hierarchy3"/>
    <dgm:cxn modelId="{201632E5-48AA-458B-9563-4757492883FF}" type="presParOf" srcId="{0E7AC677-58F8-4583-82E9-C3CAF4327891}" destId="{812518EC-D071-42FF-9F46-EF9EB0953934}" srcOrd="1" destOrd="0" presId="urn:microsoft.com/office/officeart/2005/8/layout/hierarchy3"/>
    <dgm:cxn modelId="{6CCB354E-B131-4776-8A36-DF68914BBE60}" type="presParOf" srcId="{D6C648B8-06D9-42F8-BF3C-4E8F00E8C2E3}" destId="{07B77D80-4D99-4B65-9923-9A0650AD39B8}" srcOrd="1" destOrd="0" presId="urn:microsoft.com/office/officeart/2005/8/layout/hierarchy3"/>
    <dgm:cxn modelId="{4B9BF0EA-473A-41AD-896F-A73759E581B4}" type="presParOf" srcId="{07B77D80-4D99-4B65-9923-9A0650AD39B8}" destId="{D0FE48DB-DD23-4741-BC47-65A6880E39DF}" srcOrd="0" destOrd="0" presId="urn:microsoft.com/office/officeart/2005/8/layout/hierarchy3"/>
    <dgm:cxn modelId="{C41C59CC-0DD1-47D6-8F1B-9525961B2C04}" type="presParOf" srcId="{07B77D80-4D99-4B65-9923-9A0650AD39B8}" destId="{48C0629E-ED7D-4B35-92C5-6F3120E0A301}" srcOrd="1" destOrd="0" presId="urn:microsoft.com/office/officeart/2005/8/layout/hierarchy3"/>
    <dgm:cxn modelId="{5BC2B55F-510E-42CC-8E42-AF832668F517}" type="presParOf" srcId="{07B77D80-4D99-4B65-9923-9A0650AD39B8}" destId="{3DB617F0-444C-4D68-A6E1-F9D89654B8A9}" srcOrd="2" destOrd="0" presId="urn:microsoft.com/office/officeart/2005/8/layout/hierarchy3"/>
    <dgm:cxn modelId="{6F721D10-8F23-4FFA-8969-512106A44747}" type="presParOf" srcId="{07B77D80-4D99-4B65-9923-9A0650AD39B8}" destId="{6A15A2D9-9484-47FA-9677-E4032635F9C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F583B-F025-4BE5-9A79-8059F92A8B5D}">
      <dsp:nvSpPr>
        <dsp:cNvPr id="0" name=""/>
        <dsp:cNvSpPr/>
      </dsp:nvSpPr>
      <dsp:spPr>
        <a:xfrm>
          <a:off x="63368" y="250961"/>
          <a:ext cx="3984046" cy="153064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Основной направленностью кружка «Мокшаночка» является: воспитание ребенка </a:t>
          </a:r>
          <a:r>
            <a:rPr lang="ru-RU" sz="1400" kern="1200" dirty="0">
              <a:solidFill>
                <a:sysClr val="window" lastClr="FFFFFF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 материале социального и природного окружения родного края, влияние на общее развитие ребенка через те условия, в котором он проживает.  Изучение народного творчества, фольклора, языковых особенностей, праздников, обычаев, традиций, обрядов и прочее</a:t>
          </a:r>
          <a:endParaRPr lang="ru-RU" sz="1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08199" y="295792"/>
        <a:ext cx="3894384" cy="1440979"/>
      </dsp:txXfrm>
    </dsp:sp>
    <dsp:sp modelId="{9156150D-02A2-45CE-A9AB-41654ED6C2C8}">
      <dsp:nvSpPr>
        <dsp:cNvPr id="0" name=""/>
        <dsp:cNvSpPr/>
      </dsp:nvSpPr>
      <dsp:spPr>
        <a:xfrm>
          <a:off x="461772" y="1781603"/>
          <a:ext cx="292520" cy="1085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927"/>
              </a:lnTo>
              <a:lnTo>
                <a:pt x="308083" y="1142927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CF8A4-CDFA-4E35-A66B-C4B573AF222B}">
      <dsp:nvSpPr>
        <dsp:cNvPr id="0" name=""/>
        <dsp:cNvSpPr/>
      </dsp:nvSpPr>
      <dsp:spPr>
        <a:xfrm>
          <a:off x="754293" y="2101476"/>
          <a:ext cx="2907240" cy="153064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Учить воспринимать мордовскую речь на слух, понимать смысл и функции различных конструкций, вступать в общении друг с другом на мордовском языке. </a:t>
          </a:r>
        </a:p>
      </dsp:txBody>
      <dsp:txXfrm>
        <a:off x="799124" y="2146307"/>
        <a:ext cx="2817578" cy="1440979"/>
      </dsp:txXfrm>
    </dsp:sp>
    <dsp:sp modelId="{0B6DA09C-A972-4E5C-82C4-79EA69ECE044}">
      <dsp:nvSpPr>
        <dsp:cNvPr id="0" name=""/>
        <dsp:cNvSpPr/>
      </dsp:nvSpPr>
      <dsp:spPr>
        <a:xfrm>
          <a:off x="461772" y="1781603"/>
          <a:ext cx="339444" cy="302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31"/>
              </a:lnTo>
              <a:lnTo>
                <a:pt x="357502" y="3182731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E07C0-8579-4BBA-828D-A12AB3D95B1A}">
      <dsp:nvSpPr>
        <dsp:cNvPr id="0" name=""/>
        <dsp:cNvSpPr/>
      </dsp:nvSpPr>
      <dsp:spPr>
        <a:xfrm>
          <a:off x="801217" y="4038243"/>
          <a:ext cx="2860341" cy="153064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Формировать у детей правильное произношение всех звуков, как в отдельности, так и в составе слова.. Познакомить детей с грамматическими явлениями мордовского языка, необходимых для создания и построения высказываний. </a:t>
          </a:r>
        </a:p>
      </dsp:txBody>
      <dsp:txXfrm>
        <a:off x="846048" y="4083074"/>
        <a:ext cx="2770679" cy="1440979"/>
      </dsp:txXfrm>
    </dsp:sp>
    <dsp:sp modelId="{72C5FE6C-7C3A-40B4-8332-C1BFE1027760}">
      <dsp:nvSpPr>
        <dsp:cNvPr id="0" name=""/>
        <dsp:cNvSpPr/>
      </dsp:nvSpPr>
      <dsp:spPr>
        <a:xfrm>
          <a:off x="4680518" y="202026"/>
          <a:ext cx="3362942" cy="153064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Цель :Пробудить интерес и стремление к общению на мокшанском языке, воспринимать и понимать его на слух. Воспитывать интерес в духе уважения к мордовскому народу, его языку, быту, традициям культуре..</a:t>
          </a:r>
        </a:p>
      </dsp:txBody>
      <dsp:txXfrm>
        <a:off x="4725349" y="246857"/>
        <a:ext cx="3273280" cy="1440979"/>
      </dsp:txXfrm>
    </dsp:sp>
    <dsp:sp modelId="{D0FE48DB-DD23-4741-BC47-65A6880E39DF}">
      <dsp:nvSpPr>
        <dsp:cNvPr id="0" name=""/>
        <dsp:cNvSpPr/>
      </dsp:nvSpPr>
      <dsp:spPr>
        <a:xfrm>
          <a:off x="5016813" y="1732668"/>
          <a:ext cx="409550" cy="1157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054"/>
              </a:lnTo>
              <a:lnTo>
                <a:pt x="354185" y="1209054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0629E-ED7D-4B35-92C5-6F3120E0A301}">
      <dsp:nvSpPr>
        <dsp:cNvPr id="0" name=""/>
        <dsp:cNvSpPr/>
      </dsp:nvSpPr>
      <dsp:spPr>
        <a:xfrm>
          <a:off x="5426363" y="2124941"/>
          <a:ext cx="2449027" cy="153064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Знакомить 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детей с мордовскими словами.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Развивать, расширять, углублять и закреплять знания детей по истории, природе и культуре родного края.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471194" y="2169772"/>
        <a:ext cx="2359365" cy="1440979"/>
      </dsp:txXfrm>
    </dsp:sp>
    <dsp:sp modelId="{3DB617F0-444C-4D68-A6E1-F9D89654B8A9}">
      <dsp:nvSpPr>
        <dsp:cNvPr id="0" name=""/>
        <dsp:cNvSpPr/>
      </dsp:nvSpPr>
      <dsp:spPr>
        <a:xfrm>
          <a:off x="5016813" y="1732668"/>
          <a:ext cx="433012" cy="3101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6209"/>
              </a:lnTo>
              <a:lnTo>
                <a:pt x="378895" y="3256209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5A2D9-9484-47FA-9677-E4032635F9C3}">
      <dsp:nvSpPr>
        <dsp:cNvPr id="0" name=""/>
        <dsp:cNvSpPr/>
      </dsp:nvSpPr>
      <dsp:spPr>
        <a:xfrm>
          <a:off x="5449825" y="4068688"/>
          <a:ext cx="2449027" cy="153064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Воспитывать любовь к родному краю, чувство гордости за свою малую родину, за мордовский народ. Воспитывать культуру общения и поведения во время посещения кружка, музеев, выставок, экскурсий. </a:t>
          </a:r>
        </a:p>
      </dsp:txBody>
      <dsp:txXfrm>
        <a:off x="5494656" y="4113519"/>
        <a:ext cx="2359365" cy="1440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7090F-E04F-47E9-824C-99505AC487CF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C20B4-F264-424A-BF8B-69AAF35F36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099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BDB2-42FE-4DAC-8D8F-A90625269068}" type="datetimeFigureOut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20sar.schoolrm.ru/life/video/14078/65715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hyperlink" Target="https://www.youtube.com/watch?v=syCL-a4iCuE&amp;t=46s" TargetMode="External"/><Relationship Id="rId4" Type="http://schemas.openxmlformats.org/officeDocument/2006/relationships/hyperlink" Target="https://youtu.be/syCL-a4iCu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s20sar.schoolrm.ru/life/video/14078/657151/" TargetMode="External"/><Relationship Id="rId7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hyperlink" Target="https://youtu.be/gCUd54sIPV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br>
              <a:rPr lang="ru-RU" sz="2800" dirty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548680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№ 20 комбинированного вида» </a:t>
            </a:r>
            <a:b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82396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КОНКУРСНЫЕ ЗАДАНИЯ ЗАОЧНОГО ТУРА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участника муниципального Всероссийского профессионального конкурса «Лучший учитель родного языка и литературы»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Саранск 2024 г.</a:t>
            </a:r>
          </a:p>
          <a:p>
            <a:pPr lvl="0" algn="ctr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Радаевой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Ирины Александровны.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2722314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0000"/>
                </a:solidFill>
                <a:latin typeface="Source Sans Pro"/>
              </a:rPr>
              <a:t>. 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48680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Отсчет истории МУДОД "Детская музыкальная школа № 4 им. Леонида Воинова" (современное название) начинается в 60-е годы прошлого века с Решения исполкома Саранского городского Совета депутатов трудящихся от 13 мая 1968 года: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МУДОД "Детская художественная школа № 2" (современное название) распахнула свои двери в 1971году по решению исполкома Саранского городского Совета депутатов трудящихся от 3 июля 1971 года.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отдыха Пролетарского района.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культуры и отдыха Пролетарского района находится в лесной полосе, охватывающей район "Светотехника". Парк является любимым местом отдыха не только жителей района, но и всего города, куда приезжают на выходные даже из муниципальных районов республики, а вечерами частыми гостями являются и жители центра города.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Религиозные и культовые сооружения.</a:t>
            </a:r>
            <a:r>
              <a:rPr lang="ru-RU" b="1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на территории Пролетарского района официально действуют 7 культовых сооружений</a:t>
            </a:r>
            <a:r>
              <a:rPr lang="ru-RU" dirty="0">
                <a:solidFill>
                  <a:srgbClr val="000000"/>
                </a:solidFill>
                <a:latin typeface="Source Sans Pro"/>
              </a:rPr>
              <a:t>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Admin\Desktop\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07" y="4775215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3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75215"/>
            <a:ext cx="2143125" cy="1428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4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25" y="4775215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101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Республика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0" name="Picture 2" descr="C:\Users\Admin\Desktop\slide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23774"/>
            <a:ext cx="7560840" cy="48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3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101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Республика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982265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республике проживают многие народы, представители разных национальностей и религий.  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– 53,4%,мокша,эрзя -40%,татар- 5,2%,другие национальности – 1,4%.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27" y="2852936"/>
            <a:ext cx="4865154" cy="328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30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272231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тесно связана узами дружбы, союза и братства с другими республиками, областями и городами. На территории нашей республики проходят различные межрегиональные конференции, спортивные состязания.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моем родном крае очень много достопримечательностей. Это и природные, и исторические, и культурные места. Построен прекрасный Национальный театр, красивейший Ушаковский собор, строятся новые школы, создан центр одаренных детей.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5" name="Picture 3" descr="C:\Users\Admin\Desktop\800px-Mordvinian_National_Drama_Theat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520280" cy="205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1618822376_4-funart_pro-p-sobor-svyatogo-feodora-ushakova-krasivie-m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09" y="4221088"/>
            <a:ext cx="2687781" cy="20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editora-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08" y="3591561"/>
            <a:ext cx="2856835" cy="20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8215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много строятся различные комплексы, спортивные школы.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303338"/>
            <a:ext cx="6224587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8215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85110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Богата земля Мордовская своими талантами. Много писателей, художников и спортсменов, которые знамениты не только в Мордовии и в России, но даже за рубежом.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Степан Эрьзя – великий скульптор 20 века. Писатель Кузьма Григорьевич Абрамов, М. Е. Евсевьев, Е.В,Скобелев,Л.П.Кирюков,Ф.В.Сычков и другие.</a:t>
            </a:r>
          </a:p>
        </p:txBody>
      </p:sp>
      <p:pic>
        <p:nvPicPr>
          <p:cNvPr id="10243" name="Picture 3" descr="C:\Users\Admin\Desktop\slide_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17325" r="-2461"/>
          <a:stretch/>
        </p:blipFill>
        <p:spPr bwMode="auto">
          <a:xfrm>
            <a:off x="634307" y="1988840"/>
            <a:ext cx="5305845" cy="34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Abramov_K.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775848" cy="275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6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8215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доказала всему миру – даже маленькая Республика может стать важным фактором в мировом олимпийском движении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4" name="Picture 2" descr="C:\Users\Admin\Desktop\slide_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17953" r="8158"/>
          <a:stretch/>
        </p:blipFill>
        <p:spPr bwMode="auto">
          <a:xfrm>
            <a:off x="2051720" y="1700808"/>
            <a:ext cx="568863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8215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Саранске проходил Чемпионат мира по футболу 2018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338" name="Picture 2" descr="C:\Users\Admin\Desktop\slide_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18886" r="5153" b="4009"/>
          <a:stretch/>
        </p:blipFill>
        <p:spPr bwMode="auto">
          <a:xfrm>
            <a:off x="491386" y="2492896"/>
            <a:ext cx="3724200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071118_039256231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3886766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– моя малая родина, она является родиной всех народов, проживающих на ее территории. И я, и все, кто живет здесь, хотим, чтобы наша родина процветала, преображалась и была совместима по уровню жизни с другими передовыми республиками и областями.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Живи, Мордовия моя,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Храни небесный свет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Твои прекрасные поля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Осыпал лунный свет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Живи, Мордовия моя,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зная горьких бед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без тебя в чужих краях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счастья нет!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362" name="Picture 2" descr="C:\Users\Admin\Desktop\1651717006_2-celes-club-p-priroda-mordovii-krasivo-foto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9120"/>
            <a:ext cx="4032448" cy="205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0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522514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Моя профессиональная деятельность.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проводится  в системе дополнительного образования в кружке «Мокшаночка». Разработана программа дополнительного образования по обучению мордовскому (мокша) языку, создана предметно-развивающая среда в группе.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Потенциал детей дошкольного возраста уникален, именно в этом возрасте дошкольник воспринимает окружающую действительность эмоционально, приобретая чувство привязанности к месту, где родился и живет, чувство восхищения культурой своего народа, гордость за свою страну.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0" name="Picture 6" descr="C:\Users\Admin\Desktop\IMG_20190508_091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3095"/>
            <a:ext cx="2742906" cy="20985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IMG_20180910_1549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3096"/>
            <a:ext cx="2376264" cy="2098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07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br>
              <a:rPr lang="ru-RU" sz="2800" dirty="0"/>
            </a:b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628233"/>
            <a:ext cx="705678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1. МЕДИАВИЗИТКА</a:t>
            </a:r>
          </a:p>
          <a:p>
            <a:pPr lvl="0"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ВИДЕОПРИВЕТСТВИЕ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участника  заочного тура муниципального Всероссийского профессионального конкурса «Лучший учитель родного языка и литературы»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Саранск 2024 г.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 Моя школа ,мой район, моя Республика ,моя профессиональная деятельность» воспитателя первой квалификационной категории </a:t>
            </a: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Радаевой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Ирины Александровны.</a:t>
            </a:r>
          </a:p>
          <a:p>
            <a:pPr lvl="0" algn="ctr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https://ds20sar.schoolrm.ru/life/video/14078/657150/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 lvl="0" algn="ctr"/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 lvl="0" algn="ctr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https://www.youtube.com/watch?v=syCL-a4iCuE&amp;t=46s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 lvl="0" algn="ctr"/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hlinkClick r:id="rId4"/>
            </a:endParaRPr>
          </a:p>
        </p:txBody>
      </p:sp>
      <p:pic>
        <p:nvPicPr>
          <p:cNvPr id="1027" name="Picture 3" descr="C:\Users\User\Desktop\Рисуно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9" y="3573016"/>
            <a:ext cx="1218671" cy="26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03249167"/>
              </p:ext>
            </p:extLst>
          </p:nvPr>
        </p:nvGraphicFramePr>
        <p:xfrm>
          <a:off x="611560" y="538737"/>
          <a:ext cx="8121126" cy="578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13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40757"/>
            <a:ext cx="79928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Необходимым условием успешного приобщения  дошкольников к культуре мордовского  народа является создание соответствующей материальной базы, выбор оптимального содержания дидактического материала. Была  подобрана методическая и детская художественная литература, картины, плакаты, пособия для занятий и игр.   Были разработаны конспекты занятий и бесед о родном крае, консультации для родителей, творческие проекты, сценарии праздников и обрядов.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целью приобщения детей к народной культуре мордовского народа и желание передать любовь и патриотические чувства к родной земле мы создали в каждой группе  центры национальной культуры, посвященные мордовским, русским ремеслам, быту, традициям народов Мордовии. Разработали картотеку мордовских, русских, татарских подвижных игр; составили картотеку пословиц, поговорок, загадок,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картотеку народных блюд и т.д. Здесь собраны мордовские народные костюмы, материал по творчеству В. Ф.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Сычкова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Д.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Эрьзи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также представлены предметы декоративно - прикладного искусства. Все предметы и материалы  доступны детям.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6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4075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2052" name="Picture 4" descr="C:\Users\Admin\Desktop\IMG_20230331_143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23" y="548680"/>
            <a:ext cx="376615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3" y="548680"/>
            <a:ext cx="384016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74627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4075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3074" name="Picture 2" descr="C:\Users\Admin\AppData\Local\Temp\Rar$DI01.546\IMG_20180910_154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8" y="548680"/>
            <a:ext cx="3867894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AppData\Local\Temp\Rar$DI07.560\IMG_20180910_154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744416" cy="284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AppData\Local\Temp\Rar$DI00.909\IMG_20190508_091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18" y="3645025"/>
            <a:ext cx="379842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1"/>
            <a:ext cx="9144000" cy="685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Верочка\Downloads\Все о музее 2021\Все о музее 2021\папка\Фото0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5887" y="1524853"/>
            <a:ext cx="4929064" cy="36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Верочка\Downloads\Все о музее 2021\Все о музее 2021\папка\Фото0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35" y="1524853"/>
            <a:ext cx="4929064" cy="36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Верочка\Downloads\Все о музее 2021\Все о музее 2021\папка\Фото0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835" y="1677253"/>
            <a:ext cx="4929064" cy="36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6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Верочка\Downloads\Все о музее 2021\Все о музее 2021\фото музей\P_20181115_15540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3" y="690971"/>
            <a:ext cx="3839241" cy="51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Верочка\Downloads\Все о музее 2021\Все о музее 2021\фото музей\P_20181115_155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142984"/>
            <a:ext cx="3747750" cy="49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esktop\IMG-37519efc025d36adc74cd724c8c5052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9" y="754553"/>
            <a:ext cx="3415711" cy="2383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IMG-0c31be300544d3c3861f147471e9b4a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18" y="663435"/>
            <a:ext cx="3438306" cy="2474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IMG-49c7722911d51cce92235190a1d2d13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11059"/>
            <a:ext cx="3199628" cy="2370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02" y="3505410"/>
            <a:ext cx="3098482" cy="240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4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7980" y="522681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/>
              </a:rPr>
              <a:t>В дошкольном возрасте важно приобщение к истории и национальному культурному наследию начинают развиваться чувства и черты характера, которые незримо связывают ребенка со своим народом. Корни этой связи и в языке народа, поэтому важно сформировать главное – интерес к дальнейшему изучению родного языка, в результате будет накоплен определенный объем знаний, что значительно облегчит освоение любой программы обучения мордовскому языку в начальной школе.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Admin\Desktop\12b12be2f3f9dc8a311eb1924637a8e8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3" y="2554006"/>
            <a:ext cx="7094562" cy="373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" y="-288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965366"/>
            <a:ext cx="626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2.МЕТОДИЧЕСКАЯ МАСТЕРСКАЯ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948518" y="1700808"/>
            <a:ext cx="13793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https://ds20sar.schoolrm.ru/life/video/14078/657151/</a:t>
            </a:r>
            <a:endParaRPr lang="ru-RU" b="1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pPr algn="ctr"/>
            <a:r>
              <a:rPr lang="en-US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https://www.youtube.com/watch?v=gCUd54sIPVE&amp;t=1s</a:t>
            </a:r>
            <a:endParaRPr lang="ru-RU" b="1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endParaRPr lang="en-US" b="1" i="0" dirty="0">
              <a:solidFill>
                <a:srgbClr val="2C2D2E"/>
              </a:solidFill>
              <a:effectLst/>
              <a:latin typeface="var(--vkui--octavius_font_family_mail_sans,var(--vkui--font_family_accent,MailSans,Helvetica,Arial,sans-serif))"/>
            </a:endParaRPr>
          </a:p>
        </p:txBody>
      </p:sp>
      <p:pic>
        <p:nvPicPr>
          <p:cNvPr id="2050" name="Picture 2" descr="C:\Users\User\Desktop\Рисунок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00" y="2996952"/>
            <a:ext cx="3196867" cy="23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исунок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01951"/>
            <a:ext cx="2144301" cy="311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исунок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7471"/>
            <a:ext cx="2360621" cy="31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2348880"/>
            <a:ext cx="5904655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502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br>
              <a:rPr lang="ru-RU" sz="2800" dirty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548680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№ 20 комбинированного вида»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82396"/>
            <a:ext cx="784887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тему:</a:t>
            </a:r>
          </a:p>
          <a:p>
            <a:pPr lvl="0"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 детский сад, мой район, моя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Республика, моя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профессиональная деятельность»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первой квалификационной категории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Радаевой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Ирины Александровны.</a:t>
            </a:r>
          </a:p>
        </p:txBody>
      </p:sp>
    </p:spTree>
    <p:extLst>
      <p:ext uri="{BB962C8B-B14F-4D97-AF65-F5344CB8AC3E}">
        <p14:creationId xmlns:p14="http://schemas.microsoft.com/office/powerpoint/2010/main" val="11773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br>
              <a:rPr lang="ru-RU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620688"/>
            <a:ext cx="5472608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Радаева Ирина Александровна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МДОУ «Детский сад № 20 комбинированного вида»  г. о. Саранск</a:t>
            </a:r>
          </a:p>
          <a:p>
            <a:pPr lvl="0"/>
            <a:endParaRPr lang="ru-RU" b="1" dirty="0">
              <a:solidFill>
                <a:srgbClr val="002060"/>
              </a:solidFill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Дата рождения: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.12.1972 г.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: средне-специальное, Зубово-Полянское педагогическое училище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Специальность: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«Дошкольное воспитание»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Квалификация: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воспитатель в дошкольных учреждениях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Диплом: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 регистрационный номер 7238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дата выдачи 30 июня 1992 года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(по специальности):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1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0 лет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30 лет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Наличие квалификационной категории: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Первая ,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приказ МО РМ № 160 от 22.02. 2023 г.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Admin\Downloads\IMG_20230331_153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49113"/>
            <a:ext cx="2232248" cy="480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4896544" cy="6250706"/>
          </a:xfrm>
        </p:spPr>
        <p:txBody>
          <a:bodyPr>
            <a:normAutofit/>
          </a:bodyPr>
          <a:lstStyle/>
          <a:p>
            <a:pPr algn="l"/>
            <a:br>
              <a:rPr lang="ru-RU" sz="2800" dirty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620688"/>
            <a:ext cx="65527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Мой детский сад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6061" y="1340768"/>
            <a:ext cx="8100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«Детский сад № 20 комбинированного вида» было открыто в 1995 г. Находится по адресу г.Саранск, ул. Миронова, д 7. Одним из приоритетным направлением МДОУ является формирование личности ребенка в контексте родной культуры и языка, приобщение к традициям, обычаям, своего народа. Дошкольное образование тесно связано с дополнительным образованием. В МДОУ организован кружок «Мокшаночка», по обучению мокшанскому языку детей дошкольного возраста, руководителем которого я являюсь в течении 5 лет.</a:t>
            </a:r>
          </a:p>
        </p:txBody>
      </p:sp>
      <p:pic>
        <p:nvPicPr>
          <p:cNvPr id="8" name="Picture 2" descr="C:\Users\Admin\Desktop\detsad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4464496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br>
              <a:rPr lang="ru-RU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571480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Приобщение детей к истории и быту мордовского народа  наиболее удачно проходит в игровой форме «погружению в культуру», где дети проживают определенную историческую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ситуацию,изучают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быт, образ жизни и т.д.</a:t>
            </a:r>
          </a:p>
        </p:txBody>
      </p:sp>
      <p:pic>
        <p:nvPicPr>
          <p:cNvPr id="3074" name="Picture 2" descr="C:\Users\Admin\Desktop\IMG-f8583453142870478e0fc1f0a35362d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9" y="1773918"/>
            <a:ext cx="2981703" cy="233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IMG-75ca395db8916753924edb998dd8e67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78" y="1708119"/>
            <a:ext cx="3250312" cy="2431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183b99d13f3f68161cad356bb0c19bb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41" y="4005064"/>
            <a:ext cx="2952328" cy="2276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136904" cy="682677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Пролетарский  райо́н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 территорию в северо-западной части города. Площадь 26,2 км². Образован в 1972 году согласно Указу Верховного Совета РСФСР от 31 марта 1972 года. В районе выделяется жилой массив «Светотехника».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Главныеулицы:Е.А.Веселовского,И.С.Коваленко,А.С.Пушкина,Победы,проспект 60 лет Октября.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Пролетарского района неразрывно связана с основанием и развитием крупных промышленных предприятий города Саранска и Республики Мордовия. Действуют около 20 промышленных предприятий.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 – это теплые и уютные дома для ребятишек, где звучат смех, песни, стихи и сказки .Для самых маленьких жителей Пролетарского района работают двадцать два детских сада, рассчитанные более чем на 3 000 мест. В Пролетарском районе городского округа Саранск находятся 10 общеобразовательных школ, в которых обучается 7,7 тысяч детей в возрасте от 6 до 18 лет. Две школы имеют статус "гимназии" и "лицея" (МОУ "Гимназия №29" и МОУ "Лицей №31").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Мой  район </a:t>
            </a:r>
          </a:p>
        </p:txBody>
      </p:sp>
    </p:spTree>
    <p:extLst>
      <p:ext uri="{BB962C8B-B14F-4D97-AF65-F5344CB8AC3E}">
        <p14:creationId xmlns:p14="http://schemas.microsoft.com/office/powerpoint/2010/main" val="24623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3010346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обслуживание населения в Пролетарском районе осуществляют 9 государственных бюджетных учреждений здравоохранения Республики Мордовия.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Пролетарского района находятся спортивные объекты: Спортивный  комплекс "Мордовия», специализированная детско-юношеская спортивная школа олимпийского резерва по боксу имени О. Маскаева, центр велоспорта 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BMX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 descr="C:\Users\Admin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5" y="4725144"/>
            <a:ext cx="2143125" cy="1428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00" y="4725144"/>
            <a:ext cx="2143125" cy="1428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45" y="4725144"/>
            <a:ext cx="21431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5" y="2852936"/>
            <a:ext cx="2143125" cy="167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esktop\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44" y="2833886"/>
            <a:ext cx="2143125" cy="161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 descr="C:\Users\Admin\Desktop\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25858"/>
            <a:ext cx="2143125" cy="161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94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2722314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уделяется организации досуга и культурному развитию жителей Пролетарского района городского округа Саранск. На Светотехстрое работают учреждения культуры и учреждения дополнительного образования. Дом культуры "Луч". Ежегодно в учреждении культуры проводятся культурно-массовые и досуговые мероприятия. Фестиваль народного творчества "Гордость земли мордовской! в рамках республиканского фестиваля народного творчества "Шумбрат, Мордовия! ".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23" name="Picture 3" descr="C:\Users\Admin\Desktop\cuRanxeGEi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2893"/>
            <a:ext cx="2736304" cy="197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zAukQZkUr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76054"/>
            <a:ext cx="2707286" cy="190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TuVkaxd7Sm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98" y="4149080"/>
            <a:ext cx="2651787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1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</TotalTime>
  <Words>1722</Words>
  <Application>Microsoft Office PowerPoint</Application>
  <PresentationFormat>Экран (4:3)</PresentationFormat>
  <Paragraphs>116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Source Sans Pro</vt:lpstr>
      <vt:lpstr>Times New Roman</vt:lpstr>
      <vt:lpstr>var(--vkui--octavius_font_family_mail_sans,var(--vkui--font_family_accent,MailSans,Helvetica,Arial,sans-serif))</vt:lpstr>
      <vt:lpstr>Тема Office</vt:lpstr>
      <vt:lpstr> </vt:lpstr>
      <vt:lpstr> </vt:lpstr>
      <vt:lpstr> </vt:lpstr>
      <vt:lpstr> </vt:lpstr>
      <vt:lpstr> </vt:lpstr>
      <vt:lpstr> </vt:lpstr>
      <vt:lpstr>Пролетарский  райо́н занимает территорию в северо-западной части города. Площадь 26,2 км². Образован в 1972 году согласно Указу Верховного Совета РСФСР от 31 марта 1972 года. В районе выделяется жилой массив «Светотехника». Главныеулицы:Е.А.Веселовского,И.С.Коваленко,А.С.Пушкина,Победы,проспект 60 лет Октября. История Пролетарского района неразрывно связана с основанием и развитием крупных промышленных предприятий города Саранска и Республики Мордовия. Действуют около 20 промышленных предприятий.  Детские сады – это теплые и уютные дома для ребятишек, где звучат смех, песни, стихи и сказки .Для самых маленьких жителей Пролетарского района работают двадцать два детских сада, рассчитанные более чем на 3 000 мест. В Пролетарском районе городского округа Саранск находятся 10 общеобразовательных школ, в которых обучается 7,7 тысяч детей в возрасте от 6 до 18 лет. Две школы имеют статус "гимназии" и "лицея" (МОУ "Гимназия №29" и МОУ "Лицей №31"). </vt:lpstr>
      <vt:lpstr>Медицинское обслуживание населения в Пролетарском районе осуществляют 9 государственных бюджетных учреждений здравоохранения Республики Мордовия. На территории Пролетарского района находятся спортивные объекты: Спортивный  комплекс "Мордовия», специализированная детско-юношеская спортивная школа олимпийского резерва по боксу имени О. Маскаева, центр велоспорта BMX и т.д.</vt:lpstr>
      <vt:lpstr>Большое внимание уделяется организации досуга и культурному развитию жителей Пролетарского района городского округа Саранск. На Светотехстрое работают учреждения культуры и учреждения дополнительного образования. Дом культуры "Луч". Ежегодно в учреждении культуры проводятся культурно-массовые и досуговые мероприятия. Фестиваль народного творчества "Гордость земли мордовской! в рамках республиканского фестиваля народного творчества "Шумбрат, Мордовия! ". </vt:lpstr>
      <vt:lpstr>. </vt:lpstr>
      <vt:lpstr>Моя Республика </vt:lpstr>
      <vt:lpstr>Моя Республика </vt:lpstr>
      <vt:lpstr>Мордовия тесно связана узами дружбы, союза и братства с другими республиками, областями и городами. На территории нашей республики проходят различные межрегиональные конференции, спортивные состязания. В моем родном крае очень много достопримечательностей. Это и природные, и исторические, и культурные места. Построен прекрасный Национальный театр, красивейший Ушаковский собор, строятся новые школы, создан центр одаренных детей. </vt:lpstr>
      <vt:lpstr>В Республике много строятся различные комплексы, спортивные школы.</vt:lpstr>
      <vt:lpstr>.</vt:lpstr>
      <vt:lpstr>Мордовия доказала всему миру – даже маленькая Республика может стать важным фактором в мировом олимпийском движении</vt:lpstr>
      <vt:lpstr>В городе Саранске проходил Чемпионат мира по футболу 2018 г.</vt:lpstr>
      <vt:lpstr>Мордовия – моя малая родина, она является родиной всех народов, проживающих на ее территории. И я, и все, кто живет здесь, хотим, чтобы наша родина процветала, преображалась и была совместима по уровню жизни с другими передовыми республиками и областями.   Живи, Мордовия моя, Храни небесный свет Твои прекрасные поля Осыпал лунный свет Живи, Мордовия моя, Не зная горьких бед Мне без тебя в чужих краях Другого счастья нет!</vt:lpstr>
      <vt:lpstr>                        Моя профессиональная деятельность.   Работа с детьми проводится  в системе дополнительного образования в кружке «Мокшаночка». Разработана программа дополнительного образования по обучению мордовскому (мокша) языку, создана предметно-развивающая среда в группе.  Потенциал детей дошкольного возраста уникален, именно в этом возрасте дошкольник воспринимает окружающую действительность эмоционально, приобретая чувство привязанности к месту, где родился и живет, чувство восхищения культурой своего народа, гордость за свою страну.  </vt:lpstr>
      <vt:lpstr>!</vt:lpstr>
      <vt:lpstr>!</vt:lpstr>
      <vt:lpstr>!</vt:lpstr>
      <vt:lpstr>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Alex R</cp:lastModifiedBy>
  <cp:revision>331</cp:revision>
  <dcterms:created xsi:type="dcterms:W3CDTF">2013-03-25T05:21:14Z</dcterms:created>
  <dcterms:modified xsi:type="dcterms:W3CDTF">2024-02-27T16:19:53Z</dcterms:modified>
</cp:coreProperties>
</file>