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1" r:id="rId4"/>
    <p:sldId id="268" r:id="rId5"/>
    <p:sldId id="263" r:id="rId6"/>
    <p:sldId id="264" r:id="rId7"/>
    <p:sldId id="265" r:id="rId8"/>
    <p:sldId id="324" r:id="rId9"/>
    <p:sldId id="266" r:id="rId10"/>
    <p:sldId id="297" r:id="rId11"/>
    <p:sldId id="302" r:id="rId12"/>
    <p:sldId id="280" r:id="rId13"/>
    <p:sldId id="296" r:id="rId14"/>
    <p:sldId id="300" r:id="rId15"/>
    <p:sldId id="270" r:id="rId16"/>
    <p:sldId id="298" r:id="rId17"/>
    <p:sldId id="299" r:id="rId18"/>
    <p:sldId id="272" r:id="rId19"/>
    <p:sldId id="301" r:id="rId20"/>
    <p:sldId id="274" r:id="rId21"/>
    <p:sldId id="303" r:id="rId22"/>
    <p:sldId id="304" r:id="rId23"/>
    <p:sldId id="305" r:id="rId24"/>
    <p:sldId id="306" r:id="rId25"/>
    <p:sldId id="307" r:id="rId26"/>
    <p:sldId id="308" r:id="rId27"/>
    <p:sldId id="309" r:id="rId28"/>
    <p:sldId id="310" r:id="rId29"/>
    <p:sldId id="311" r:id="rId30"/>
    <p:sldId id="312" r:id="rId31"/>
    <p:sldId id="313" r:id="rId32"/>
    <p:sldId id="314" r:id="rId33"/>
    <p:sldId id="315" r:id="rId34"/>
    <p:sldId id="316" r:id="rId35"/>
    <p:sldId id="317" r:id="rId36"/>
    <p:sldId id="318" r:id="rId37"/>
    <p:sldId id="319" r:id="rId38"/>
    <p:sldId id="320" r:id="rId39"/>
    <p:sldId id="321" r:id="rId40"/>
    <p:sldId id="322" r:id="rId41"/>
    <p:sldId id="323" r:id="rId42"/>
    <p:sldId id="325" r:id="rId43"/>
    <p:sldId id="326" r:id="rId44"/>
    <p:sldId id="327" r:id="rId45"/>
    <p:sldId id="328" r:id="rId46"/>
    <p:sldId id="329" r:id="rId47"/>
    <p:sldId id="275" r:id="rId48"/>
    <p:sldId id="330" r:id="rId49"/>
    <p:sldId id="276" r:id="rId50"/>
    <p:sldId id="331" r:id="rId51"/>
    <p:sldId id="288" r:id="rId52"/>
    <p:sldId id="289" r:id="rId53"/>
    <p:sldId id="295" r:id="rId54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3300"/>
    <a:srgbClr val="008000"/>
    <a:srgbClr val="660066"/>
    <a:srgbClr val="FF0000"/>
    <a:srgbClr val="FF0066"/>
    <a:srgbClr val="000066"/>
    <a:srgbClr val="CC00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364" autoAdjust="0"/>
  </p:normalViewPr>
  <p:slideViewPr>
    <p:cSldViewPr snapToGrid="0">
      <p:cViewPr>
        <p:scale>
          <a:sx n="50" d="100"/>
          <a:sy n="50" d="100"/>
        </p:scale>
        <p:origin x="-990" y="-52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DCA08-D39E-4EE5-9466-20456A867215}" type="datetimeFigureOut">
              <a:rPr lang="ru-RU"/>
              <a:pPr>
                <a:defRPr/>
              </a:pPr>
              <a:t>15.05.2022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0A956-D343-4E6D-AD2E-23BF6E01CA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FB81C-1378-4F65-878B-A5F0B8BF2121}" type="datetimeFigureOut">
              <a:rPr lang="ru-RU"/>
              <a:pPr>
                <a:defRPr/>
              </a:pPr>
              <a:t>15.05.2022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A41FB-3F5E-4EC3-BA24-D79555F965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D3C36-2992-4154-A877-78573EAFF3EB}" type="datetimeFigureOut">
              <a:rPr lang="ru-RU"/>
              <a:pPr>
                <a:defRPr/>
              </a:pPr>
              <a:t>15.05.2022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340F0-0C6F-4A13-AE75-62E9C94D7E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E71C5-2318-4CBC-8130-F95B8043EE6B}" type="datetimeFigureOut">
              <a:rPr lang="ru-RU"/>
              <a:pPr>
                <a:defRPr/>
              </a:pPr>
              <a:t>15.05.2022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8F4D1-0A77-4B76-AA6F-F42A76DE37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528BB-D421-4B08-B107-D47EAB66D5E2}" type="datetimeFigureOut">
              <a:rPr lang="ru-RU"/>
              <a:pPr>
                <a:defRPr/>
              </a:pPr>
              <a:t>15.05.2022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B0AAB-3AB8-4322-8D10-078C334003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D4767-8BFC-42A4-AD54-585C85D420DB}" type="datetimeFigureOut">
              <a:rPr lang="ru-RU"/>
              <a:pPr>
                <a:defRPr/>
              </a:pPr>
              <a:t>15.05.2022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D303D-9A17-45DA-8161-AA530DD067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D9563-012A-465B-9944-6943D3C70D7D}" type="datetimeFigureOut">
              <a:rPr lang="ru-RU"/>
              <a:pPr>
                <a:defRPr/>
              </a:pPr>
              <a:t>15.05.2022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DFEDD-B7FD-4665-8A7B-7B50C5A8BC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A48FA-3BA2-4DF5-962C-BEC3FD25A4D2}" type="datetimeFigureOut">
              <a:rPr lang="ru-RU"/>
              <a:pPr>
                <a:defRPr/>
              </a:pPr>
              <a:t>15.05.2022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3857D-FE38-449A-821C-02CDD0AB73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206B0-1165-4F3F-ADD8-08139FD24CAD}" type="datetimeFigureOut">
              <a:rPr lang="ru-RU"/>
              <a:pPr>
                <a:defRPr/>
              </a:pPr>
              <a:t>15.05.2022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6DD35-9B22-4154-80DA-0BCB859A9D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30157-12FB-444E-96FD-9F6C340F13B6}" type="datetimeFigureOut">
              <a:rPr lang="ru-RU"/>
              <a:pPr>
                <a:defRPr/>
              </a:pPr>
              <a:t>15.05.2022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50B7A-0E70-4063-B3A3-AF5C131C77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A023A-601E-42C1-BE6D-E1AF9C567205}" type="datetimeFigureOut">
              <a:rPr lang="ru-RU"/>
              <a:pPr>
                <a:defRPr/>
              </a:pPr>
              <a:t>15.05.2022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A43BD-F40F-4B32-B19B-2CB6664275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AB1206-261D-4036-A153-243DE47A7C18}" type="datetimeFigureOut">
              <a:rPr lang="ru-RU"/>
              <a:pPr>
                <a:defRPr/>
              </a:pPr>
              <a:t>15.05.2022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8548E1-0647-4520-839B-807DB625E0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ChangeArrowheads="1"/>
          </p:cNvSpPr>
          <p:nvPr/>
        </p:nvSpPr>
        <p:spPr bwMode="auto">
          <a:xfrm>
            <a:off x="3095625" y="1404938"/>
            <a:ext cx="7070725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4400" b="1"/>
              <a:t>Кружок</a:t>
            </a:r>
          </a:p>
          <a:p>
            <a:pPr algn="ctr"/>
            <a:r>
              <a:rPr lang="ru-RU" sz="4400" b="1"/>
              <a:t>по нетрадиционной </a:t>
            </a:r>
          </a:p>
          <a:p>
            <a:pPr algn="ctr"/>
            <a:r>
              <a:rPr lang="ru-RU" sz="4400" b="1"/>
              <a:t>технике рисования</a:t>
            </a:r>
          </a:p>
          <a:p>
            <a:pPr algn="ctr"/>
            <a:r>
              <a:rPr lang="ru-RU" sz="4400" b="1"/>
              <a:t> «Юные волшебники»</a:t>
            </a:r>
          </a:p>
          <a:p>
            <a:pPr algn="ctr"/>
            <a:r>
              <a:rPr lang="ru-RU" sz="4400" b="1"/>
              <a:t>в старшей группе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 descr="0u2f1UcphKcFaiE6zF41KJFSghIKGXAk4T9WVlJ0LoFEQd1P4RPj6IDdJGDfUNkWLkfUUH6-UOwSyELq99FXrAP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0400" y="66675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 descr="jlt6qSRtihANiQ-7j1o6OwEn7xE1tGN6VtDFNS2hFnqUNtc4WdNnpOaa3APWyHCXh7NXa1Pb3TCwXvKS6pkaSZL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0400" y="328613"/>
            <a:ext cx="7448550" cy="623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5"/>
          <p:cNvSpPr>
            <a:spLocks noGrp="1"/>
          </p:cNvSpPr>
          <p:nvPr>
            <p:ph type="ctrTitle" idx="4294967295"/>
          </p:nvPr>
        </p:nvSpPr>
        <p:spPr>
          <a:xfrm>
            <a:off x="1162050" y="511175"/>
            <a:ext cx="10363200" cy="574675"/>
          </a:xfrm>
        </p:spPr>
        <p:txBody>
          <a:bodyPr/>
          <a:lstStyle/>
          <a:p>
            <a:pPr algn="ctr"/>
            <a:r>
              <a:rPr lang="ru-RU" sz="3200" b="1" smtClean="0">
                <a:solidFill>
                  <a:srgbClr val="660066"/>
                </a:solidFill>
                <a:latin typeface="Arial" charset="0"/>
              </a:rPr>
              <a:t>«Волшебный зонтик»</a:t>
            </a:r>
          </a:p>
        </p:txBody>
      </p:sp>
      <p:sp>
        <p:nvSpPr>
          <p:cNvPr id="24578" name="Rectangle 6"/>
          <p:cNvSpPr>
            <a:spLocks noGrp="1"/>
          </p:cNvSpPr>
          <p:nvPr>
            <p:ph type="subTitle" idx="4294967295"/>
          </p:nvPr>
        </p:nvSpPr>
        <p:spPr>
          <a:xfrm>
            <a:off x="7715250" y="1123950"/>
            <a:ext cx="3962400" cy="5105400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b="1" smtClean="0">
                <a:latin typeface="Arial" charset="0"/>
              </a:rPr>
              <a:t>Пластилинография</a:t>
            </a:r>
            <a:r>
              <a:rPr lang="ru-RU" b="1" smtClean="0"/>
              <a:t> </a:t>
            </a:r>
          </a:p>
          <a:p>
            <a:pPr marL="0" indent="0">
              <a:buFont typeface="Arial" charset="0"/>
              <a:buNone/>
            </a:pPr>
            <a:r>
              <a:rPr lang="ru-RU" b="1" smtClean="0"/>
              <a:t>Способствовать развитию  умений и навыков в работе с пластилином, фантазии, мелкой моторики пальцев рук. Содействовать воспитанию интереса к занятиям пластилинографии.</a:t>
            </a:r>
            <a:r>
              <a:rPr lang="ru-RU" smtClean="0"/>
              <a:t> </a:t>
            </a:r>
          </a:p>
        </p:txBody>
      </p:sp>
      <p:pic>
        <p:nvPicPr>
          <p:cNvPr id="24579" name="Picture 8" descr="Iuid5uZyB4k_72ixZadrG7C6tjq9JMuEPZBX7Idx-nJpw1Zi1pClgSuqH8RNMFHFHth53L0Qa7QMH2BWBvIXlef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5350" y="1219200"/>
            <a:ext cx="7010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 descr="_A5a9ZcwMyFA-Rke5g8apZshw3MSzkeWtemvI0mHwh1GGXDi6LEeYU1kXselpB08ujglXUU3IUEd_D4VmRj-Esw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0" y="352425"/>
            <a:ext cx="830580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 descr="3NTtdQv7vtHIELIN3d2XgBMfvaqUMtnkd7L1hWqXLxrBllb2M3u2Czb14Rg820cIJ1on-RfQKZAvl3JsDABd2KZ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25750" y="419100"/>
            <a:ext cx="8261350" cy="619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ъект 2"/>
          <p:cNvSpPr>
            <a:spLocks noGrp="1"/>
          </p:cNvSpPr>
          <p:nvPr>
            <p:ph idx="1"/>
          </p:nvPr>
        </p:nvSpPr>
        <p:spPr>
          <a:xfrm>
            <a:off x="7442200" y="323850"/>
            <a:ext cx="4249738" cy="6330950"/>
          </a:xfrm>
        </p:spPr>
        <p:txBody>
          <a:bodyPr/>
          <a:lstStyle/>
          <a:p>
            <a:pPr marL="0" indent="0" algn="just" eaLnBrk="1" hangingPunct="1">
              <a:lnSpc>
                <a:spcPct val="80000"/>
              </a:lnSpc>
              <a:buFont typeface="Arial" charset="0"/>
              <a:buNone/>
            </a:pPr>
            <a:r>
              <a:rPr lang="ru-RU" b="1" smtClean="0">
                <a:solidFill>
                  <a:srgbClr val="FF3300"/>
                </a:solidFill>
                <a:latin typeface="Arial" charset="0"/>
              </a:rPr>
              <a:t>«Воздушные шары»</a:t>
            </a:r>
          </a:p>
          <a:p>
            <a:pPr marL="0" indent="0" algn="just" eaLnBrk="1" hangingPunct="1">
              <a:lnSpc>
                <a:spcPct val="80000"/>
              </a:lnSpc>
              <a:buFont typeface="Arial" charset="0"/>
              <a:buNone/>
            </a:pPr>
            <a:r>
              <a:rPr lang="ru-RU" b="1" smtClean="0">
                <a:solidFill>
                  <a:srgbClr val="FF3300"/>
                </a:solidFill>
                <a:latin typeface="Arial" charset="0"/>
              </a:rPr>
              <a:t>Кляксография</a:t>
            </a:r>
          </a:p>
          <a:p>
            <a:pPr marL="0" indent="0" algn="just" eaLnBrk="1" hangingPunct="1">
              <a:lnSpc>
                <a:spcPct val="80000"/>
              </a:lnSpc>
              <a:buFont typeface="Arial" charset="0"/>
              <a:buNone/>
            </a:pPr>
            <a:r>
              <a:rPr lang="ru-RU" b="1" smtClean="0">
                <a:latin typeface="Arial" charset="0"/>
              </a:rPr>
              <a:t>Закрепить представления детей о цветовом многообразии. Расширить знания цветовой гаммы путем введения новых оттенков, освоения способов их получения</a:t>
            </a:r>
            <a:r>
              <a:rPr lang="ru-RU" smtClean="0"/>
              <a:t>. </a:t>
            </a:r>
          </a:p>
        </p:txBody>
      </p:sp>
      <p:pic>
        <p:nvPicPr>
          <p:cNvPr id="27650" name="Picture 6" descr="YPaVhcoH7zDjhBCXj_qLU661rZf3dAUIv4xkVZMPJ-36BRDBxeePrAAhYJGJgHmDo7NP91D1JbMA2Ctd4eRM6iR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" y="1219200"/>
            <a:ext cx="67818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 descr="5CBAMB2MsXjW0FCzaiAUu0QcC0PSSSiWWQ8M0lB9S2bNktNQG_VSujwPNz1aalR_daZPEvUGoKMFtUVJSnatpzg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89250" y="361950"/>
            <a:ext cx="7791450" cy="584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5" descr="4MzTfO9MpYtf-49FIYWlcUlBJB5r3tlqFB-kFrqLW35WWYAuaHDpWwrpOZgKLoxkMVdkiFIcncB9VDrn3d2KJab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6900" y="538163"/>
            <a:ext cx="7639050" cy="572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Объект 2"/>
          <p:cNvSpPr>
            <a:spLocks noGrp="1"/>
          </p:cNvSpPr>
          <p:nvPr>
            <p:ph idx="1"/>
          </p:nvPr>
        </p:nvSpPr>
        <p:spPr>
          <a:xfrm>
            <a:off x="8066088" y="476250"/>
            <a:ext cx="3643312" cy="5964238"/>
          </a:xfrm>
        </p:spPr>
        <p:txBody>
          <a:bodyPr/>
          <a:lstStyle/>
          <a:p>
            <a:pPr marL="0" indent="0" algn="just" eaLnBrk="1" hangingPunct="1">
              <a:buFont typeface="Arial" charset="0"/>
              <a:buNone/>
            </a:pPr>
            <a:r>
              <a:rPr lang="ru-RU" b="1" smtClean="0">
                <a:solidFill>
                  <a:srgbClr val="FF0000"/>
                </a:solidFill>
                <a:latin typeface="Arial" charset="0"/>
              </a:rPr>
              <a:t>«Осенний букет»</a:t>
            </a:r>
          </a:p>
          <a:p>
            <a:pPr marL="0" indent="0" algn="just" eaLnBrk="1" hangingPunct="1">
              <a:buFont typeface="Arial" charset="0"/>
              <a:buNone/>
            </a:pPr>
            <a:r>
              <a:rPr lang="ru-RU" b="1" smtClean="0">
                <a:latin typeface="Arial" charset="0"/>
              </a:rPr>
              <a:t>Печатание листьями </a:t>
            </a:r>
          </a:p>
          <a:p>
            <a:pPr marL="0" indent="0" algn="just" eaLnBrk="1" hangingPunct="1">
              <a:buFont typeface="Arial" charset="0"/>
              <a:buNone/>
            </a:pPr>
            <a:r>
              <a:rPr lang="ru-RU" b="1" smtClean="0">
                <a:latin typeface="Arial" charset="0"/>
              </a:rPr>
              <a:t>Познакомить с приемом печати листьями. Воспитать у ребенка художественный вкус.</a:t>
            </a:r>
          </a:p>
          <a:p>
            <a:pPr marL="0" indent="0" algn="just" eaLnBrk="1" hangingPunct="1">
              <a:buFont typeface="Arial" charset="0"/>
              <a:buNone/>
            </a:pPr>
            <a:endParaRPr lang="ru-RU" smtClean="0"/>
          </a:p>
        </p:txBody>
      </p:sp>
      <p:pic>
        <p:nvPicPr>
          <p:cNvPr id="30722" name="Picture 6" descr="Hm3L16TRwUYiWgxliLmyJnCKkDlgJeFHw6riICyQsb7FBmxa3CBngtqFYjFUu8N1Lp3FdxL5VxgeJ_onmgMgUgR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90875" y="368300"/>
            <a:ext cx="4695825" cy="62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 descr="dWVqJYCdkQcqLZm6VHaU_8_RU3PHBw0tju0T73s5fOPF71alh5ABP4nit2aMLLCFmUgDHGxHUztsRn_OoDIkmTt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9750" y="300038"/>
            <a:ext cx="8185150" cy="613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Объект 2"/>
          <p:cNvSpPr>
            <a:spLocks noGrp="1"/>
          </p:cNvSpPr>
          <p:nvPr>
            <p:ph idx="1"/>
          </p:nvPr>
        </p:nvSpPr>
        <p:spPr>
          <a:xfrm>
            <a:off x="2940050" y="228600"/>
            <a:ext cx="8623300" cy="1990725"/>
          </a:xfrm>
        </p:spPr>
        <p:txBody>
          <a:bodyPr/>
          <a:lstStyle/>
          <a:p>
            <a:pPr indent="0">
              <a:buFont typeface="Arial" charset="0"/>
              <a:buNone/>
            </a:pPr>
            <a:endParaRPr lang="ru-RU" smtClean="0"/>
          </a:p>
          <a:p>
            <a:pPr indent="0">
              <a:buFont typeface="Arial" charset="0"/>
              <a:buNone/>
            </a:pPr>
            <a:r>
              <a:rPr lang="ru-RU" b="1" smtClean="0">
                <a:latin typeface="Arial" charset="0"/>
              </a:rPr>
              <a:t>Цель</a:t>
            </a:r>
            <a:r>
              <a:rPr lang="ru-RU" smtClean="0">
                <a:latin typeface="Arial" charset="0"/>
              </a:rPr>
              <a:t> - развитие художественно-творческих способностей детей, мелкой моторики через нетрадиционную технику изображения.</a:t>
            </a:r>
          </a:p>
        </p:txBody>
      </p:sp>
      <p:pic>
        <p:nvPicPr>
          <p:cNvPr id="14338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8888" y="2314575"/>
            <a:ext cx="6935787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Объект 2"/>
          <p:cNvSpPr>
            <a:spLocks noGrp="1"/>
          </p:cNvSpPr>
          <p:nvPr>
            <p:ph idx="1"/>
          </p:nvPr>
        </p:nvSpPr>
        <p:spPr>
          <a:xfrm>
            <a:off x="1800225" y="0"/>
            <a:ext cx="6656388" cy="1052513"/>
          </a:xfrm>
        </p:spPr>
        <p:txBody>
          <a:bodyPr/>
          <a:lstStyle/>
          <a:p>
            <a:pPr marL="0" indent="0" algn="just" eaLnBrk="1" hangingPunct="1">
              <a:lnSpc>
                <a:spcPct val="70000"/>
              </a:lnSpc>
              <a:buFont typeface="Arial" charset="0"/>
              <a:buNone/>
            </a:pPr>
            <a:r>
              <a:rPr lang="ru-RU" sz="4000" b="1" smtClean="0">
                <a:latin typeface="Times New Roman" pitchFamily="18" charset="0"/>
                <a:cs typeface="Times New Roman" pitchFamily="18" charset="0"/>
              </a:rPr>
              <a:t>Рисование зубной щеткой</a:t>
            </a:r>
          </a:p>
          <a:p>
            <a:pPr marL="0" indent="0" algn="just" eaLnBrk="1" hangingPunct="1">
              <a:lnSpc>
                <a:spcPct val="70000"/>
              </a:lnSpc>
              <a:buFont typeface="Arial" charset="0"/>
              <a:buNone/>
            </a:pPr>
            <a:r>
              <a:rPr lang="ru-RU" sz="4000" b="1" smtClean="0">
                <a:latin typeface="Times New Roman" pitchFamily="18" charset="0"/>
                <a:cs typeface="Times New Roman" pitchFamily="18" charset="0"/>
              </a:rPr>
              <a:t>«Веселые страусята»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2770" name="Рисунок 3"/>
          <p:cNvPicPr>
            <a:picLocks noChangeAspect="1"/>
          </p:cNvPicPr>
          <p:nvPr/>
        </p:nvPicPr>
        <p:blipFill>
          <a:blip r:embed="rId2"/>
          <a:srcRect l="22858" r="15388"/>
          <a:stretch>
            <a:fillRect/>
          </a:stretch>
        </p:blipFill>
        <p:spPr bwMode="auto">
          <a:xfrm>
            <a:off x="8551863" y="347663"/>
            <a:ext cx="2895600" cy="351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Рисунок 5"/>
          <p:cNvPicPr>
            <a:picLocks noChangeAspect="1"/>
          </p:cNvPicPr>
          <p:nvPr/>
        </p:nvPicPr>
        <p:blipFill>
          <a:blip r:embed="rId3"/>
          <a:srcRect l="19006" r="20207"/>
          <a:stretch>
            <a:fillRect/>
          </a:stretch>
        </p:blipFill>
        <p:spPr bwMode="auto">
          <a:xfrm>
            <a:off x="6489700" y="2995613"/>
            <a:ext cx="2838450" cy="350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Рисунок 11"/>
          <p:cNvPicPr>
            <a:picLocks noChangeAspect="1"/>
          </p:cNvPicPr>
          <p:nvPr/>
        </p:nvPicPr>
        <p:blipFill>
          <a:blip r:embed="rId4"/>
          <a:srcRect l="4099" r="7649"/>
          <a:stretch>
            <a:fillRect/>
          </a:stretch>
        </p:blipFill>
        <p:spPr bwMode="auto">
          <a:xfrm>
            <a:off x="2757488" y="1250950"/>
            <a:ext cx="3595687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9813"/>
          </a:xfrm>
        </p:spPr>
        <p:txBody>
          <a:bodyPr/>
          <a:lstStyle/>
          <a:p>
            <a:r>
              <a:rPr lang="ru-RU" b="1" smtClean="0"/>
              <a:t> Рисование зубной щеткой «Цыплята»</a:t>
            </a:r>
          </a:p>
        </p:txBody>
      </p:sp>
      <p:pic>
        <p:nvPicPr>
          <p:cNvPr id="33794" name="Picture 6" descr="F2Z0lVHG5HRfudOs5VUwOAwh67BP-z2CDjjMkkjDqwTn8nDf3JI3KHkD2N3O28uqVsmfcojlSkYBhAwq4XZft1PV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2063" y="1174750"/>
            <a:ext cx="3862387" cy="514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7" descr="7Is4wXGuYV2IcupKIi5glCT_IF_eJcEpYf6VcaZU0qo8CKuimlVFgL383naGdmPw0oLgeijO5pDWk5MjvtXLDTj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99100" y="1409700"/>
            <a:ext cx="63500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 descr="TaqX6DBNIuTVanoYscsIJ4MUV_kP4WJTfX9iKrZaC7FQY7mI9-8H2SfuRvF0Fi-w4REkOHSFKpLquw6n8LA9uBwj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2250" y="285750"/>
            <a:ext cx="807720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4"/>
          <p:cNvSpPr>
            <a:spLocks noGrp="1"/>
          </p:cNvSpPr>
          <p:nvPr>
            <p:ph type="title"/>
          </p:nvPr>
        </p:nvSpPr>
        <p:spPr>
          <a:xfrm>
            <a:off x="3143250" y="0"/>
            <a:ext cx="8210550" cy="2014538"/>
          </a:xfrm>
        </p:spPr>
        <p:txBody>
          <a:bodyPr/>
          <a:lstStyle/>
          <a:p>
            <a:r>
              <a:rPr lang="ru-RU" sz="2400" b="1" smtClean="0">
                <a:latin typeface="Arial" charset="0"/>
              </a:rPr>
              <a:t>«Бабочки» Рисование в технике монотипия</a:t>
            </a:r>
            <a:br>
              <a:rPr lang="ru-RU" sz="2400" b="1" smtClean="0">
                <a:latin typeface="Arial" charset="0"/>
              </a:rPr>
            </a:br>
            <a:r>
              <a:rPr lang="ru-RU" sz="2400" b="1" smtClean="0">
                <a:latin typeface="Arial" charset="0"/>
              </a:rPr>
              <a:t>Монотипия –это техника рисования, которая дословно переводится, как  «один отпечаток». Это техника прекрасно развивает воображение и фантазию,  а еще улучшит навык работы с красками.</a:t>
            </a:r>
          </a:p>
        </p:txBody>
      </p:sp>
      <p:pic>
        <p:nvPicPr>
          <p:cNvPr id="35842" name="Picture 5" descr="DqzgTEOmF9eCU62Vprn4q1ZMB1ReRVbQwv-gooZgjjozphBDJjVHZWumePL-IClpgOc3nX_5BAjcTeYIRSWQt2f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71950" y="2209800"/>
            <a:ext cx="58674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4" descr="_1VO7Can31-_PrgZXwuyTUXtuDUhJJhgiwE32OT9raX_3jR2QDFXk7jrAPyLX4YYYVDEW4UcenRtvsYgJ4jL4NA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8263" y="247650"/>
            <a:ext cx="4786312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5" descr="oJER9rOie9XA2ES8FYDqAxAjmiB3D7HHN9apleNBsm3xh8QOBNEHlCncl9jiNLpox1atvQ1PYz4tIZcf4DMdUqH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67475" y="323850"/>
            <a:ext cx="4695825" cy="62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 descr="IyEo5lTPdMHn4BQth2cznis-iVrp7lbfLqECrv6_HRsZ5DpaR1JqlMvgHl1MOOTmWby-gZPDYClPLb5VghQ1myt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6550" y="257175"/>
            <a:ext cx="8210550" cy="615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4"/>
          <p:cNvSpPr>
            <a:spLocks noGrp="1"/>
          </p:cNvSpPr>
          <p:nvPr>
            <p:ph type="title"/>
          </p:nvPr>
        </p:nvSpPr>
        <p:spPr>
          <a:xfrm>
            <a:off x="7448550" y="304800"/>
            <a:ext cx="3905250" cy="6015038"/>
          </a:xfrm>
        </p:spPr>
        <p:txBody>
          <a:bodyPr/>
          <a:lstStyle/>
          <a:p>
            <a:r>
              <a:rPr lang="ru-RU" sz="2400" b="1" smtClean="0"/>
              <a:t/>
            </a:r>
            <a:br>
              <a:rPr lang="ru-RU" sz="2400" b="1" smtClean="0"/>
            </a:br>
            <a:r>
              <a:rPr lang="ru-RU" sz="3600" b="1" smtClean="0">
                <a:solidFill>
                  <a:srgbClr val="FF0000"/>
                </a:solidFill>
              </a:rPr>
              <a:t>«Цыпленок»</a:t>
            </a:r>
            <a:br>
              <a:rPr lang="ru-RU" sz="3600" b="1" smtClean="0">
                <a:solidFill>
                  <a:srgbClr val="FF0000"/>
                </a:solidFill>
              </a:rPr>
            </a:br>
            <a:r>
              <a:rPr lang="ru-RU" sz="2800" b="1" smtClean="0"/>
              <a:t>Рисование с помощью риса, ватные палочки </a:t>
            </a:r>
            <a:br>
              <a:rPr lang="ru-RU" sz="2800" b="1" smtClean="0"/>
            </a:br>
            <a:r>
              <a:rPr lang="ru-RU" sz="2800" b="1" smtClean="0"/>
              <a:t>Учить детей наносить клей на отдельный участок, щедро насыпать крупу на отдельный участок, аккуратно окрашивать рис, «оживлять» работу с помощью ватной палочки. Воспитывать у детей умение работать индивидуально</a:t>
            </a:r>
            <a:r>
              <a:rPr lang="ru-RU" sz="2400" b="1" smtClean="0"/>
              <a:t>.</a:t>
            </a:r>
            <a:r>
              <a:rPr lang="ru-RU" sz="4000" smtClean="0"/>
              <a:t> </a:t>
            </a:r>
          </a:p>
        </p:txBody>
      </p:sp>
      <p:pic>
        <p:nvPicPr>
          <p:cNvPr id="38914" name="Picture 5" descr="whoTbtWfr7_Is16jVe2OfsFRwROXF8F-kODwTKFqK0C3I7vIgNz34BNwONE2FUSfP9kr8IDz7O1DzVMfwQ8D0kw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800" y="757238"/>
            <a:ext cx="6737350" cy="505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 descr="84u_fjnAq4v2czNKioEKbOEc84_tpI2rR7F9QQGcTWQNcyZwIVf0xpDmbvTrIGkNHJ_y4seUnlBe1awsVrF_-Sf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1152525"/>
            <a:ext cx="5651500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5" descr="YvnReTwCTZv3N6ng4fZBjlcE9i1W0ppJKKkDRqD7ZtPuU5-KnlYblFsEbdY4zzo0RVETAk52Ejw4eJoEinjsI35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29413" y="317500"/>
            <a:ext cx="4719637" cy="629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/>
          </p:cNvSpPr>
          <p:nvPr>
            <p:ph type="title"/>
          </p:nvPr>
        </p:nvSpPr>
        <p:spPr>
          <a:xfrm>
            <a:off x="7334250" y="365125"/>
            <a:ext cx="4019550" cy="735013"/>
          </a:xfrm>
        </p:spPr>
        <p:txBody>
          <a:bodyPr/>
          <a:lstStyle/>
          <a:p>
            <a:r>
              <a:rPr lang="ru-RU" sz="2800" b="1" smtClean="0">
                <a:solidFill>
                  <a:srgbClr val="000066"/>
                </a:solidFill>
              </a:rPr>
              <a:t>«Рябинка» Рисование ватными палочками</a:t>
            </a:r>
          </a:p>
        </p:txBody>
      </p:sp>
      <p:sp>
        <p:nvSpPr>
          <p:cNvPr id="40962" name="Rectangle 3"/>
          <p:cNvSpPr>
            <a:spLocks noGrp="1"/>
          </p:cNvSpPr>
          <p:nvPr>
            <p:ph type="body" idx="1"/>
          </p:nvPr>
        </p:nvSpPr>
        <p:spPr>
          <a:xfrm>
            <a:off x="7505700" y="1349375"/>
            <a:ext cx="3848100" cy="4827588"/>
          </a:xfrm>
        </p:spPr>
        <p:txBody>
          <a:bodyPr/>
          <a:lstStyle/>
          <a:p>
            <a:r>
              <a:rPr lang="ru-RU" b="1" smtClean="0"/>
              <a:t>Учить рисовать на ветке ягодки (ватными палочками) и листики (примакиванием). Закрепить данные навыки рисования. Развивать чувство композиции. Воспитать у ребенка художественный вкус.</a:t>
            </a:r>
            <a:r>
              <a:rPr lang="ru-RU" smtClean="0"/>
              <a:t> </a:t>
            </a:r>
          </a:p>
        </p:txBody>
      </p:sp>
      <p:pic>
        <p:nvPicPr>
          <p:cNvPr id="40963" name="Picture 6" descr="HijnEhKPcTgZh4deXRQAEZVVzWVeRPWGATx-Wkc7uLuy8NS55Tyz9VQfUUnoyXEr61s6RReCy6r7y_3DRut2o0m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685800"/>
            <a:ext cx="6553200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/>
          </p:cNvSpPr>
          <p:nvPr>
            <p:ph type="title"/>
          </p:nvPr>
        </p:nvSpPr>
        <p:spPr>
          <a:xfrm>
            <a:off x="8058150" y="365125"/>
            <a:ext cx="3295650" cy="925513"/>
          </a:xfrm>
        </p:spPr>
        <p:txBody>
          <a:bodyPr/>
          <a:lstStyle/>
          <a:p>
            <a:r>
              <a:rPr lang="ru-RU" sz="2400" b="1" smtClean="0">
                <a:solidFill>
                  <a:srgbClr val="3333CC"/>
                </a:solidFill>
                <a:latin typeface="Arial" charset="0"/>
              </a:rPr>
              <a:t>«Весеннее дерево» Рисование ватными палочками</a:t>
            </a:r>
          </a:p>
        </p:txBody>
      </p:sp>
      <p:sp>
        <p:nvSpPr>
          <p:cNvPr id="41986" name="Rectangle 3"/>
          <p:cNvSpPr>
            <a:spLocks noGrp="1"/>
          </p:cNvSpPr>
          <p:nvPr>
            <p:ph type="body" idx="1"/>
          </p:nvPr>
        </p:nvSpPr>
        <p:spPr>
          <a:xfrm>
            <a:off x="8210550" y="1444625"/>
            <a:ext cx="3352800" cy="5094288"/>
          </a:xfrm>
        </p:spPr>
        <p:txBody>
          <a:bodyPr/>
          <a:lstStyle/>
          <a:p>
            <a:pPr>
              <a:lnSpc>
                <a:spcPct val="70000"/>
              </a:lnSpc>
            </a:pPr>
            <a:endParaRPr lang="ru-RU" sz="1800" b="1" smtClean="0"/>
          </a:p>
          <a:p>
            <a:pPr>
              <a:lnSpc>
                <a:spcPct val="70000"/>
              </a:lnSpc>
              <a:buFont typeface="Arial" charset="0"/>
              <a:buNone/>
            </a:pPr>
            <a:endParaRPr lang="ru-RU" sz="1800" b="1" smtClean="0"/>
          </a:p>
          <a:p>
            <a:pPr>
              <a:lnSpc>
                <a:spcPct val="70000"/>
              </a:lnSpc>
            </a:pPr>
            <a:r>
              <a:rPr lang="ru-RU" sz="2000" b="1" smtClean="0">
                <a:latin typeface="Arial" charset="0"/>
              </a:rPr>
              <a:t>Продолжать знакомить детей с нетрадиционной техникой рисования  тычок с помощью ватных палочек.. Закреплять умение пользоваться знакомыми видами техники, для создания изображения, развивать цветовосприятие, чувство композиции, умение делать выводы. Развивать дыхательную систему, воображение и мышление</a:t>
            </a:r>
            <a:r>
              <a:rPr lang="ru-RU" sz="1800" b="1" smtClean="0"/>
              <a:t>.</a:t>
            </a:r>
          </a:p>
        </p:txBody>
      </p:sp>
      <p:pic>
        <p:nvPicPr>
          <p:cNvPr id="41987" name="Picture 6" descr="cRjmol9qBwEXlbk1cVVSt8x2qsZdJ0MPeTNFFkxR8UXzqqHGMPjxMBiYEvgA5pht7K83L-4FEot4i-sgO9UYi0m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" y="70485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5"/>
          <p:cNvSpPr>
            <a:spLocks noGrp="1"/>
          </p:cNvSpPr>
          <p:nvPr>
            <p:ph type="title" idx="4294967295"/>
          </p:nvPr>
        </p:nvSpPr>
        <p:spPr>
          <a:xfrm>
            <a:off x="2857500" y="346075"/>
            <a:ext cx="8496300" cy="6240463"/>
          </a:xfrm>
        </p:spPr>
        <p:txBody>
          <a:bodyPr/>
          <a:lstStyle/>
          <a:p>
            <a:r>
              <a:rPr lang="ru-RU" sz="3200" b="1" smtClean="0"/>
              <a:t>ЗАДАЧИ:</a:t>
            </a:r>
            <a:br>
              <a:rPr lang="ru-RU" sz="3200" b="1" smtClean="0"/>
            </a:br>
            <a:r>
              <a:rPr lang="ru-RU" sz="4000" b="1" smtClean="0"/>
              <a:t>*</a:t>
            </a:r>
            <a:r>
              <a:rPr lang="ru-RU" sz="3200" b="1" u="sng" smtClean="0"/>
              <a:t>Обучающая</a:t>
            </a:r>
            <a:r>
              <a:rPr lang="ru-RU" sz="3200" b="1" smtClean="0"/>
              <a:t>: учить детей осваивать коммуникативные, языковые, интеллектуальные и художественные способности в процессе рисования.</a:t>
            </a:r>
            <a:br>
              <a:rPr lang="ru-RU" sz="3200" b="1" smtClean="0"/>
            </a:br>
            <a:r>
              <a:rPr lang="ru-RU" sz="3200" b="1" smtClean="0"/>
              <a:t>*</a:t>
            </a:r>
            <a:r>
              <a:rPr lang="ru-RU" sz="3200" b="1" u="sng" smtClean="0"/>
              <a:t>Развивающая</a:t>
            </a:r>
            <a:r>
              <a:rPr lang="ru-RU" sz="3200" b="1" smtClean="0"/>
              <a:t>: развивать творческую активность, мышцы кистей рук, поддерживать потребность в самоутверждении.</a:t>
            </a:r>
            <a:br>
              <a:rPr lang="ru-RU" sz="3200" b="1" smtClean="0"/>
            </a:br>
            <a:r>
              <a:rPr lang="ru-RU" sz="3200" b="1" smtClean="0"/>
              <a:t>*</a:t>
            </a:r>
            <a:r>
              <a:rPr lang="ru-RU" sz="3200" b="1" u="sng" smtClean="0"/>
              <a:t>Воспитательная</a:t>
            </a:r>
            <a:r>
              <a:rPr lang="ru-RU" sz="3200" b="1" smtClean="0"/>
              <a:t>: формировать положительно – эмоциональное восприятие окружающего мира, воспитывать художественный вкус, интерес к изобразительному искусству.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4" descr="1OqMK10gc-PqtG_sd-pHGA5orPB9Q-Gp6UCRbqssmLhQVbiF3_KGFVpB0v_R0kv7Etl3K5ygxPuX1Bl68rY_C_H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0550" y="323850"/>
            <a:ext cx="6076950" cy="455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5" descr="WltqG32kSvJ1R3x2WxZrwPrLaYli7i8oIi5-QhIIOlgRqz2dLFSPsQIrwbkxvYSu2MO4bbSE_r0cXMZjJahJf7k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6650" y="2343150"/>
            <a:ext cx="5670550" cy="425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4" descr="SUzs66oRfSZkZxDhTY-r86sGy4P21a_P5j-3O0aU_fFfEmXqrl416Yyg-ZaAG2XmQQ3wOaIvbYt0-ILGs14le0gV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8750" y="0"/>
            <a:ext cx="8540750" cy="640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/>
          </p:cNvSpPr>
          <p:nvPr>
            <p:ph type="title"/>
          </p:nvPr>
        </p:nvSpPr>
        <p:spPr>
          <a:xfrm>
            <a:off x="8229600" y="365125"/>
            <a:ext cx="3124200" cy="1325563"/>
          </a:xfrm>
        </p:spPr>
        <p:txBody>
          <a:bodyPr/>
          <a:lstStyle/>
          <a:p>
            <a:r>
              <a:rPr lang="ru-RU" sz="2800" b="1" smtClean="0">
                <a:solidFill>
                  <a:srgbClr val="FF00FF"/>
                </a:solidFill>
              </a:rPr>
              <a:t>«Ветка сирени» Рисование ватными палочками</a:t>
            </a:r>
          </a:p>
        </p:txBody>
      </p:sp>
      <p:sp>
        <p:nvSpPr>
          <p:cNvPr id="45058" name="Rectangle 3"/>
          <p:cNvSpPr>
            <a:spLocks noGrp="1"/>
          </p:cNvSpPr>
          <p:nvPr>
            <p:ph type="body" idx="1"/>
          </p:nvPr>
        </p:nvSpPr>
        <p:spPr>
          <a:xfrm>
            <a:off x="7886700" y="1825625"/>
            <a:ext cx="3467100" cy="435133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b="1" smtClean="0"/>
              <a:t>Учить рисовать сирень, передавая характерные особенности – пышные соцветия, применяя ватные палочки</a:t>
            </a:r>
          </a:p>
          <a:p>
            <a:pPr>
              <a:lnSpc>
                <a:spcPct val="80000"/>
              </a:lnSpc>
            </a:pPr>
            <a:r>
              <a:rPr lang="ru-RU" b="1" smtClean="0"/>
              <a:t>Развивать художественный вкус, фантазию, трудолюбие</a:t>
            </a:r>
          </a:p>
        </p:txBody>
      </p:sp>
      <p:pic>
        <p:nvPicPr>
          <p:cNvPr id="45059" name="Picture 4" descr="U7u2KW5vFkOwiLR60FnNdV-cb_h766w0GCVNg7p8Em08mvDQ0yWs2kbQ_SyLPa-n5ZxsRwL_cLOmB94yg0Vq95l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661988"/>
            <a:ext cx="7169150" cy="537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4" descr="9aAuh_-_yMahbOv-caWnaG8Sqqadz4U1-Csow5N2rup5IXe7tjR4uDEQa5tigMHxY5HCam0pIicq8tm_-su5FFj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38900" y="444500"/>
            <a:ext cx="4438650" cy="591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5" descr="-HWwz0HIQv13zjfUzpaI9pp-GNXp_VCubIlTbo2wfj1kVlXrHibMm9em8gkAPhFPWi3RQhDVhaoQt-g7EIbkJB_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90675" y="361950"/>
            <a:ext cx="4543425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/>
          </p:cNvSpPr>
          <p:nvPr>
            <p:ph type="title"/>
          </p:nvPr>
        </p:nvSpPr>
        <p:spPr>
          <a:xfrm>
            <a:off x="7924800" y="365125"/>
            <a:ext cx="3429000" cy="1325563"/>
          </a:xfrm>
        </p:spPr>
        <p:txBody>
          <a:bodyPr/>
          <a:lstStyle/>
          <a:p>
            <a:r>
              <a:rPr lang="ru-RU" sz="2800" b="1" smtClean="0">
                <a:solidFill>
                  <a:srgbClr val="0000FF"/>
                </a:solidFill>
              </a:rPr>
              <a:t>«Весёлый снеговик» Рисование ватными палочками</a:t>
            </a:r>
          </a:p>
        </p:txBody>
      </p:sp>
      <p:sp>
        <p:nvSpPr>
          <p:cNvPr id="47106" name="Rectangle 3"/>
          <p:cNvSpPr>
            <a:spLocks noGrp="1"/>
          </p:cNvSpPr>
          <p:nvPr>
            <p:ph type="body" idx="1"/>
          </p:nvPr>
        </p:nvSpPr>
        <p:spPr>
          <a:xfrm>
            <a:off x="7962900" y="1825625"/>
            <a:ext cx="3143250" cy="469423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000" b="1" smtClean="0"/>
              <a:t>Научить детей  рисовать снеговика с помощью тычка (ватной палочки)</a:t>
            </a:r>
          </a:p>
          <a:p>
            <a:pPr>
              <a:lnSpc>
                <a:spcPct val="80000"/>
              </a:lnSpc>
            </a:pPr>
            <a:r>
              <a:rPr lang="ru-RU" sz="2000" b="1" smtClean="0"/>
              <a:t>Упражнять детей в рисовании предметов круглых форм с помощью ватной палочки</a:t>
            </a:r>
          </a:p>
          <a:p>
            <a:pPr>
              <a:lnSpc>
                <a:spcPct val="80000"/>
              </a:lnSpc>
            </a:pPr>
            <a:r>
              <a:rPr lang="ru-RU" sz="2000" b="1" smtClean="0"/>
              <a:t>Учить выполнять рисунок в определенной последовательности</a:t>
            </a:r>
          </a:p>
          <a:p>
            <a:pPr>
              <a:lnSpc>
                <a:spcPct val="80000"/>
              </a:lnSpc>
            </a:pPr>
            <a:r>
              <a:rPr lang="ru-RU" sz="2000" b="1" smtClean="0"/>
              <a:t>Развивать глазомер, чувство  цвета, формы и пропорции</a:t>
            </a:r>
          </a:p>
        </p:txBody>
      </p:sp>
      <p:pic>
        <p:nvPicPr>
          <p:cNvPr id="47107" name="Picture 4" descr="AoLQtPEe-Jhwj90j0oNntczGxn1tnHU_DcVYTuund_k7cN9azKSBW4Xm7ywLBPINeiEg2c8FvsSjbdRtbdisaeL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63" y="330200"/>
            <a:ext cx="4895850" cy="652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/>
          </p:cNvSpPr>
          <p:nvPr>
            <p:ph type="title"/>
          </p:nvPr>
        </p:nvSpPr>
        <p:spPr>
          <a:xfrm>
            <a:off x="7067550" y="365125"/>
            <a:ext cx="4286250" cy="1325563"/>
          </a:xfrm>
        </p:spPr>
        <p:txBody>
          <a:bodyPr/>
          <a:lstStyle/>
          <a:p>
            <a:r>
              <a:rPr lang="ru-RU" sz="3200" b="1" smtClean="0">
                <a:solidFill>
                  <a:srgbClr val="008000"/>
                </a:solidFill>
              </a:rPr>
              <a:t>«Цветы» Ниткография (рисование нитью)</a:t>
            </a:r>
          </a:p>
        </p:txBody>
      </p:sp>
      <p:sp>
        <p:nvSpPr>
          <p:cNvPr id="48130" name="Rectangle 3"/>
          <p:cNvSpPr>
            <a:spLocks noGrp="1"/>
          </p:cNvSpPr>
          <p:nvPr>
            <p:ph type="body" idx="1"/>
          </p:nvPr>
        </p:nvSpPr>
        <p:spPr>
          <a:xfrm>
            <a:off x="7334250" y="1806575"/>
            <a:ext cx="3924300" cy="4808538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ru-RU" sz="2400" b="1" smtClean="0"/>
              <a:t>Продолжать учить детей разным нетрадиционным способам рисования, познакомить с новой техникой - ниткография (рисование нитью). Развивать цветовосприятие, умение подбирать для своей композиции соответствующие цветовые сочетания, развивать фантазию, творческое мышление.</a:t>
            </a:r>
          </a:p>
          <a:p>
            <a:pPr>
              <a:lnSpc>
                <a:spcPct val="70000"/>
              </a:lnSpc>
            </a:pPr>
            <a:r>
              <a:rPr lang="ru-RU" sz="2400" b="1" smtClean="0"/>
              <a:t>Освоение техники рисования – ниткография.</a:t>
            </a:r>
          </a:p>
        </p:txBody>
      </p:sp>
      <p:pic>
        <p:nvPicPr>
          <p:cNvPr id="48131" name="Picture 5" descr="tiBtgE0uiITqQF7q3yZlptHu8Gpn4Bj2DEovEQDtKx3_tbkhfQVuQIj22YQ8a0J3GVICvSQa4Bd6RyCYDnGHg8g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1713" y="336550"/>
            <a:ext cx="4662487" cy="621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4" descr="etinOkKkfF_9XOxSwsd7daIyYYyiB66Xc9iCtUrJ4WUMjf5lRzgHu-YGYDxVKsd2kXl3KmYFU3-me1dwEwHHhwi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00350" y="252413"/>
            <a:ext cx="8420100" cy="629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4" descr="SubMvfgJKSMfBPOBn2kol7wbJ6mh-A5Lf2p5iSDcs7bV4QYhsXk3MRX3nct8n-tnpbgZlEanPbljj_2QXd2umGQ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171450"/>
            <a:ext cx="8439150" cy="632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/>
          </p:cNvSpPr>
          <p:nvPr>
            <p:ph type="title"/>
          </p:nvPr>
        </p:nvSpPr>
        <p:spPr>
          <a:xfrm>
            <a:off x="7658100" y="365125"/>
            <a:ext cx="3695700" cy="1325563"/>
          </a:xfrm>
        </p:spPr>
        <p:txBody>
          <a:bodyPr/>
          <a:lstStyle/>
          <a:p>
            <a:r>
              <a:rPr lang="ru-RU" sz="2800" b="1" smtClean="0">
                <a:solidFill>
                  <a:srgbClr val="FF3300"/>
                </a:solidFill>
              </a:rPr>
              <a:t>«Картина настроения» Рисование мыльными пузырями</a:t>
            </a:r>
          </a:p>
        </p:txBody>
      </p:sp>
      <p:sp>
        <p:nvSpPr>
          <p:cNvPr id="51202" name="Rectangle 3"/>
          <p:cNvSpPr>
            <a:spLocks noGrp="1"/>
          </p:cNvSpPr>
          <p:nvPr>
            <p:ph type="body" idx="1"/>
          </p:nvPr>
        </p:nvSpPr>
        <p:spPr>
          <a:xfrm>
            <a:off x="7924800" y="1825625"/>
            <a:ext cx="3429000" cy="4351338"/>
          </a:xfrm>
        </p:spPr>
        <p:txBody>
          <a:bodyPr/>
          <a:lstStyle/>
          <a:p>
            <a:r>
              <a:rPr lang="ru-RU" b="1" smtClean="0"/>
              <a:t>Развивать у детей способность различать и сравнивать эмоциональные ощущения, учить реализовывать свои мысли, чувства в художественной форме. </a:t>
            </a:r>
          </a:p>
        </p:txBody>
      </p:sp>
      <p:pic>
        <p:nvPicPr>
          <p:cNvPr id="51203" name="Picture 4" descr="H8t95G7A6GDAuZT2GgCdBXQVl4qHf1CzVb3WDw6Finz_GjEClEa25GQoacfSPM8PMl4ecqn1TpgVgQI38AsXvGJQ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71725" y="266700"/>
            <a:ext cx="4752975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4" descr="mODTl1CgzWOngioBPxFwQJvg87Y8Wi9PRVgi6BjRLa7AcwZbadR4QPCFC30KpmBcuZAmmG1I_4hMgtnzQWHHvPw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3688" y="146050"/>
            <a:ext cx="4862512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6" name="Picture 5" descr="2paE4GfxK47E2bORRDiUrlbVNG4im2YCZBgw226hNz42BImPlioqja3xAIvw5rslK5XVxMjIghWi4RKdPLvmf5d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0688" y="247650"/>
            <a:ext cx="4767262" cy="635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лнце 3">
            <a:extLst>
              <a:ext uri="{FF2B5EF4-FFF2-40B4-BE49-F238E27FC236}"/>
            </a:extLst>
          </p:cNvPr>
          <p:cNvSpPr/>
          <p:nvPr/>
        </p:nvSpPr>
        <p:spPr>
          <a:xfrm>
            <a:off x="4432300" y="1949450"/>
            <a:ext cx="4386263" cy="3060700"/>
          </a:xfrm>
          <a:prstGeom prst="sun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5" name="Пузырек для мыслей: облако 4">
            <a:extLst>
              <a:ext uri="{FF2B5EF4-FFF2-40B4-BE49-F238E27FC236}"/>
            </a:extLst>
          </p:cNvPr>
          <p:cNvSpPr/>
          <p:nvPr/>
        </p:nvSpPr>
        <p:spPr>
          <a:xfrm>
            <a:off x="7313613" y="333375"/>
            <a:ext cx="2152650" cy="1252538"/>
          </a:xfrm>
          <a:prstGeom prst="cloud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10" name="Пузырек для мыслей: облако 9">
            <a:extLst>
              <a:ext uri="{FF2B5EF4-FFF2-40B4-BE49-F238E27FC236}"/>
            </a:extLst>
          </p:cNvPr>
          <p:cNvSpPr/>
          <p:nvPr/>
        </p:nvSpPr>
        <p:spPr>
          <a:xfrm>
            <a:off x="8818563" y="2560638"/>
            <a:ext cx="2152650" cy="1252537"/>
          </a:xfrm>
          <a:prstGeom prst="cloud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11" name="Пузырек для мыслей: облако 10">
            <a:extLst>
              <a:ext uri="{FF2B5EF4-FFF2-40B4-BE49-F238E27FC236}"/>
            </a:extLst>
          </p:cNvPr>
          <p:cNvSpPr/>
          <p:nvPr/>
        </p:nvSpPr>
        <p:spPr>
          <a:xfrm>
            <a:off x="8294688" y="4111625"/>
            <a:ext cx="2151062" cy="1252538"/>
          </a:xfrm>
          <a:prstGeom prst="cloud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12" name="Пузырек для мыслей: облако 11">
            <a:extLst>
              <a:ext uri="{FF2B5EF4-FFF2-40B4-BE49-F238E27FC236}"/>
            </a:extLst>
          </p:cNvPr>
          <p:cNvSpPr/>
          <p:nvPr/>
        </p:nvSpPr>
        <p:spPr>
          <a:xfrm>
            <a:off x="6359525" y="5010150"/>
            <a:ext cx="2152650" cy="1250950"/>
          </a:xfrm>
          <a:prstGeom prst="cloud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13" name="Пузырек для мыслей: облако 12">
            <a:extLst>
              <a:ext uri="{FF2B5EF4-FFF2-40B4-BE49-F238E27FC236}"/>
            </a:extLst>
          </p:cNvPr>
          <p:cNvSpPr/>
          <p:nvPr/>
        </p:nvSpPr>
        <p:spPr>
          <a:xfrm>
            <a:off x="4945063" y="317500"/>
            <a:ext cx="2152650" cy="1250950"/>
          </a:xfrm>
          <a:prstGeom prst="cloud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14" name="Пузырек для мыслей: облако 13">
            <a:extLst>
              <a:ext uri="{FF2B5EF4-FFF2-40B4-BE49-F238E27FC236}"/>
            </a:extLst>
          </p:cNvPr>
          <p:cNvSpPr/>
          <p:nvPr/>
        </p:nvSpPr>
        <p:spPr>
          <a:xfrm>
            <a:off x="2778125" y="871538"/>
            <a:ext cx="2152650" cy="1252537"/>
          </a:xfrm>
          <a:prstGeom prst="cloud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15" name="Пузырек для мыслей: облако 14">
            <a:extLst>
              <a:ext uri="{FF2B5EF4-FFF2-40B4-BE49-F238E27FC236}"/>
            </a:extLst>
          </p:cNvPr>
          <p:cNvSpPr/>
          <p:nvPr/>
        </p:nvSpPr>
        <p:spPr>
          <a:xfrm>
            <a:off x="1954213" y="2347913"/>
            <a:ext cx="2152650" cy="1250950"/>
          </a:xfrm>
          <a:prstGeom prst="cloud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16" name="Пузырек для мыслей: облако 15">
            <a:extLst>
              <a:ext uri="{FF2B5EF4-FFF2-40B4-BE49-F238E27FC236}"/>
            </a:extLst>
          </p:cNvPr>
          <p:cNvSpPr/>
          <p:nvPr/>
        </p:nvSpPr>
        <p:spPr>
          <a:xfrm>
            <a:off x="2362200" y="3813175"/>
            <a:ext cx="2152650" cy="1250950"/>
          </a:xfrm>
          <a:prstGeom prst="cloud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17" name="Пузырек для мыслей: облако 16">
            <a:extLst>
              <a:ext uri="{FF2B5EF4-FFF2-40B4-BE49-F238E27FC236}"/>
            </a:extLst>
          </p:cNvPr>
          <p:cNvSpPr/>
          <p:nvPr/>
        </p:nvSpPr>
        <p:spPr>
          <a:xfrm>
            <a:off x="3881438" y="4940300"/>
            <a:ext cx="2152650" cy="1252538"/>
          </a:xfrm>
          <a:prstGeom prst="cloud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16395" name="TextBox 17"/>
          <p:cNvSpPr txBox="1">
            <a:spLocks noChangeArrowheads="1"/>
          </p:cNvSpPr>
          <p:nvPr/>
        </p:nvSpPr>
        <p:spPr bwMode="auto">
          <a:xfrm>
            <a:off x="5664200" y="3063875"/>
            <a:ext cx="215106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Способы изображения</a:t>
            </a:r>
          </a:p>
        </p:txBody>
      </p:sp>
      <p:sp>
        <p:nvSpPr>
          <p:cNvPr id="16396" name="TextBox 18"/>
          <p:cNvSpPr txBox="1">
            <a:spLocks noChangeArrowheads="1"/>
          </p:cNvSpPr>
          <p:nvPr/>
        </p:nvSpPr>
        <p:spPr bwMode="auto">
          <a:xfrm>
            <a:off x="3019425" y="898525"/>
            <a:ext cx="2152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Монотипия н</a:t>
            </a:r>
          </a:p>
        </p:txBody>
      </p:sp>
      <p:sp>
        <p:nvSpPr>
          <p:cNvPr id="16397" name="TextBox 19"/>
          <p:cNvSpPr txBox="1">
            <a:spLocks noChangeArrowheads="1"/>
          </p:cNvSpPr>
          <p:nvPr/>
        </p:nvSpPr>
        <p:spPr bwMode="auto">
          <a:xfrm>
            <a:off x="4983163" y="674688"/>
            <a:ext cx="2301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Кляксография </a:t>
            </a:r>
          </a:p>
        </p:txBody>
      </p:sp>
      <p:sp>
        <p:nvSpPr>
          <p:cNvPr id="21" name="Пузырек для мыслей: облако 20">
            <a:extLst>
              <a:ext uri="{FF2B5EF4-FFF2-40B4-BE49-F238E27FC236}"/>
            </a:extLst>
          </p:cNvPr>
          <p:cNvSpPr/>
          <p:nvPr/>
        </p:nvSpPr>
        <p:spPr>
          <a:xfrm>
            <a:off x="8848725" y="1158875"/>
            <a:ext cx="2151063" cy="1252538"/>
          </a:xfrm>
          <a:prstGeom prst="cloud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16399" name="TextBox 21"/>
          <p:cNvSpPr txBox="1">
            <a:spLocks noChangeArrowheads="1"/>
          </p:cNvSpPr>
          <p:nvPr/>
        </p:nvSpPr>
        <p:spPr bwMode="auto">
          <a:xfrm>
            <a:off x="7435850" y="409575"/>
            <a:ext cx="21526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Метод штриховки</a:t>
            </a:r>
          </a:p>
        </p:txBody>
      </p:sp>
      <p:sp>
        <p:nvSpPr>
          <p:cNvPr id="16400" name="TextBox 22"/>
          <p:cNvSpPr txBox="1">
            <a:spLocks noChangeArrowheads="1"/>
          </p:cNvSpPr>
          <p:nvPr/>
        </p:nvSpPr>
        <p:spPr bwMode="auto">
          <a:xfrm>
            <a:off x="9096375" y="1243013"/>
            <a:ext cx="21526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Рисование по тени</a:t>
            </a:r>
          </a:p>
        </p:txBody>
      </p:sp>
      <p:sp>
        <p:nvSpPr>
          <p:cNvPr id="16401" name="TextBox 23"/>
          <p:cNvSpPr txBox="1">
            <a:spLocks noChangeArrowheads="1"/>
          </p:cNvSpPr>
          <p:nvPr/>
        </p:nvSpPr>
        <p:spPr bwMode="auto">
          <a:xfrm>
            <a:off x="9013825" y="2616200"/>
            <a:ext cx="19954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Рисование отпечатками </a:t>
            </a:r>
          </a:p>
        </p:txBody>
      </p:sp>
      <p:sp>
        <p:nvSpPr>
          <p:cNvPr id="16402" name="TextBox 24"/>
          <p:cNvSpPr txBox="1">
            <a:spLocks noChangeArrowheads="1"/>
          </p:cNvSpPr>
          <p:nvPr/>
        </p:nvSpPr>
        <p:spPr bwMode="auto">
          <a:xfrm>
            <a:off x="8650288" y="4186238"/>
            <a:ext cx="21526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Отпечатки  листьями</a:t>
            </a:r>
          </a:p>
        </p:txBody>
      </p:sp>
      <p:sp>
        <p:nvSpPr>
          <p:cNvPr id="16403" name="TextBox 25"/>
          <p:cNvSpPr txBox="1">
            <a:spLocks noChangeArrowheads="1"/>
          </p:cNvSpPr>
          <p:nvPr/>
        </p:nvSpPr>
        <p:spPr bwMode="auto">
          <a:xfrm>
            <a:off x="6489700" y="5246688"/>
            <a:ext cx="196691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Воско-графия</a:t>
            </a:r>
          </a:p>
        </p:txBody>
      </p:sp>
      <p:sp>
        <p:nvSpPr>
          <p:cNvPr id="16404" name="TextBox 26"/>
          <p:cNvSpPr txBox="1">
            <a:spLocks noChangeArrowheads="1"/>
          </p:cNvSpPr>
          <p:nvPr/>
        </p:nvSpPr>
        <p:spPr bwMode="auto">
          <a:xfrm>
            <a:off x="3881438" y="4989513"/>
            <a:ext cx="22145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Рисование оттиском мятой бумаги</a:t>
            </a:r>
          </a:p>
        </p:txBody>
      </p:sp>
      <p:sp>
        <p:nvSpPr>
          <p:cNvPr id="16405" name="TextBox 27"/>
          <p:cNvSpPr txBox="1">
            <a:spLocks noChangeArrowheads="1"/>
          </p:cNvSpPr>
          <p:nvPr/>
        </p:nvSpPr>
        <p:spPr bwMode="auto">
          <a:xfrm>
            <a:off x="2625725" y="3952875"/>
            <a:ext cx="21526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Рисование солью</a:t>
            </a:r>
          </a:p>
        </p:txBody>
      </p:sp>
      <p:sp>
        <p:nvSpPr>
          <p:cNvPr id="16406" name="TextBox 28"/>
          <p:cNvSpPr txBox="1">
            <a:spLocks noChangeArrowheads="1"/>
          </p:cNvSpPr>
          <p:nvPr/>
        </p:nvSpPr>
        <p:spPr bwMode="auto">
          <a:xfrm>
            <a:off x="2174875" y="2401888"/>
            <a:ext cx="26035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Рисование в технике пуантилизм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4" descr="3JeI-ErjtdgQqi5KyOLQYznADXq5U9xoUC2pZ8ggQXrd3eNHO2cuR-d0Mb6rhYvOYnXtz8A5vz3QNVtU5fScbnS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7963" y="311150"/>
            <a:ext cx="4681537" cy="624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Picture 5" descr="5_mdAAMHpxHjs7VodQeTaWdBFZWFgnB0YXDtHe83WmCz-qVxIoYPXuW1k1l4oG7_bNDBerMmGxCQu9TC2VJvTEt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90675" y="311150"/>
            <a:ext cx="4695825" cy="62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4" descr="4WmAmRB4kTYd16bR3Jve6NVln-mDHFmlGx45gS2qJXTScwPK3AAD5xKuLjqdE57aLFB20OJipJKdkvGp6TtMdbj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2250" y="361950"/>
            <a:ext cx="8458200" cy="63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/>
          </p:cNvSpPr>
          <p:nvPr>
            <p:ph type="title"/>
          </p:nvPr>
        </p:nvSpPr>
        <p:spPr>
          <a:xfrm>
            <a:off x="1276350" y="365125"/>
            <a:ext cx="10039350" cy="1325563"/>
          </a:xfrm>
        </p:spPr>
        <p:txBody>
          <a:bodyPr/>
          <a:lstStyle/>
          <a:p>
            <a:r>
              <a:rPr lang="ru-RU" sz="4000" b="1" smtClean="0">
                <a:solidFill>
                  <a:srgbClr val="000066"/>
                </a:solidFill>
                <a:latin typeface="Arial" charset="0"/>
              </a:rPr>
              <a:t>«Салют» Оттиск воздушным шариком</a:t>
            </a:r>
          </a:p>
        </p:txBody>
      </p:sp>
      <p:pic>
        <p:nvPicPr>
          <p:cNvPr id="55298" name="Picture 4" descr="GX-89P0-q3KV8NSOWrXWSZ6YFJMF0YdDbvF3j0pmoxpIaC4ORnttNxsV2WS60Tuj2LddsER9RiRpZxuA50zt9GE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5425" y="1435100"/>
            <a:ext cx="7007225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4" descr="MDRKMSgCpubymVoJy5_hjEhl7AufyzsrIx9bwHIKW-Gd-iPmfDc9aN6e1fLeZ4sE0iDsRsnnGkP4PZkIhYkkbr6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9150" y="254000"/>
            <a:ext cx="476250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2" name="Picture 5" descr="rhzR5ovP9tFR9o8C7-zMKFo8rB2kLCoXQ1hcnhLFcTY9-2mGKkaNBIjuCHxrOyNr779_9-y9xcJOvYYqW_Sb5E_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88" y="228600"/>
            <a:ext cx="4767262" cy="635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4" descr="8pbJM2AqpxxpRjbtB0YLuBeWxKyTY-98YBpdx1paXtcHra7SIduGZWyIxvMJHMAlKbmCy9lB-4gOyaybIeH94mF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0"/>
            <a:ext cx="4953000" cy="66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Picture 5" descr="L4d1ORT6tzEH7NF28fzynY94gMYz2KPpFig8cGxYG7aFUOZGOTyeYVpWZvEN18cWVcLPZ0gmTHVft_BEdYo9XmX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0"/>
            <a:ext cx="497205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/>
          </p:cNvSpPr>
          <p:nvPr>
            <p:ph type="title"/>
          </p:nvPr>
        </p:nvSpPr>
        <p:spPr>
          <a:xfrm>
            <a:off x="3086100" y="247650"/>
            <a:ext cx="8267700" cy="814388"/>
          </a:xfrm>
        </p:spPr>
        <p:txBody>
          <a:bodyPr/>
          <a:lstStyle/>
          <a:p>
            <a:r>
              <a:rPr lang="ru-RU" sz="2800" b="1" smtClean="0">
                <a:solidFill>
                  <a:srgbClr val="000066"/>
                </a:solidFill>
              </a:rPr>
              <a:t>«Букет роз»Рисование полиэтиленовым пакетом</a:t>
            </a:r>
          </a:p>
        </p:txBody>
      </p:sp>
      <p:sp>
        <p:nvSpPr>
          <p:cNvPr id="58370" name="Rectangle 3"/>
          <p:cNvSpPr>
            <a:spLocks noGrp="1"/>
          </p:cNvSpPr>
          <p:nvPr>
            <p:ph type="body" idx="1"/>
          </p:nvPr>
        </p:nvSpPr>
        <p:spPr>
          <a:xfrm>
            <a:off x="8020050" y="1825625"/>
            <a:ext cx="3333750" cy="435133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400" b="1" smtClean="0"/>
              <a:t>Лучший способ самовыражения, познания мира, проявление фантазии</a:t>
            </a:r>
          </a:p>
          <a:p>
            <a:pPr>
              <a:lnSpc>
                <a:spcPct val="80000"/>
              </a:lnSpc>
            </a:pPr>
            <a:r>
              <a:rPr lang="ru-RU" sz="2400" b="1" smtClean="0"/>
              <a:t>Процесс рисования дарит юному художнику не только эстетическое удовольствие , но и тактильные ощущения, и цветовое восприятие и развитие моторики</a:t>
            </a:r>
          </a:p>
        </p:txBody>
      </p:sp>
      <p:pic>
        <p:nvPicPr>
          <p:cNvPr id="58371" name="Picture 4" descr="EuYJnmfBrBzGa56roITRvVxqF62LDBFOHZCTXgFHYZGie4TGZ9399KM5uj0pSntKByxAkBu61EkpwQ69SYYzjsd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" y="1181100"/>
            <a:ext cx="7162800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4" descr="WpxDehmeJ9bGoV1zcpHKhAAk9sNt3saZ6c4lmLM0l22UkfqjXc9KKyimRy5FDPYyU34ze7HBBPf6OYJNnFMsxfP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4900" y="304800"/>
            <a:ext cx="49149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4" name="Picture 5" descr="4vq7QMFgyWY6Vz6ulstLE4WBi7mG-dcSptlMMEvFsbECBDrAn2MYWwfi8-YfG0r5UthWji6bf4EynOsFaSiFqQv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8888" y="323850"/>
            <a:ext cx="4900612" cy="653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0"/>
          <p:cNvSpPr>
            <a:spLocks noGrp="1"/>
          </p:cNvSpPr>
          <p:nvPr>
            <p:ph type="ctrTitle" idx="4294967295"/>
          </p:nvPr>
        </p:nvSpPr>
        <p:spPr>
          <a:xfrm>
            <a:off x="2381250" y="530225"/>
            <a:ext cx="8896350" cy="955675"/>
          </a:xfrm>
        </p:spPr>
        <p:txBody>
          <a:bodyPr/>
          <a:lstStyle/>
          <a:p>
            <a:pPr algn="ctr"/>
            <a:r>
              <a:rPr lang="ru-RU" sz="4000" b="1" smtClean="0">
                <a:solidFill>
                  <a:srgbClr val="000066"/>
                </a:solidFill>
                <a:latin typeface="Arial" charset="0"/>
              </a:rPr>
              <a:t>«Подводный мир»</a:t>
            </a:r>
            <a:r>
              <a:rPr lang="ru-RU" sz="4000" b="1" smtClean="0">
                <a:solidFill>
                  <a:srgbClr val="000066"/>
                </a:solidFill>
              </a:rPr>
              <a:t> </a:t>
            </a:r>
            <a:r>
              <a:rPr lang="ru-RU" sz="4000" b="1" smtClean="0">
                <a:solidFill>
                  <a:srgbClr val="000066"/>
                </a:solidFill>
                <a:latin typeface="Arial" charset="0"/>
              </a:rPr>
              <a:t>Рисование красками по</a:t>
            </a:r>
            <a:r>
              <a:rPr lang="ru-RU" sz="4000" b="1" smtClean="0">
                <a:solidFill>
                  <a:srgbClr val="000066"/>
                </a:solidFill>
              </a:rPr>
              <a:t> </a:t>
            </a:r>
            <a:r>
              <a:rPr lang="ru-RU" sz="4000" b="1" smtClean="0">
                <a:solidFill>
                  <a:srgbClr val="000066"/>
                </a:solidFill>
                <a:latin typeface="Arial" charset="0"/>
              </a:rPr>
              <a:t>соли</a:t>
            </a:r>
          </a:p>
        </p:txBody>
      </p:sp>
      <p:sp>
        <p:nvSpPr>
          <p:cNvPr id="60418" name="Rectangle 11"/>
          <p:cNvSpPr>
            <a:spLocks noGrp="1"/>
          </p:cNvSpPr>
          <p:nvPr>
            <p:ph type="subTitle" idx="4294967295"/>
          </p:nvPr>
        </p:nvSpPr>
        <p:spPr>
          <a:xfrm>
            <a:off x="6838950" y="2038350"/>
            <a:ext cx="4743450" cy="4381500"/>
          </a:xfrm>
        </p:spPr>
        <p:txBody>
          <a:bodyPr/>
          <a:lstStyle/>
          <a:p>
            <a:pPr marL="0" indent="0">
              <a:lnSpc>
                <a:spcPct val="80000"/>
              </a:lnSpc>
              <a:buFont typeface="Arial" charset="0"/>
              <a:buNone/>
            </a:pPr>
            <a:r>
              <a:rPr lang="ru-RU" sz="2400" b="1" smtClean="0"/>
              <a:t>Научить новому приему оформления изображения: присыпание солью по мокрой краске для создания объемности изображения.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r>
              <a:rPr lang="ru-RU" sz="2400" b="1" smtClean="0"/>
              <a:t>Продолжать развивать фантазию и воображение детей.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r>
              <a:rPr lang="ru-RU" sz="2400" b="1" smtClean="0"/>
              <a:t>Закрепить навыки рисования красками, умение смешивать на палитре краску для получения нужного оттенка.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r>
              <a:rPr lang="ru-RU" sz="2400" b="1" smtClean="0"/>
              <a:t>Освоение техники рисования с солью по сырой краске.</a:t>
            </a:r>
            <a:r>
              <a:rPr lang="ru-RU" sz="2400" smtClean="0"/>
              <a:t> </a:t>
            </a:r>
          </a:p>
        </p:txBody>
      </p:sp>
      <p:pic>
        <p:nvPicPr>
          <p:cNvPr id="60419" name="Picture 12" descr="UyTyeUwPG4tGTjyqaVXYbBaKhnyVDwHlf77UNWNg6wnRZHcAoTIe0-S4THEUid-VdCgkZDM_4F-5iyvIUZU1QQ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000250"/>
            <a:ext cx="64770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4" descr="TBON1T2LC4R2vmA0uxC6F2JukDGuq6objqqIJ49uKTfIBMDcXsn95cbg7HYSQ75SK2iOCdKWN9rxz-8s6_llDzm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2" name="Picture 5" descr="pcVpRGGfaYhG-eIeIIuwd-ofuzVzytuZ2q4YOuRJqAJiRCJuH5RwkFs6GJOTAgEeoke_k83CA-A5H6VD7ZlnDyW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579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/>
          </p:cNvSpPr>
          <p:nvPr>
            <p:ph type="title" idx="4294967295"/>
          </p:nvPr>
        </p:nvSpPr>
        <p:spPr>
          <a:xfrm>
            <a:off x="2343150" y="365125"/>
            <a:ext cx="9010650" cy="1325563"/>
          </a:xfrm>
        </p:spPr>
        <p:txBody>
          <a:bodyPr/>
          <a:lstStyle/>
          <a:p>
            <a:r>
              <a:rPr lang="ru-RU" b="1" smtClean="0">
                <a:solidFill>
                  <a:srgbClr val="FF0000"/>
                </a:solidFill>
              </a:rPr>
              <a:t>«Подснежники» Рисуем шприцом!</a:t>
            </a:r>
          </a:p>
        </p:txBody>
      </p:sp>
      <p:pic>
        <p:nvPicPr>
          <p:cNvPr id="62466" name="Picture 8" descr="NBgJGfmxbm3LBWSNsuDbRAYdLRjGCjzhCRUX82PTV0Z4WtqsFE6YwBpuLBUT4TH_2X2d4STGqqCkti1N_FJBeIKk 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95650" y="1395413"/>
            <a:ext cx="7010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лнце 3">
            <a:extLst>
              <a:ext uri="{FF2B5EF4-FFF2-40B4-BE49-F238E27FC236}"/>
            </a:extLst>
          </p:cNvPr>
          <p:cNvSpPr/>
          <p:nvPr/>
        </p:nvSpPr>
        <p:spPr>
          <a:xfrm>
            <a:off x="4432300" y="1949450"/>
            <a:ext cx="4386263" cy="3060700"/>
          </a:xfrm>
          <a:prstGeom prst="sun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5" name="Пузырек для мыслей: облако 4">
            <a:extLst>
              <a:ext uri="{FF2B5EF4-FFF2-40B4-BE49-F238E27FC236}"/>
            </a:extLst>
          </p:cNvPr>
          <p:cNvSpPr/>
          <p:nvPr/>
        </p:nvSpPr>
        <p:spPr>
          <a:xfrm>
            <a:off x="7275513" y="428625"/>
            <a:ext cx="2152650" cy="1252538"/>
          </a:xfrm>
          <a:prstGeom prst="cloud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10" name="Пузырек для мыслей: облако 9">
            <a:extLst>
              <a:ext uri="{FF2B5EF4-FFF2-40B4-BE49-F238E27FC236}"/>
            </a:extLst>
          </p:cNvPr>
          <p:cNvSpPr/>
          <p:nvPr/>
        </p:nvSpPr>
        <p:spPr>
          <a:xfrm>
            <a:off x="8818563" y="2560638"/>
            <a:ext cx="2152650" cy="1252537"/>
          </a:xfrm>
          <a:prstGeom prst="cloud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11" name="Пузырек для мыслей: облако 10">
            <a:extLst>
              <a:ext uri="{FF2B5EF4-FFF2-40B4-BE49-F238E27FC236}"/>
            </a:extLst>
          </p:cNvPr>
          <p:cNvSpPr/>
          <p:nvPr/>
        </p:nvSpPr>
        <p:spPr>
          <a:xfrm>
            <a:off x="8294688" y="4111625"/>
            <a:ext cx="2151062" cy="1252538"/>
          </a:xfrm>
          <a:prstGeom prst="cloud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12" name="Пузырек для мыслей: облако 11">
            <a:extLst>
              <a:ext uri="{FF2B5EF4-FFF2-40B4-BE49-F238E27FC236}"/>
            </a:extLst>
          </p:cNvPr>
          <p:cNvSpPr/>
          <p:nvPr/>
        </p:nvSpPr>
        <p:spPr>
          <a:xfrm>
            <a:off x="6359525" y="5010150"/>
            <a:ext cx="2152650" cy="1250950"/>
          </a:xfrm>
          <a:prstGeom prst="cloud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13" name="Пузырек для мыслей: облако 12">
            <a:extLst>
              <a:ext uri="{FF2B5EF4-FFF2-40B4-BE49-F238E27FC236}"/>
            </a:extLst>
          </p:cNvPr>
          <p:cNvSpPr/>
          <p:nvPr/>
        </p:nvSpPr>
        <p:spPr>
          <a:xfrm>
            <a:off x="4945063" y="317500"/>
            <a:ext cx="2152650" cy="1250950"/>
          </a:xfrm>
          <a:prstGeom prst="cloud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14" name="Пузырек для мыслей: облако 13">
            <a:extLst>
              <a:ext uri="{FF2B5EF4-FFF2-40B4-BE49-F238E27FC236}"/>
            </a:extLst>
          </p:cNvPr>
          <p:cNvSpPr/>
          <p:nvPr/>
        </p:nvSpPr>
        <p:spPr>
          <a:xfrm>
            <a:off x="2778125" y="871538"/>
            <a:ext cx="2152650" cy="1252537"/>
          </a:xfrm>
          <a:prstGeom prst="cloud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15" name="Пузырек для мыслей: облако 14">
            <a:extLst>
              <a:ext uri="{FF2B5EF4-FFF2-40B4-BE49-F238E27FC236}"/>
            </a:extLst>
          </p:cNvPr>
          <p:cNvSpPr/>
          <p:nvPr/>
        </p:nvSpPr>
        <p:spPr>
          <a:xfrm>
            <a:off x="1954213" y="2347913"/>
            <a:ext cx="2152650" cy="1250950"/>
          </a:xfrm>
          <a:prstGeom prst="cloud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16" name="Пузырек для мыслей: облако 15">
            <a:extLst>
              <a:ext uri="{FF2B5EF4-FFF2-40B4-BE49-F238E27FC236}"/>
            </a:extLst>
          </p:cNvPr>
          <p:cNvSpPr/>
          <p:nvPr/>
        </p:nvSpPr>
        <p:spPr>
          <a:xfrm>
            <a:off x="2362200" y="3813175"/>
            <a:ext cx="2152650" cy="1250950"/>
          </a:xfrm>
          <a:prstGeom prst="cloud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17" name="Пузырек для мыслей: облако 16">
            <a:extLst>
              <a:ext uri="{FF2B5EF4-FFF2-40B4-BE49-F238E27FC236}"/>
            </a:extLst>
          </p:cNvPr>
          <p:cNvSpPr/>
          <p:nvPr/>
        </p:nvSpPr>
        <p:spPr>
          <a:xfrm>
            <a:off x="3881438" y="4940300"/>
            <a:ext cx="2152650" cy="1252538"/>
          </a:xfrm>
          <a:prstGeom prst="cloud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17419" name="TextBox 17"/>
          <p:cNvSpPr txBox="1">
            <a:spLocks noChangeArrowheads="1"/>
          </p:cNvSpPr>
          <p:nvPr/>
        </p:nvSpPr>
        <p:spPr bwMode="auto">
          <a:xfrm>
            <a:off x="5664200" y="3063875"/>
            <a:ext cx="215106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Способы изображения</a:t>
            </a:r>
          </a:p>
        </p:txBody>
      </p:sp>
      <p:sp>
        <p:nvSpPr>
          <p:cNvPr id="17420" name="TextBox 18"/>
          <p:cNvSpPr txBox="1">
            <a:spLocks noChangeArrowheads="1"/>
          </p:cNvSpPr>
          <p:nvPr/>
        </p:nvSpPr>
        <p:spPr bwMode="auto">
          <a:xfrm>
            <a:off x="3030538" y="898525"/>
            <a:ext cx="21526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Рисование пухлыми красками</a:t>
            </a:r>
          </a:p>
        </p:txBody>
      </p:sp>
      <p:sp>
        <p:nvSpPr>
          <p:cNvPr id="17421" name="TextBox 19"/>
          <p:cNvSpPr txBox="1">
            <a:spLocks noChangeArrowheads="1"/>
          </p:cNvSpPr>
          <p:nvPr/>
        </p:nvSpPr>
        <p:spPr bwMode="auto">
          <a:xfrm>
            <a:off x="5132388" y="385763"/>
            <a:ext cx="23177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Рисование, пальчиками</a:t>
            </a:r>
          </a:p>
        </p:txBody>
      </p:sp>
      <p:sp>
        <p:nvSpPr>
          <p:cNvPr id="21" name="Пузырек для мыслей: облако 20">
            <a:extLst>
              <a:ext uri="{FF2B5EF4-FFF2-40B4-BE49-F238E27FC236}"/>
            </a:extLst>
          </p:cNvPr>
          <p:cNvSpPr/>
          <p:nvPr/>
        </p:nvSpPr>
        <p:spPr>
          <a:xfrm>
            <a:off x="8848725" y="1158875"/>
            <a:ext cx="2151063" cy="1252538"/>
          </a:xfrm>
          <a:prstGeom prst="cloud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17423" name="TextBox 21"/>
          <p:cNvSpPr txBox="1">
            <a:spLocks noChangeArrowheads="1"/>
          </p:cNvSpPr>
          <p:nvPr/>
        </p:nvSpPr>
        <p:spPr bwMode="auto">
          <a:xfrm>
            <a:off x="7435850" y="409575"/>
            <a:ext cx="21526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Рисование воздушным шариком</a:t>
            </a:r>
          </a:p>
        </p:txBody>
      </p:sp>
      <p:sp>
        <p:nvSpPr>
          <p:cNvPr id="17424" name="TextBox 22"/>
          <p:cNvSpPr txBox="1">
            <a:spLocks noChangeArrowheads="1"/>
          </p:cNvSpPr>
          <p:nvPr/>
        </p:nvSpPr>
        <p:spPr bwMode="auto">
          <a:xfrm>
            <a:off x="9058275" y="1181100"/>
            <a:ext cx="21526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Рисование полиэтиленовым пакетом</a:t>
            </a:r>
          </a:p>
        </p:txBody>
      </p:sp>
      <p:sp>
        <p:nvSpPr>
          <p:cNvPr id="17425" name="TextBox 23"/>
          <p:cNvSpPr txBox="1">
            <a:spLocks noChangeArrowheads="1"/>
          </p:cNvSpPr>
          <p:nvPr/>
        </p:nvSpPr>
        <p:spPr bwMode="auto">
          <a:xfrm>
            <a:off x="9047163" y="2744788"/>
            <a:ext cx="18415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Рисование мыльными пузырями</a:t>
            </a:r>
          </a:p>
        </p:txBody>
      </p:sp>
      <p:sp>
        <p:nvSpPr>
          <p:cNvPr id="17426" name="TextBox 24"/>
          <p:cNvSpPr txBox="1">
            <a:spLocks noChangeArrowheads="1"/>
          </p:cNvSpPr>
          <p:nvPr/>
        </p:nvSpPr>
        <p:spPr bwMode="auto">
          <a:xfrm>
            <a:off x="8556625" y="4329113"/>
            <a:ext cx="21526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Рисование восковыми мелками и акварелью</a:t>
            </a:r>
          </a:p>
        </p:txBody>
      </p:sp>
      <p:sp>
        <p:nvSpPr>
          <p:cNvPr id="17427" name="TextBox 25"/>
          <p:cNvSpPr txBox="1">
            <a:spLocks noChangeArrowheads="1"/>
          </p:cNvSpPr>
          <p:nvPr/>
        </p:nvSpPr>
        <p:spPr bwMode="auto">
          <a:xfrm>
            <a:off x="6489700" y="5246688"/>
            <a:ext cx="19669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Ниткография</a:t>
            </a:r>
          </a:p>
        </p:txBody>
      </p:sp>
      <p:sp>
        <p:nvSpPr>
          <p:cNvPr id="17428" name="TextBox 26"/>
          <p:cNvSpPr txBox="1">
            <a:spLocks noChangeArrowheads="1"/>
          </p:cNvSpPr>
          <p:nvPr/>
        </p:nvSpPr>
        <p:spPr bwMode="auto">
          <a:xfrm>
            <a:off x="4298950" y="4938713"/>
            <a:ext cx="17573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Рисование на ватных дисках</a:t>
            </a:r>
          </a:p>
        </p:txBody>
      </p:sp>
      <p:sp>
        <p:nvSpPr>
          <p:cNvPr id="17429" name="TextBox 27"/>
          <p:cNvSpPr txBox="1">
            <a:spLocks noChangeArrowheads="1"/>
          </p:cNvSpPr>
          <p:nvPr/>
        </p:nvSpPr>
        <p:spPr bwMode="auto">
          <a:xfrm>
            <a:off x="2609850" y="3795713"/>
            <a:ext cx="21510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Рисование ватными палочками</a:t>
            </a:r>
          </a:p>
        </p:txBody>
      </p:sp>
      <p:sp>
        <p:nvSpPr>
          <p:cNvPr id="17430" name="TextBox 28"/>
          <p:cNvSpPr txBox="1">
            <a:spLocks noChangeArrowheads="1"/>
          </p:cNvSpPr>
          <p:nvPr/>
        </p:nvSpPr>
        <p:spPr bwMode="auto">
          <a:xfrm>
            <a:off x="2376488" y="2359025"/>
            <a:ext cx="1828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Рисование зубной щеткой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4" descr="ISpHNb8K2zdadoNatYEuQj_TaTMbhgUvuHjI4MTc30Hj0V1XIMHTyq8loqYf9dTVecei1IWRH6GzbHSpwm4GGIl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2950" y="228600"/>
            <a:ext cx="497205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0" name="Picture 5" descr="TNgwiVcZeolRhYSnup2VptMeSTeaTyJ9PClrW6cNbQ28MQL1DbUp-dtSqDOKJM9k5-EDI-aMG9lTbE9kXgDC2Ma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38863" y="209550"/>
            <a:ext cx="4986337" cy="664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ъект 2"/>
          <p:cNvSpPr>
            <a:spLocks noGrp="1"/>
          </p:cNvSpPr>
          <p:nvPr>
            <p:ph idx="1"/>
          </p:nvPr>
        </p:nvSpPr>
        <p:spPr>
          <a:xfrm>
            <a:off x="3294063" y="0"/>
            <a:ext cx="4916487" cy="2624138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sz="4000" b="1" smtClean="0"/>
              <a:t>Рисование на футляре от дисков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ru-RU" sz="4000" b="1" smtClean="0"/>
              <a:t>«Подводный мир»</a:t>
            </a:r>
          </a:p>
        </p:txBody>
      </p:sp>
      <p:pic>
        <p:nvPicPr>
          <p:cNvPr id="64514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4925" y="0"/>
            <a:ext cx="3317875" cy="442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9775" y="2624138"/>
            <a:ext cx="3175000" cy="423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Рисунок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10550" y="0"/>
            <a:ext cx="3500438" cy="262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Рисунок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43675" y="2624138"/>
            <a:ext cx="5648325" cy="423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Объект 2"/>
          <p:cNvSpPr>
            <a:spLocks noGrp="1"/>
          </p:cNvSpPr>
          <p:nvPr>
            <p:ph idx="1"/>
          </p:nvPr>
        </p:nvSpPr>
        <p:spPr>
          <a:xfrm>
            <a:off x="4029075" y="158750"/>
            <a:ext cx="4059238" cy="2954338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sz="3600" b="1" smtClean="0"/>
              <a:t>Рисование в технике пуантилизм «Оформление пасхальных яиц»</a:t>
            </a:r>
          </a:p>
          <a:p>
            <a:pPr marL="0" indent="0" eaLnBrk="1" hangingPunct="1">
              <a:buFont typeface="Arial" charset="0"/>
              <a:buNone/>
            </a:pPr>
            <a:endParaRPr lang="ru-RU" smtClean="0"/>
          </a:p>
        </p:txBody>
      </p:sp>
      <p:pic>
        <p:nvPicPr>
          <p:cNvPr id="65538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1925" y="2732088"/>
            <a:ext cx="4992688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12100" y="1028700"/>
            <a:ext cx="3917950" cy="522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/>
          </p:cNvSpPr>
          <p:nvPr>
            <p:ph type="title"/>
          </p:nvPr>
        </p:nvSpPr>
        <p:spPr>
          <a:xfrm>
            <a:off x="1360488" y="717550"/>
            <a:ext cx="9993312" cy="973138"/>
          </a:xfrm>
        </p:spPr>
        <p:txBody>
          <a:bodyPr/>
          <a:lstStyle/>
          <a:p>
            <a:pPr algn="ctr"/>
            <a:r>
              <a:rPr lang="ru-RU" b="1" smtClean="0">
                <a:latin typeface="Arial" charset="0"/>
              </a:rPr>
              <a:t>Спасибо за внимание!</a:t>
            </a:r>
          </a:p>
        </p:txBody>
      </p:sp>
      <p:sp>
        <p:nvSpPr>
          <p:cNvPr id="66562" name="Rectangle 3"/>
          <p:cNvSpPr>
            <a:spLocks noGrp="1"/>
          </p:cNvSpPr>
          <p:nvPr>
            <p:ph type="body" idx="1"/>
          </p:nvPr>
        </p:nvSpPr>
        <p:spPr>
          <a:xfrm>
            <a:off x="3238500" y="1730375"/>
            <a:ext cx="6229350" cy="4637088"/>
          </a:xfrm>
        </p:spPr>
        <p:txBody>
          <a:bodyPr/>
          <a:lstStyle/>
          <a:p>
            <a:pPr>
              <a:buFont typeface="Arial" charset="0"/>
              <a:buNone/>
            </a:pPr>
            <a:endParaRPr lang="ru-RU" smtClean="0"/>
          </a:p>
        </p:txBody>
      </p:sp>
      <p:pic>
        <p:nvPicPr>
          <p:cNvPr id="66563" name="Picture 4" descr="gAZQU2DNgY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4638" y="1704975"/>
            <a:ext cx="6818312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>
          <a:xfrm>
            <a:off x="2616200" y="77788"/>
            <a:ext cx="6345238" cy="863600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383838"/>
                </a:solidFill>
                <a:latin typeface="Times New Roman" pitchFamily="18" charset="0"/>
                <a:cs typeface="Times New Roman" pitchFamily="18" charset="0"/>
              </a:rPr>
              <a:t>Средства изображения </a:t>
            </a:r>
            <a:endParaRPr lang="ru-RU" b="1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8439" name="Group 7"/>
          <p:cNvGraphicFramePr>
            <a:graphicFrameLocks noGrp="1"/>
          </p:cNvGraphicFramePr>
          <p:nvPr/>
        </p:nvGraphicFramePr>
        <p:xfrm>
          <a:off x="7329488" y="1014413"/>
          <a:ext cx="4332287" cy="5943600"/>
        </p:xfrm>
        <a:graphic>
          <a:graphicData uri="http://schemas.openxmlformats.org/drawingml/2006/table">
            <a:tbl>
              <a:tblPr/>
              <a:tblGrid>
                <a:gridCol w="2419350"/>
                <a:gridCol w="1912937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Коктейльные трубочки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Парафиновая свечка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Зубная щетка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Ватная палочка (диск)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Листья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Трафареты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Пробки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Зубочистки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Стаканчики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Бумага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Крупы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Мелки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Вилка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Губка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Песок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Стекло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Пена для бритья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Песочный стол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Пакеты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Шарики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8437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7550" y="1052513"/>
            <a:ext cx="3971925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9"/>
          <p:cNvSpPr>
            <a:spLocks noGrp="1"/>
          </p:cNvSpPr>
          <p:nvPr>
            <p:ph type="ctrTitle" idx="4294967295"/>
          </p:nvPr>
        </p:nvSpPr>
        <p:spPr>
          <a:xfrm>
            <a:off x="7715250" y="263525"/>
            <a:ext cx="4476750" cy="1450975"/>
          </a:xfrm>
        </p:spPr>
        <p:txBody>
          <a:bodyPr/>
          <a:lstStyle/>
          <a:p>
            <a:r>
              <a:rPr lang="ru-RU" sz="2800" b="1" smtClean="0">
                <a:solidFill>
                  <a:srgbClr val="0000CC"/>
                </a:solidFill>
                <a:latin typeface="Arial" charset="0"/>
              </a:rPr>
              <a:t>«Зимний лес» Рисование пальчиками</a:t>
            </a:r>
            <a:endParaRPr lang="ru-RU" smtClean="0">
              <a:solidFill>
                <a:srgbClr val="0000CC"/>
              </a:solidFill>
            </a:endParaRPr>
          </a:p>
        </p:txBody>
      </p:sp>
      <p:sp>
        <p:nvSpPr>
          <p:cNvPr id="19458" name="Rectangle 10"/>
          <p:cNvSpPr>
            <a:spLocks noGrp="1"/>
          </p:cNvSpPr>
          <p:nvPr>
            <p:ph type="subTitle" idx="4294967295"/>
          </p:nvPr>
        </p:nvSpPr>
        <p:spPr>
          <a:xfrm>
            <a:off x="7715250" y="1695450"/>
            <a:ext cx="3924300" cy="285750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ru-RU" b="1" smtClean="0"/>
              <a:t>Закрепить умение рисовать пальчиками. Развивать чувство композиции. Воспитать у ребенка художественный вкус.</a:t>
            </a:r>
            <a:r>
              <a:rPr lang="ru-RU" smtClean="0"/>
              <a:t> </a:t>
            </a:r>
          </a:p>
        </p:txBody>
      </p:sp>
      <p:pic>
        <p:nvPicPr>
          <p:cNvPr id="19459" name="Picture 11" descr="q22phamtnTU0Q6qcmiMDta3BZ_8eV0qP7syZ7TXq91IRQ8jbNej5ePft1i8I6B3iGRjyJuugHhRs4-EBsL46nbf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" y="923925"/>
            <a:ext cx="7073900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 descr="GZOrYhICEkYEsP5p0d06O0Pw6P_9xxGxoSKo9-wDmZkhthH7yRX3yhDInzPIyFH5Eg820EVNAiBbWtM7i36VCunv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6050" y="228600"/>
            <a:ext cx="8534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/>
          </p:cNvSpPr>
          <p:nvPr>
            <p:ph type="ctrTitle" idx="4294967295"/>
          </p:nvPr>
        </p:nvSpPr>
        <p:spPr>
          <a:xfrm>
            <a:off x="7924800" y="454025"/>
            <a:ext cx="3352800" cy="690563"/>
          </a:xfrm>
        </p:spPr>
        <p:txBody>
          <a:bodyPr/>
          <a:lstStyle/>
          <a:p>
            <a:pPr algn="ctr"/>
            <a:r>
              <a:rPr lang="ru-RU" sz="3200" b="1" smtClean="0">
                <a:solidFill>
                  <a:srgbClr val="3333CC"/>
                </a:solidFill>
                <a:latin typeface="Arial" charset="0"/>
              </a:rPr>
              <a:t>«Летний дождь»</a:t>
            </a:r>
          </a:p>
        </p:txBody>
      </p:sp>
      <p:sp>
        <p:nvSpPr>
          <p:cNvPr id="21506" name="Rectangle 8"/>
          <p:cNvSpPr>
            <a:spLocks noGrp="1"/>
          </p:cNvSpPr>
          <p:nvPr>
            <p:ph type="subTitle" idx="4294967295"/>
          </p:nvPr>
        </p:nvSpPr>
        <p:spPr>
          <a:xfrm>
            <a:off x="8115300" y="1581150"/>
            <a:ext cx="3409950" cy="483870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ru-RU" sz="2400" b="1" smtClean="0">
                <a:latin typeface="Arial" charset="0"/>
              </a:rPr>
              <a:t>Рисование восковыми мелками и акварелью </a:t>
            </a:r>
          </a:p>
          <a:p>
            <a:pPr marL="0" indent="0">
              <a:buFont typeface="Arial" charset="0"/>
              <a:buNone/>
            </a:pPr>
            <a:r>
              <a:rPr lang="ru-RU" sz="2400" b="1" smtClean="0">
                <a:latin typeface="Arial" charset="0"/>
              </a:rPr>
              <a:t>Вызывать у детей приятные воспоминания о лете; учить отображать состояние погоды (Дождь); упражнять в рисовании различными материалами</a:t>
            </a:r>
            <a:r>
              <a:rPr lang="ru-RU" sz="2400" smtClean="0">
                <a:latin typeface="Arial" charset="0"/>
              </a:rPr>
              <a:t> </a:t>
            </a:r>
          </a:p>
        </p:txBody>
      </p:sp>
      <p:pic>
        <p:nvPicPr>
          <p:cNvPr id="21507" name="Picture 10" descr="khkKtYMF1UddwWWt4DZr6J7SU59nTcHpL8oxn_z0q8ou8NMXiJqIZoEey4qmmKo4NY-dzNNNMNHk5CNMPs77RKV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4288" y="304800"/>
            <a:ext cx="5075237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4770</TotalTime>
  <Words>602</Words>
  <Application>Microsoft Office PowerPoint</Application>
  <PresentationFormat>Произвольный</PresentationFormat>
  <Paragraphs>104</Paragraphs>
  <Slides>53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8" baseType="lpstr">
      <vt:lpstr>Arial</vt:lpstr>
      <vt:lpstr>Calibri Light</vt:lpstr>
      <vt:lpstr>Calibri</vt:lpstr>
      <vt:lpstr>Times New Roman</vt:lpstr>
      <vt:lpstr>Тема Office</vt:lpstr>
      <vt:lpstr>Слайд 1</vt:lpstr>
      <vt:lpstr>Слайд 2</vt:lpstr>
      <vt:lpstr>ЗАДАЧИ: *Обучающая: учить детей осваивать коммуникативные, языковые, интеллектуальные и художественные способности в процессе рисования. *Развивающая: развивать творческую активность, мышцы кистей рук, поддерживать потребность в самоутверждении. *Воспитательная: формировать положительно – эмоциональное восприятие окружающего мира, воспитывать художественный вкус, интерес к изобразительному искусству.</vt:lpstr>
      <vt:lpstr>Слайд 4</vt:lpstr>
      <vt:lpstr>Слайд 5</vt:lpstr>
      <vt:lpstr>Средства изображения </vt:lpstr>
      <vt:lpstr>«Зимний лес» Рисование пальчиками</vt:lpstr>
      <vt:lpstr>Слайд 8</vt:lpstr>
      <vt:lpstr>«Летний дождь»</vt:lpstr>
      <vt:lpstr>Слайд 10</vt:lpstr>
      <vt:lpstr>Слайд 11</vt:lpstr>
      <vt:lpstr>«Волшебный зонтик»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 Рисование зубной щеткой «Цыплята»</vt:lpstr>
      <vt:lpstr>Слайд 22</vt:lpstr>
      <vt:lpstr>«Бабочки» Рисование в технике монотипия Монотипия –это техника рисования, которая дословно переводится, как  «один отпечаток». Это техника прекрасно развивает воображение и фантазию,  а еще улучшит навык работы с красками.</vt:lpstr>
      <vt:lpstr>Слайд 24</vt:lpstr>
      <vt:lpstr>Слайд 25</vt:lpstr>
      <vt:lpstr> «Цыпленок» Рисование с помощью риса, ватные палочки  Учить детей наносить клей на отдельный участок, щедро насыпать крупу на отдельный участок, аккуратно окрашивать рис, «оживлять» работу с помощью ватной палочки. Воспитывать у детей умение работать индивидуально. </vt:lpstr>
      <vt:lpstr>Слайд 27</vt:lpstr>
      <vt:lpstr>«Рябинка» Рисование ватными палочками</vt:lpstr>
      <vt:lpstr>«Весеннее дерево» Рисование ватными палочками</vt:lpstr>
      <vt:lpstr>Слайд 30</vt:lpstr>
      <vt:lpstr>Слайд 31</vt:lpstr>
      <vt:lpstr>«Ветка сирени» Рисование ватными палочками</vt:lpstr>
      <vt:lpstr>Слайд 33</vt:lpstr>
      <vt:lpstr>«Весёлый снеговик» Рисование ватными палочками</vt:lpstr>
      <vt:lpstr>«Цветы» Ниткография (рисование нитью)</vt:lpstr>
      <vt:lpstr>Слайд 36</vt:lpstr>
      <vt:lpstr>Слайд 37</vt:lpstr>
      <vt:lpstr>«Картина настроения» Рисование мыльными пузырями</vt:lpstr>
      <vt:lpstr>Слайд 39</vt:lpstr>
      <vt:lpstr>Слайд 40</vt:lpstr>
      <vt:lpstr>Слайд 41</vt:lpstr>
      <vt:lpstr>«Салют» Оттиск воздушным шариком</vt:lpstr>
      <vt:lpstr>Слайд 43</vt:lpstr>
      <vt:lpstr>Слайд 44</vt:lpstr>
      <vt:lpstr>«Букет роз»Рисование полиэтиленовым пакетом</vt:lpstr>
      <vt:lpstr>Слайд 46</vt:lpstr>
      <vt:lpstr>«Подводный мир» Рисование красками по соли</vt:lpstr>
      <vt:lpstr>Слайд 48</vt:lpstr>
      <vt:lpstr>«Подснежники» Рисуем шприцом!</vt:lpstr>
      <vt:lpstr>Слайд 50</vt:lpstr>
      <vt:lpstr>Слайд 51</vt:lpstr>
      <vt:lpstr>Слайд 52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Пользователь Windows</cp:lastModifiedBy>
  <cp:revision>108</cp:revision>
  <dcterms:created xsi:type="dcterms:W3CDTF">2021-03-31T09:57:27Z</dcterms:created>
  <dcterms:modified xsi:type="dcterms:W3CDTF">2022-05-15T18:35:15Z</dcterms:modified>
</cp:coreProperties>
</file>