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97" r:id="rId5"/>
    <p:sldId id="312" r:id="rId6"/>
    <p:sldId id="261" r:id="rId7"/>
    <p:sldId id="321" r:id="rId8"/>
    <p:sldId id="262" r:id="rId9"/>
    <p:sldId id="263" r:id="rId10"/>
    <p:sldId id="322" r:id="rId11"/>
    <p:sldId id="323" r:id="rId12"/>
    <p:sldId id="266" r:id="rId13"/>
    <p:sldId id="316" r:id="rId14"/>
    <p:sldId id="268" r:id="rId15"/>
    <p:sldId id="267" r:id="rId16"/>
    <p:sldId id="324" r:id="rId17"/>
    <p:sldId id="318" r:id="rId18"/>
    <p:sldId id="269" r:id="rId19"/>
    <p:sldId id="319" r:id="rId20"/>
    <p:sldId id="317" r:id="rId21"/>
    <p:sldId id="325" r:id="rId22"/>
    <p:sldId id="326" r:id="rId23"/>
    <p:sldId id="302" r:id="rId24"/>
    <p:sldId id="301" r:id="rId25"/>
    <p:sldId id="320" r:id="rId26"/>
    <p:sldId id="327" r:id="rId27"/>
    <p:sldId id="303" r:id="rId28"/>
    <p:sldId id="282" r:id="rId29"/>
    <p:sldId id="328" r:id="rId30"/>
    <p:sldId id="329" r:id="rId31"/>
    <p:sldId id="330" r:id="rId32"/>
    <p:sldId id="313" r:id="rId33"/>
    <p:sldId id="314" r:id="rId34"/>
    <p:sldId id="305" r:id="rId35"/>
    <p:sldId id="331" r:id="rId36"/>
    <p:sldId id="273" r:id="rId37"/>
    <p:sldId id="310" r:id="rId38"/>
    <p:sldId id="306" r:id="rId39"/>
    <p:sldId id="332" r:id="rId40"/>
    <p:sldId id="274" r:id="rId41"/>
    <p:sldId id="333" r:id="rId42"/>
    <p:sldId id="334" r:id="rId43"/>
    <p:sldId id="335" r:id="rId44"/>
    <p:sldId id="294" r:id="rId45"/>
    <p:sldId id="276" r:id="rId46"/>
    <p:sldId id="308" r:id="rId4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56475" autoAdjust="0"/>
  </p:normalViewPr>
  <p:slideViewPr>
    <p:cSldViewPr>
      <p:cViewPr varScale="1">
        <p:scale>
          <a:sx n="92" d="100"/>
          <a:sy n="92" d="100"/>
        </p:scale>
        <p:origin x="-134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16.02.2023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ds50ruz.schoolrm.ru/sveden/employees/19274/374942/" TargetMode="Externa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07704" y="404665"/>
            <a:ext cx="5760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Министерство образования Республики Мо</a:t>
            </a:r>
            <a:r>
              <a:rPr lang="ru-RU" b="1" dirty="0" smtClean="0">
                <a:solidFill>
                  <a:srgbClr val="002060"/>
                </a:solidFill>
              </a:rPr>
              <a:t>рдовия 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1026" name="Picture 2" descr="https://abali.ru/wp-content/uploads/2012/07/gerb_mordovii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60649"/>
            <a:ext cx="1192016" cy="1321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843808" y="1092787"/>
            <a:ext cx="34563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ПОРТФОЛИО</a:t>
            </a:r>
            <a:endParaRPr lang="ru-RU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b="5062"/>
          <a:stretch/>
        </p:blipFill>
        <p:spPr>
          <a:xfrm>
            <a:off x="3026688" y="1703133"/>
            <a:ext cx="3090624" cy="4480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132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286000" y="2967334"/>
            <a:ext cx="55263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2. НАСТАВНИЧЕСТВО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8482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59159" y="3244334"/>
            <a:ext cx="48256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14350" indent="-514350" algn="ctr">
              <a:buAutoNum type="arabicPeriod" startAt="3"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НАЛИЧИЕ   ПУБЛИКАЦИЙ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4631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48256" t="22152" r="22877" b="13780"/>
          <a:stretch/>
        </p:blipFill>
        <p:spPr>
          <a:xfrm>
            <a:off x="2195735" y="332656"/>
            <a:ext cx="4608513" cy="597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500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0" b="12851"/>
          <a:stretch/>
        </p:blipFill>
        <p:spPr>
          <a:xfrm>
            <a:off x="2771800" y="0"/>
            <a:ext cx="4424934" cy="6741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6558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29769" t="19583" r="2131" b="25584"/>
          <a:stretch/>
        </p:blipFill>
        <p:spPr>
          <a:xfrm>
            <a:off x="179512" y="620688"/>
            <a:ext cx="8868654" cy="403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755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48465" t="21739" r="23299" b="6523"/>
          <a:stretch/>
        </p:blipFill>
        <p:spPr>
          <a:xfrm>
            <a:off x="323528" y="548678"/>
            <a:ext cx="3726415" cy="518457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46836" t="20514" r="22785" b="7756"/>
          <a:stretch/>
        </p:blipFill>
        <p:spPr>
          <a:xfrm>
            <a:off x="4139952" y="548678"/>
            <a:ext cx="3832210" cy="532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647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96024" y="1988840"/>
            <a:ext cx="7633501" cy="3046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4.РЕЗУЛЬТАТЫ УЧАСТИЯ ВОСПИТАННИКОВ В : </a:t>
            </a:r>
          </a:p>
          <a:p>
            <a:pPr algn="ctr">
              <a:buFontTx/>
              <a:buChar char="-"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конкурсах;</a:t>
            </a:r>
          </a:p>
          <a:p>
            <a:pPr algn="ctr">
              <a:buFontTx/>
              <a:buChar char="-"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выставках;</a:t>
            </a:r>
          </a:p>
          <a:p>
            <a:pPr algn="ctr">
              <a:buFontTx/>
              <a:buChar char="-"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турнирах;</a:t>
            </a:r>
          </a:p>
          <a:p>
            <a:pPr algn="ctr">
              <a:buFontTx/>
              <a:buChar char="-"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соревнованиях;</a:t>
            </a:r>
          </a:p>
          <a:p>
            <a:pPr algn="ctr">
              <a:buFontTx/>
              <a:buChar char="-"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акциях;</a:t>
            </a:r>
          </a:p>
          <a:p>
            <a:pPr algn="ctr">
              <a:buFontTx/>
              <a:buChar char="-"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фестивалях</a:t>
            </a:r>
          </a:p>
          <a:p>
            <a:pPr marL="514350" indent="-514350" algn="ctr">
              <a:buAutoNum type="arabicPeriod" startAt="3"/>
            </a:pP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4774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50354" t="20899" r="25256" b="18494"/>
          <a:stretch/>
        </p:blipFill>
        <p:spPr>
          <a:xfrm>
            <a:off x="1691680" y="188640"/>
            <a:ext cx="4464496" cy="626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8649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/>
          <a:srcRect l="48431" t="22875" r="23578" b="5945"/>
          <a:stretch/>
        </p:blipFill>
        <p:spPr>
          <a:xfrm>
            <a:off x="467544" y="84115"/>
            <a:ext cx="3930973" cy="678399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/>
          <a:srcRect l="47775" t="18500" r="21980" b="4719"/>
          <a:stretch/>
        </p:blipFill>
        <p:spPr>
          <a:xfrm>
            <a:off x="4398517" y="188640"/>
            <a:ext cx="3917899" cy="666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337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53" b="12851"/>
          <a:stretch/>
        </p:blipFill>
        <p:spPr>
          <a:xfrm>
            <a:off x="2123728" y="404664"/>
            <a:ext cx="4746079" cy="633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1902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39752" y="188641"/>
            <a:ext cx="44644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Сведения о педагоге</a:t>
            </a:r>
            <a:endParaRPr lang="ru-RU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006569"/>
              </p:ext>
            </p:extLst>
          </p:nvPr>
        </p:nvGraphicFramePr>
        <p:xfrm>
          <a:off x="251520" y="756756"/>
          <a:ext cx="8712968" cy="5971755"/>
        </p:xfrm>
        <a:graphic>
          <a:graphicData uri="http://schemas.openxmlformats.org/drawingml/2006/table">
            <a:tbl>
              <a:tblPr firstCol="1" lastCol="1" bandRow="1" bandCol="1"/>
              <a:tblGrid>
                <a:gridCol w="486305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84991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539498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Фамилия, имя, отчество</a:t>
                      </a:r>
                      <a:endParaRPr lang="ru-RU" sz="16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1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Кручинкина</a:t>
                      </a:r>
                      <a:r>
                        <a:rPr lang="ru-RU" sz="1600" b="1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Наталья Владимировна</a:t>
                      </a:r>
                      <a:endParaRPr lang="ru-RU" sz="16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52440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Дата рождения</a:t>
                      </a:r>
                      <a:endParaRPr lang="ru-RU" sz="16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05.10.1975г</a:t>
                      </a:r>
                      <a:endParaRPr lang="ru-RU" sz="16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890360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Образование, квалификация по диплому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Высшее, 2003</a:t>
                      </a:r>
                      <a:r>
                        <a:rPr lang="ru-RU" sz="1600" b="1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г. ГБОУ ВПО МГПИ им. </a:t>
                      </a:r>
                      <a:r>
                        <a:rPr lang="ru-RU" sz="1600" b="1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Евсевьева</a:t>
                      </a:r>
                      <a:r>
                        <a:rPr lang="ru-RU" sz="1600" b="1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(специальность- «Педагогика и методика дошкольного образования» с дополнительной специальностью «Психология», квалификация- «Педагог дошкольного образования и педагог-психолог»).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39498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Занимаемая должность</a:t>
                      </a:r>
                      <a:endParaRPr lang="ru-RU" sz="16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Воспитатель</a:t>
                      </a:r>
                      <a:endParaRPr lang="ru-RU" sz="16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39498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Стаж педагогической работы (по специальности)</a:t>
                      </a:r>
                      <a:endParaRPr lang="ru-RU" sz="16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23года</a:t>
                      </a:r>
                      <a:endParaRPr lang="ru-RU" sz="16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52440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Общий трудовой стаж</a:t>
                      </a:r>
                      <a:endParaRPr lang="ru-RU" sz="16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28лет</a:t>
                      </a:r>
                      <a:endParaRPr lang="ru-RU" sz="16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62462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Стаж педагогической работы в данном учреждении</a:t>
                      </a:r>
                      <a:endParaRPr lang="ru-RU" sz="16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9лет</a:t>
                      </a:r>
                      <a:endParaRPr lang="ru-RU" sz="16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178901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Наличие квалификационной категории, дата последней аттестации</a:t>
                      </a:r>
                      <a:endParaRPr lang="ru-RU" sz="16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Первая квалификационная категория, Приказ МО Республики Мордовия от 23.05.2018г. №516</a:t>
                      </a:r>
                      <a:endParaRPr lang="ru-RU" sz="16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10966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49506" t="23310" r="22733" b="11095"/>
          <a:stretch/>
        </p:blipFill>
        <p:spPr>
          <a:xfrm>
            <a:off x="4499992" y="628938"/>
            <a:ext cx="4226962" cy="609245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47805" t="20981" r="23289" b="5193"/>
          <a:stretch/>
        </p:blipFill>
        <p:spPr>
          <a:xfrm>
            <a:off x="179512" y="620688"/>
            <a:ext cx="3744416" cy="597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3423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09769" y="2558226"/>
            <a:ext cx="6147260" cy="11387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5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. НАЛИЧИЕ АВТОРСКИХ ПРОГРАММ, </a:t>
            </a: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МЕТОДИЧЕСКИХ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ПОСОБИЙ</a:t>
            </a:r>
          </a:p>
          <a:p>
            <a:pPr marL="514350" indent="-514350" algn="ctr">
              <a:buAutoNum type="arabicPeriod" startAt="3"/>
            </a:pP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5763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452594" y="2558226"/>
            <a:ext cx="2616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286000" y="2274838"/>
            <a:ext cx="4572000" cy="31393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6.ВЫСТУПЛЕНИЯ ПЕДАГОГА НА ЗАСЕДАНИЯХ  МЕТОДИЧЕСКИХ СОВЕТОВ, НАУЧНО-ПРАКТИЧЕСКИХ КОНФЕРЕНЦИЯХ, ПЕДАГОГИЧЕСКИХ ЧТЕНИЯХ , СЕМИНАРАХ, СЕКЦИЯХ, ФОРУМАХ,  РАДИОПЕРЕДАЧАХ (ОЧНО)</a:t>
            </a:r>
          </a:p>
          <a:p>
            <a:pPr algn="ctr"/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2770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68" b="19990"/>
          <a:stretch/>
        </p:blipFill>
        <p:spPr>
          <a:xfrm>
            <a:off x="2051720" y="332656"/>
            <a:ext cx="5112568" cy="6589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23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47697" t="21656" r="23289" b="6486"/>
          <a:stretch/>
        </p:blipFill>
        <p:spPr>
          <a:xfrm>
            <a:off x="107504" y="404664"/>
            <a:ext cx="4459629" cy="623731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48029" t="21573" r="23543" b="6069"/>
          <a:stretch/>
        </p:blipFill>
        <p:spPr>
          <a:xfrm>
            <a:off x="4830996" y="370384"/>
            <a:ext cx="4255946" cy="6271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387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58499" y="41701"/>
            <a:ext cx="322397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C:\Users\danis\Downloads\Соломанина23.jpe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356992"/>
            <a:ext cx="4038600" cy="2876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11216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452594" y="2558226"/>
            <a:ext cx="2616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286000" y="2967335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7.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ПРОВЕДЕНИЕ ОТКРЫТЫХ ЗАНЯТИЙ, МАСТЕР-КЛАССОВ, МЕРОПРИЯТИЙ 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426591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/>
          <a:srcRect l="45583" t="20672" r="21621" b="6563"/>
          <a:stretch/>
        </p:blipFill>
        <p:spPr>
          <a:xfrm>
            <a:off x="1547664" y="188640"/>
            <a:ext cx="4896544" cy="6134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982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46694" t="22640" r="22733" b="4548"/>
          <a:stretch/>
        </p:blipFill>
        <p:spPr>
          <a:xfrm>
            <a:off x="0" y="260648"/>
            <a:ext cx="4355976" cy="659735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6142" y="260648"/>
            <a:ext cx="4770354" cy="64807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452594" y="2558226"/>
            <a:ext cx="2616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867253" y="3244334"/>
            <a:ext cx="54094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8. ЭКСПЕРТНАЯ ДЕЯТЕЛЬНОСТЬ 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6226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483768" y="116633"/>
            <a:ext cx="395101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Сведения о педагоге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4685624"/>
              </p:ext>
            </p:extLst>
          </p:nvPr>
        </p:nvGraphicFramePr>
        <p:xfrm>
          <a:off x="246808" y="1196752"/>
          <a:ext cx="8897192" cy="2736304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390811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98907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736304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Повышение квалификации,</a:t>
                      </a:r>
                    </a:p>
                    <a:p>
                      <a:r>
                        <a:rPr lang="ru-RU" sz="16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профессиональная переподготовка</a:t>
                      </a:r>
                      <a:endParaRPr lang="ru-RU" sz="16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Государственное бюджетное учреждение дополнительного профессионального образования Республики Мордовия «Центр</a:t>
                      </a:r>
                      <a:r>
                        <a:rPr lang="ru-RU" sz="1600" b="1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непрерывного повышения профессионального мастерства педагогических работников</a:t>
                      </a:r>
                      <a:r>
                        <a:rPr lang="ru-RU" sz="16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» -</a:t>
                      </a:r>
                      <a:r>
                        <a:rPr lang="ru-RU" sz="1600" b="1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«Педагог 13.ру» </a:t>
                      </a:r>
                      <a:r>
                        <a:rPr lang="ru-RU" sz="16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 дополнительной профессиональной программе «Современные</a:t>
                      </a:r>
                      <a:r>
                        <a:rPr lang="ru-RU" sz="1600" b="1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технологии реализации ФГОС дошкольного образования» с 8 февраля по 19 февраля 2021г в объеме 72час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9632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452594" y="2558226"/>
            <a:ext cx="2616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286000" y="2551837"/>
            <a:ext cx="4572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9. ОБЩЕСТВЕННО-ПЕДАГОГИЧЕСКАЯ АКТИВНОСТЬ ПЕДАГОГА: УЧАСТИЕ В КОМИССИЯХ, ПЕДАГОГИЧЕСКИХ СООБЩЕСТВАХ, В ЖЮРИ КОНКУРСОВ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1043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452594" y="2558226"/>
            <a:ext cx="2616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286000" y="2551837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286000" y="2967335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10. ПОЗИТИВНЫЕ РЕЗУЛЬТАТЫ РАБОТЫ С ВОСПИТАННИКАМИ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8213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47805" t="20672" r="22732" b="6577"/>
          <a:stretch/>
        </p:blipFill>
        <p:spPr>
          <a:xfrm>
            <a:off x="107504" y="188640"/>
            <a:ext cx="4680520" cy="648072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46975" t="21199" r="22733" b="5498"/>
          <a:stretch/>
        </p:blipFill>
        <p:spPr>
          <a:xfrm>
            <a:off x="4644009" y="188640"/>
            <a:ext cx="4499992" cy="64807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47804" t="20673" r="23290" b="4517"/>
          <a:stretch/>
        </p:blipFill>
        <p:spPr>
          <a:xfrm>
            <a:off x="179512" y="188640"/>
            <a:ext cx="4335640" cy="633670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47249" t="19687" r="22733" b="5532"/>
          <a:stretch/>
        </p:blipFill>
        <p:spPr>
          <a:xfrm>
            <a:off x="4515152" y="188640"/>
            <a:ext cx="4161304" cy="63367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47249" t="21656" r="22733" b="4517"/>
          <a:stretch/>
        </p:blipFill>
        <p:spPr>
          <a:xfrm>
            <a:off x="1331640" y="188640"/>
            <a:ext cx="4752528" cy="6600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204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452594" y="2558226"/>
            <a:ext cx="2616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286000" y="2551837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86000" y="3105835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11.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КАЧЕСТВО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ВЗАИМОДЕЙСТВИЯ С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РОДИТЕЛЯМИ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6587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47249" t="20672" r="22733" b="6486"/>
          <a:stretch/>
        </p:blipFill>
        <p:spPr>
          <a:xfrm>
            <a:off x="15900" y="0"/>
            <a:ext cx="4392489" cy="674136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46694" t="20672" r="22732" b="6485"/>
          <a:stretch/>
        </p:blipFill>
        <p:spPr>
          <a:xfrm>
            <a:off x="4380284" y="0"/>
            <a:ext cx="5016251" cy="67413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46975" t="20329" r="23072" b="4718"/>
          <a:stretch/>
        </p:blipFill>
        <p:spPr>
          <a:xfrm>
            <a:off x="1331640" y="116632"/>
            <a:ext cx="4824536" cy="6817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844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01" b="5502"/>
          <a:stretch/>
        </p:blipFill>
        <p:spPr>
          <a:xfrm>
            <a:off x="467544" y="116632"/>
            <a:ext cx="3672408" cy="648072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68" b="5502"/>
          <a:stretch/>
        </p:blipFill>
        <p:spPr>
          <a:xfrm>
            <a:off x="4860032" y="188640"/>
            <a:ext cx="3816424" cy="648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736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452594" y="2558226"/>
            <a:ext cx="2616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286000" y="2551837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286000" y="2967335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12. РАБОТА С ДЕТЬМИ ИЗ </a:t>
            </a:r>
          </a:p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СОЦИАЛЬНО-НЕБЛАГОПОЛУЧНЫХ СЕМЕЙ 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088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2132857"/>
            <a:ext cx="813690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Педагогический опыт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«Роль семьи в физическом воспитании ребенка и формированию начальных представлений о здоровом образе жизни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algn="ctr"/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https://ds50ruz.schoolrm.ru/sveden/employees/19274/374942/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5318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48917" t="19687" r="23845" b="10841"/>
          <a:stretch/>
        </p:blipFill>
        <p:spPr>
          <a:xfrm>
            <a:off x="179511" y="28496"/>
            <a:ext cx="4392483" cy="666936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49449" t="23086" r="21811" b="4516"/>
          <a:stretch/>
        </p:blipFill>
        <p:spPr>
          <a:xfrm>
            <a:off x="4571995" y="0"/>
            <a:ext cx="4320485" cy="66725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452594" y="2558226"/>
            <a:ext cx="2616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286000" y="2551837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86000" y="3105835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13. УЧАСТИЕ ПЕДАГОГА В ПРОФЕССИОНАЛЬНЫХ КОНКУРСАХ 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334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452594" y="2558226"/>
            <a:ext cx="2616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286000" y="2551837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238" y="332656"/>
            <a:ext cx="4392488" cy="6213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/>
          <a:srcRect l="51697" t="36421" r="26625" b="9440"/>
          <a:stretch/>
        </p:blipFill>
        <p:spPr>
          <a:xfrm>
            <a:off x="4924646" y="260648"/>
            <a:ext cx="4129598" cy="6356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631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452594" y="2558226"/>
            <a:ext cx="2616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286000" y="2551837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207057" y="3244334"/>
            <a:ext cx="47298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14. НАГРАДЫ И ПООЩРЕНИЯ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7409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7964" y="18597"/>
            <a:ext cx="4129632" cy="6785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013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47249" t="19928" r="23845" b="5509"/>
          <a:stretch/>
        </p:blipFill>
        <p:spPr>
          <a:xfrm>
            <a:off x="4716016" y="127591"/>
            <a:ext cx="4248473" cy="647333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78439"/>
            <a:ext cx="4320480" cy="63224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46554" t="21656" r="22317" b="9024"/>
          <a:stretch/>
        </p:blipFill>
        <p:spPr>
          <a:xfrm>
            <a:off x="-86930" y="439672"/>
            <a:ext cx="4730938" cy="594928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47249" t="22002" r="23290" b="4517"/>
          <a:stretch/>
        </p:blipFill>
        <p:spPr>
          <a:xfrm>
            <a:off x="4644008" y="95784"/>
            <a:ext cx="4405367" cy="6836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863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C:\Users\Владик\Desktop\ПОРТФОЛИО СКАН\002.jpg"/>
          <p:cNvPicPr>
            <a:picLocks noChangeAspect="1" noChangeArrowheads="1"/>
          </p:cNvPicPr>
          <p:nvPr/>
        </p:nvPicPr>
        <p:blipFill rotWithShape="1">
          <a:blip r:embed="rId2" cstate="print"/>
          <a:srcRect b="19537"/>
          <a:stretch/>
        </p:blipFill>
        <p:spPr bwMode="auto">
          <a:xfrm>
            <a:off x="2339752" y="692696"/>
            <a:ext cx="4896544" cy="521463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51366" t="21831" r="25006" b="23593"/>
          <a:stretch/>
        </p:blipFill>
        <p:spPr>
          <a:xfrm>
            <a:off x="0" y="197768"/>
            <a:ext cx="4560204" cy="618356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44021" t="18587" r="19243" b="10162"/>
          <a:stretch/>
        </p:blipFill>
        <p:spPr>
          <a:xfrm>
            <a:off x="4716016" y="197768"/>
            <a:ext cx="4273518" cy="6183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106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286000" y="2967334"/>
            <a:ext cx="55263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1. УЧАСТИЕ В ИННОВАЦИОННОЙ (ЭКСПЕРИМЕНТАЛЬНОЙ) ДЕЯТЕЛЬНОСТИ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1711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51636" t="19923" r="26204" b="25357"/>
          <a:stretch/>
        </p:blipFill>
        <p:spPr>
          <a:xfrm>
            <a:off x="107504" y="188640"/>
            <a:ext cx="4680520" cy="652654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50000" t="28333" r="26000" b="5274"/>
          <a:stretch/>
        </p:blipFill>
        <p:spPr>
          <a:xfrm>
            <a:off x="4860032" y="183541"/>
            <a:ext cx="3952751" cy="6427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305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49455" t="19989" r="24306" b="11401"/>
          <a:stretch/>
        </p:blipFill>
        <p:spPr>
          <a:xfrm>
            <a:off x="2195736" y="74597"/>
            <a:ext cx="4680520" cy="6796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296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1151</TotalTime>
  <Words>307</Words>
  <Application>Microsoft Office PowerPoint</Application>
  <PresentationFormat>Экран (4:3)</PresentationFormat>
  <Paragraphs>64</Paragraphs>
  <Slides>46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46</vt:i4>
      </vt:variant>
    </vt:vector>
  </HeadingPairs>
  <TitlesOfParts>
    <vt:vector size="47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Денис Денис</cp:lastModifiedBy>
  <cp:revision>177</cp:revision>
  <dcterms:created xsi:type="dcterms:W3CDTF">2022-02-06T08:53:19Z</dcterms:created>
  <dcterms:modified xsi:type="dcterms:W3CDTF">2023-02-16T17:16:39Z</dcterms:modified>
</cp:coreProperties>
</file>