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651" r:id="rId3"/>
    <p:sldMasterId id="2147483652" r:id="rId4"/>
  </p:sldMasterIdLst>
  <p:notesMasterIdLst>
    <p:notesMasterId r:id="rId23"/>
  </p:notesMasterIdLst>
  <p:sldIdLst>
    <p:sldId id="256" r:id="rId5"/>
    <p:sldId id="387" r:id="rId6"/>
    <p:sldId id="260" r:id="rId7"/>
    <p:sldId id="261" r:id="rId8"/>
    <p:sldId id="411" r:id="rId9"/>
    <p:sldId id="380" r:id="rId10"/>
    <p:sldId id="412" r:id="rId11"/>
    <p:sldId id="264" r:id="rId12"/>
    <p:sldId id="357" r:id="rId13"/>
    <p:sldId id="382" r:id="rId14"/>
    <p:sldId id="395" r:id="rId15"/>
    <p:sldId id="266" r:id="rId16"/>
    <p:sldId id="365" r:id="rId17"/>
    <p:sldId id="384" r:id="rId18"/>
    <p:sldId id="385" r:id="rId19"/>
    <p:sldId id="399" r:id="rId20"/>
    <p:sldId id="413" r:id="rId21"/>
    <p:sldId id="414" r:id="rId2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593" autoAdjust="0"/>
    <p:restoredTop sz="85328" autoAdjust="0"/>
  </p:normalViewPr>
  <p:slideViewPr>
    <p:cSldViewPr>
      <p:cViewPr>
        <p:scale>
          <a:sx n="68" d="100"/>
          <a:sy n="68" d="100"/>
        </p:scale>
        <p:origin x="-1212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5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1">
            <a:extLst>
              <a:ext uri="{FF2B5EF4-FFF2-40B4-BE49-F238E27FC236}">
                <a16:creationId xmlns:a16="http://schemas.microsoft.com/office/drawing/2014/main" xmlns="" id="{0FD80F06-0FB7-D9E4-A235-6437EB698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3011" name="AutoShape 2">
            <a:extLst>
              <a:ext uri="{FF2B5EF4-FFF2-40B4-BE49-F238E27FC236}">
                <a16:creationId xmlns:a16="http://schemas.microsoft.com/office/drawing/2014/main" xmlns="" id="{B774ABFD-7813-EF02-A32E-CC70B941D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3012" name="AutoShape 3">
            <a:extLst>
              <a:ext uri="{FF2B5EF4-FFF2-40B4-BE49-F238E27FC236}">
                <a16:creationId xmlns:a16="http://schemas.microsoft.com/office/drawing/2014/main" xmlns="" id="{9DFFAEEB-8E78-291E-029A-401A7A116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3013" name="AutoShape 4">
            <a:extLst>
              <a:ext uri="{FF2B5EF4-FFF2-40B4-BE49-F238E27FC236}">
                <a16:creationId xmlns:a16="http://schemas.microsoft.com/office/drawing/2014/main" xmlns="" id="{B4BE583A-8928-48AC-2940-DE890FDAF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3014" name="AutoShape 5">
            <a:extLst>
              <a:ext uri="{FF2B5EF4-FFF2-40B4-BE49-F238E27FC236}">
                <a16:creationId xmlns:a16="http://schemas.microsoft.com/office/drawing/2014/main" xmlns="" id="{02F7AA15-602A-B1FC-A857-C93CDBD91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3015" name="AutoShape 6">
            <a:extLst>
              <a:ext uri="{FF2B5EF4-FFF2-40B4-BE49-F238E27FC236}">
                <a16:creationId xmlns:a16="http://schemas.microsoft.com/office/drawing/2014/main" xmlns="" id="{E4B5ECC1-080C-02B3-12E6-DE4BBDC85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3016" name="AutoShape 7">
            <a:extLst>
              <a:ext uri="{FF2B5EF4-FFF2-40B4-BE49-F238E27FC236}">
                <a16:creationId xmlns:a16="http://schemas.microsoft.com/office/drawing/2014/main" xmlns="" id="{E3B3F408-64D5-D78B-F54D-93FE9813C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7897" name="Rectangle 8">
            <a:extLst>
              <a:ext uri="{FF2B5EF4-FFF2-40B4-BE49-F238E27FC236}">
                <a16:creationId xmlns:a16="http://schemas.microsoft.com/office/drawing/2014/main" xmlns="" id="{B2DF4269-849F-7B62-C4EB-F47E9A67A7B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153" name="Rectangle 9">
            <a:extLst>
              <a:ext uri="{FF2B5EF4-FFF2-40B4-BE49-F238E27FC236}">
                <a16:creationId xmlns:a16="http://schemas.microsoft.com/office/drawing/2014/main" xmlns="" id="{11F45FC3-CDB4-A9E5-02B0-9FE54099D27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>
            <a:extLst>
              <a:ext uri="{FF2B5EF4-FFF2-40B4-BE49-F238E27FC236}">
                <a16:creationId xmlns:a16="http://schemas.microsoft.com/office/drawing/2014/main" xmlns="" id="{9D8148AE-2DEF-5A51-BD8A-C8CA01E58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A8248897-7FAA-A018-4A91-BA622234A31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xmlns="" id="{4A2A8977-4A80-807B-04EA-AC5CB4BE5C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xmlns="" id="{BBB89448-804B-8780-70DB-C57D8E1DB0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xmlns="" id="{684BC3B2-04B6-A2D4-A7DE-F6CF070B53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xmlns="" id="{CE509433-CDE4-98D1-5E86-2A6266142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xmlns="" id="{00532029-EA7B-9E3E-F492-27DE530C3A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xmlns="" id="{8E6AF704-ED4A-BCDF-2A75-0D205E7C7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xmlns="" id="{CE8018AF-9086-B162-EB22-4FABB4FBE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xmlns="" id="{13E44A18-9409-070C-4E50-FB2E39DC7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32847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733329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168419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329400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976511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765792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745874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376197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223346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263045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0103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493233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61466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514049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41969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482185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42181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349189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073607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4235404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092435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21570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355596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5589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859080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70669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409135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330619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603372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338343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168334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16793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63616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6487009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057680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79695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827377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679028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372074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21163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368676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38329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3130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45441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32625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>
            <a:extLst>
              <a:ext uri="{FF2B5EF4-FFF2-40B4-BE49-F238E27FC236}">
                <a16:creationId xmlns:a16="http://schemas.microsoft.com/office/drawing/2014/main" xmlns="" id="{B2B50ED7-5D04-9A67-96D7-1B5DE253A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xmlns="" id="{77791727-E77E-2050-E263-BCC8B958D0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Для правки текста заголовка щелкните мышью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xmlns="" id="{7E32A8B0-3035-CD95-D4BF-7EB1DA101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Для правки структуры щелкните мышью</a:t>
            </a:r>
          </a:p>
          <a:p>
            <a:pPr lvl="1"/>
            <a:r>
              <a:rPr lang="en-GB" altLang="en-US"/>
              <a:t>Второй уровень структуры</a:t>
            </a:r>
          </a:p>
          <a:p>
            <a:pPr lvl="2"/>
            <a:r>
              <a:rPr lang="en-GB" altLang="en-US"/>
              <a:t>Третий уровень структуры</a:t>
            </a:r>
          </a:p>
          <a:p>
            <a:pPr lvl="3"/>
            <a:r>
              <a:rPr lang="en-GB" altLang="en-US"/>
              <a:t>Четвертый уровень структуры</a:t>
            </a:r>
          </a:p>
          <a:p>
            <a:pPr lvl="4"/>
            <a:r>
              <a:rPr lang="en-GB" altLang="en-US"/>
              <a:t>Пятый уровень структуры</a:t>
            </a:r>
          </a:p>
          <a:p>
            <a:pPr lvl="4"/>
            <a:r>
              <a:rPr lang="en-GB" altLang="en-US"/>
              <a:t>Шестой уровень структуры</a:t>
            </a:r>
          </a:p>
          <a:p>
            <a:pPr lvl="4"/>
            <a:r>
              <a:rPr lang="en-GB" altLang="en-US"/>
              <a:t>Седьмой уровень структуры</a:t>
            </a:r>
          </a:p>
          <a:p>
            <a:pPr lvl="4"/>
            <a:r>
              <a:rPr lang="en-GB" altLang="en-US"/>
              <a:t>Восьмой уровень структуры</a:t>
            </a:r>
          </a:p>
          <a:p>
            <a:pPr lvl="4"/>
            <a:r>
              <a:rPr lang="en-GB" altLang="en-US"/>
              <a:t>Девятый уровень структуры</a:t>
            </a:r>
          </a:p>
        </p:txBody>
      </p:sp>
      <p:sp>
        <p:nvSpPr>
          <p:cNvPr id="1029" name="AutoShape 4">
            <a:extLst>
              <a:ext uri="{FF2B5EF4-FFF2-40B4-BE49-F238E27FC236}">
                <a16:creationId xmlns:a16="http://schemas.microsoft.com/office/drawing/2014/main" xmlns="" id="{55C31F53-B984-E8AA-D2FB-943ECF2DE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30" name="AutoShape 5">
            <a:extLst>
              <a:ext uri="{FF2B5EF4-FFF2-40B4-BE49-F238E27FC236}">
                <a16:creationId xmlns:a16="http://schemas.microsoft.com/office/drawing/2014/main" xmlns="" id="{E68728BC-0F3F-5F49-6976-7E887F785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31" name="AutoShape 6">
            <a:extLst>
              <a:ext uri="{FF2B5EF4-FFF2-40B4-BE49-F238E27FC236}">
                <a16:creationId xmlns:a16="http://schemas.microsoft.com/office/drawing/2014/main" xmlns="" id="{D48DB8A0-C2D6-FEE2-1CB8-A4F5787C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xmlns="" id="{96CF9F5F-E511-A0B7-6FB2-6ECE7D0D6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xmlns="" id="{87A7B1CE-A0A5-D848-B506-093A538809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Для правки текста заголовка щелкните мышью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xmlns="" id="{B6CF084B-E718-8913-9C9F-88C289D330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Для правки структуры щелкните мышью</a:t>
            </a:r>
          </a:p>
          <a:p>
            <a:pPr lvl="1"/>
            <a:r>
              <a:rPr lang="en-GB" altLang="en-US"/>
              <a:t>Второй уровень структуры</a:t>
            </a:r>
          </a:p>
          <a:p>
            <a:pPr lvl="2"/>
            <a:r>
              <a:rPr lang="en-GB" altLang="en-US"/>
              <a:t>Третий уровень структуры</a:t>
            </a:r>
          </a:p>
          <a:p>
            <a:pPr lvl="3"/>
            <a:r>
              <a:rPr lang="en-GB" altLang="en-US"/>
              <a:t>Четвертый уровень структуры</a:t>
            </a:r>
          </a:p>
          <a:p>
            <a:pPr lvl="4"/>
            <a:r>
              <a:rPr lang="en-GB" altLang="en-US"/>
              <a:t>Пятый уровень структуры</a:t>
            </a:r>
          </a:p>
          <a:p>
            <a:pPr lvl="4"/>
            <a:r>
              <a:rPr lang="en-GB" altLang="en-US"/>
              <a:t>Шестой уровень структуры</a:t>
            </a:r>
          </a:p>
          <a:p>
            <a:pPr lvl="4"/>
            <a:r>
              <a:rPr lang="en-GB" altLang="en-US"/>
              <a:t>Седьмой уровень структуры</a:t>
            </a:r>
          </a:p>
          <a:p>
            <a:pPr lvl="4"/>
            <a:r>
              <a:rPr lang="en-GB" altLang="en-US"/>
              <a:t>Восьмой уровень структуры</a:t>
            </a:r>
          </a:p>
          <a:p>
            <a:pPr lvl="4"/>
            <a:r>
              <a:rPr lang="en-GB" altLang="en-US"/>
              <a:t>Девятый уровень структуры</a:t>
            </a:r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xmlns="" id="{BBAD188E-532E-955F-B79D-7549C712D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xmlns="" id="{0981E569-590A-B0D3-09E7-846FAE460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055" name="AutoShape 6">
            <a:extLst>
              <a:ext uri="{FF2B5EF4-FFF2-40B4-BE49-F238E27FC236}">
                <a16:creationId xmlns:a16="http://schemas.microsoft.com/office/drawing/2014/main" xmlns="" id="{62C9165A-6330-8B06-B5C0-AE57C382A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xmlns="" id="{D6C5DE54-D3CA-3EBF-BBBD-39E07A6DF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xmlns="" id="{FC296CB9-96F1-4BD2-C9F9-AFA3B7C45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Для правки текста заголовка щелкните мышью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xmlns="" id="{DB1EF494-7449-C2EA-B0BD-E6F1BA021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Для правки структуры щелкните мышью</a:t>
            </a:r>
          </a:p>
          <a:p>
            <a:pPr lvl="1"/>
            <a:r>
              <a:rPr lang="en-GB" altLang="en-US"/>
              <a:t>Второй уровень структуры</a:t>
            </a:r>
          </a:p>
          <a:p>
            <a:pPr lvl="2"/>
            <a:r>
              <a:rPr lang="en-GB" altLang="en-US"/>
              <a:t>Третий уровень структуры</a:t>
            </a:r>
          </a:p>
          <a:p>
            <a:pPr lvl="3"/>
            <a:r>
              <a:rPr lang="en-GB" altLang="en-US"/>
              <a:t>Четвертый уровень структуры</a:t>
            </a:r>
          </a:p>
          <a:p>
            <a:pPr lvl="4"/>
            <a:r>
              <a:rPr lang="en-GB" altLang="en-US"/>
              <a:t>Пятый уровень структуры</a:t>
            </a:r>
          </a:p>
          <a:p>
            <a:pPr lvl="4"/>
            <a:r>
              <a:rPr lang="en-GB" altLang="en-US"/>
              <a:t>Шестой уровень структуры</a:t>
            </a:r>
          </a:p>
          <a:p>
            <a:pPr lvl="4"/>
            <a:r>
              <a:rPr lang="en-GB" altLang="en-US"/>
              <a:t>Седьмой уровень структуры</a:t>
            </a:r>
          </a:p>
          <a:p>
            <a:pPr lvl="4"/>
            <a:r>
              <a:rPr lang="en-GB" altLang="en-US"/>
              <a:t>Восьмой уровень структуры</a:t>
            </a:r>
          </a:p>
          <a:p>
            <a:pPr lvl="4"/>
            <a:r>
              <a:rPr lang="en-GB" altLang="en-US"/>
              <a:t>Девятый уровень структуры</a:t>
            </a:r>
          </a:p>
        </p:txBody>
      </p:sp>
      <p:sp>
        <p:nvSpPr>
          <p:cNvPr id="3077" name="AutoShape 4">
            <a:extLst>
              <a:ext uri="{FF2B5EF4-FFF2-40B4-BE49-F238E27FC236}">
                <a16:creationId xmlns:a16="http://schemas.microsoft.com/office/drawing/2014/main" xmlns="" id="{7C4FFFF7-E5E2-3CE7-67C4-C2424B21A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078" name="AutoShape 5">
            <a:extLst>
              <a:ext uri="{FF2B5EF4-FFF2-40B4-BE49-F238E27FC236}">
                <a16:creationId xmlns:a16="http://schemas.microsoft.com/office/drawing/2014/main" xmlns="" id="{BACB3AA4-7A43-8002-599D-DD615C178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079" name="AutoShape 6">
            <a:extLst>
              <a:ext uri="{FF2B5EF4-FFF2-40B4-BE49-F238E27FC236}">
                <a16:creationId xmlns:a16="http://schemas.microsoft.com/office/drawing/2014/main" xmlns="" id="{426FD912-D100-A727-7376-39EF1F88A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>
            <a:extLst>
              <a:ext uri="{FF2B5EF4-FFF2-40B4-BE49-F238E27FC236}">
                <a16:creationId xmlns:a16="http://schemas.microsoft.com/office/drawing/2014/main" xmlns="" id="{D2C315CC-11F0-55A5-8779-5C0B26CC1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xmlns="" id="{34B26D98-C702-79B2-F418-FE665CE5F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Для правки текста заголовка щелкните мышью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xmlns="" id="{1C5C52B8-193F-EB8A-59E3-097FF986A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Для правки структуры щелкните мышью</a:t>
            </a:r>
          </a:p>
          <a:p>
            <a:pPr lvl="1"/>
            <a:r>
              <a:rPr lang="en-GB" altLang="en-US"/>
              <a:t>Второй уровень структуры</a:t>
            </a:r>
          </a:p>
          <a:p>
            <a:pPr lvl="2"/>
            <a:r>
              <a:rPr lang="en-GB" altLang="en-US"/>
              <a:t>Третий уровень структуры</a:t>
            </a:r>
          </a:p>
          <a:p>
            <a:pPr lvl="3"/>
            <a:r>
              <a:rPr lang="en-GB" altLang="en-US"/>
              <a:t>Четвертый уровень структуры</a:t>
            </a:r>
          </a:p>
          <a:p>
            <a:pPr lvl="4"/>
            <a:r>
              <a:rPr lang="en-GB" altLang="en-US"/>
              <a:t>Пятый уровень структуры</a:t>
            </a:r>
          </a:p>
          <a:p>
            <a:pPr lvl="4"/>
            <a:r>
              <a:rPr lang="en-GB" altLang="en-US"/>
              <a:t>Шестой уровень структуры</a:t>
            </a:r>
          </a:p>
          <a:p>
            <a:pPr lvl="4"/>
            <a:r>
              <a:rPr lang="en-GB" altLang="en-US"/>
              <a:t>Седьмой уровень структуры</a:t>
            </a:r>
          </a:p>
          <a:p>
            <a:pPr lvl="4"/>
            <a:r>
              <a:rPr lang="en-GB" altLang="en-US"/>
              <a:t>Восьмой уровень структуры</a:t>
            </a:r>
          </a:p>
          <a:p>
            <a:pPr lvl="4"/>
            <a:r>
              <a:rPr lang="en-GB" altLang="en-US"/>
              <a:t>Девятый уровень структуры</a:t>
            </a:r>
          </a:p>
        </p:txBody>
      </p:sp>
      <p:sp>
        <p:nvSpPr>
          <p:cNvPr id="4101" name="AutoShape 4">
            <a:extLst>
              <a:ext uri="{FF2B5EF4-FFF2-40B4-BE49-F238E27FC236}">
                <a16:creationId xmlns:a16="http://schemas.microsoft.com/office/drawing/2014/main" xmlns="" id="{923D9103-8E91-FF14-F0E6-EFB3498D6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102" name="AutoShape 5">
            <a:extLst>
              <a:ext uri="{FF2B5EF4-FFF2-40B4-BE49-F238E27FC236}">
                <a16:creationId xmlns:a16="http://schemas.microsoft.com/office/drawing/2014/main" xmlns="" id="{9D2FE435-6FB9-B389-4F09-A9850F8DC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103" name="AutoShape 6">
            <a:extLst>
              <a:ext uri="{FF2B5EF4-FFF2-40B4-BE49-F238E27FC236}">
                <a16:creationId xmlns:a16="http://schemas.microsoft.com/office/drawing/2014/main" xmlns="" id="{73634C27-BA75-BACD-129D-BA1E9A5BB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xmlns="" id="{F8D94E97-6AC0-A89E-5872-501A7D8C5F6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-3175"/>
            <a:ext cx="8626475" cy="3144838"/>
          </a:xfrm>
        </p:spPr>
        <p:txBody>
          <a:bodyPr lIns="90000" tIns="46800" rIns="90000" bIns="46800"/>
          <a:lstStyle/>
          <a:p>
            <a:r>
              <a:rPr lang="ru-RU" altLang="en-US" sz="2400" i="1" dirty="0">
                <a:solidFill>
                  <a:srgbClr val="CC0000"/>
                </a:solidFill>
              </a:rPr>
              <a:t>Министерство образования Республики </a:t>
            </a:r>
            <a:r>
              <a:rPr lang="ru-RU" altLang="en-US" sz="2400" i="1" dirty="0" smtClean="0">
                <a:solidFill>
                  <a:srgbClr val="CC0000"/>
                </a:solidFill>
              </a:rPr>
              <a:t>Мордовия</a:t>
            </a:r>
            <a:br>
              <a:rPr lang="ru-RU" altLang="en-US" sz="2400" i="1" dirty="0" smtClean="0">
                <a:solidFill>
                  <a:srgbClr val="CC0000"/>
                </a:solidFill>
              </a:rPr>
            </a:br>
            <a:r>
              <a:rPr lang="en-US" altLang="en-US" sz="2400" i="1" dirty="0">
                <a:solidFill>
                  <a:srgbClr val="CC0000"/>
                </a:solidFill>
              </a:rPr>
              <a:t/>
            </a:r>
            <a:br>
              <a:rPr lang="en-US" altLang="en-US" sz="2400" i="1" dirty="0">
                <a:solidFill>
                  <a:srgbClr val="CC0000"/>
                </a:solidFill>
              </a:rPr>
            </a:br>
            <a:r>
              <a:rPr lang="ru-RU" altLang="en-US" sz="2800" i="1" dirty="0" err="1" smtClean="0">
                <a:solidFill>
                  <a:srgbClr val="CC0000"/>
                </a:solidFill>
              </a:rPr>
              <a:t>Портфолио</a:t>
            </a:r>
            <a:r>
              <a:rPr lang="ru-RU" altLang="en-US" sz="1800" i="1" dirty="0" smtClean="0">
                <a:solidFill>
                  <a:srgbClr val="000099"/>
                </a:solidFill>
              </a:rPr>
              <a:t> </a:t>
            </a:r>
            <a:br>
              <a:rPr lang="ru-RU" altLang="en-US" sz="1800" i="1" dirty="0" smtClean="0">
                <a:solidFill>
                  <a:srgbClr val="000099"/>
                </a:solidFill>
              </a:rPr>
            </a:br>
            <a:r>
              <a:rPr lang="en-US" altLang="en-US" sz="1800" i="1" dirty="0">
                <a:solidFill>
                  <a:srgbClr val="000099"/>
                </a:solidFill>
              </a:rPr>
              <a:t/>
            </a:r>
            <a:br>
              <a:rPr lang="en-US" altLang="en-US" sz="1800" i="1" dirty="0">
                <a:solidFill>
                  <a:srgbClr val="000099"/>
                </a:solidFill>
              </a:rPr>
            </a:br>
            <a:r>
              <a:rPr lang="ru-RU" altLang="en-US" sz="2800" i="1" dirty="0" err="1" smtClean="0">
                <a:solidFill>
                  <a:srgbClr val="C00000"/>
                </a:solidFill>
              </a:rPr>
              <a:t>Василькиной</a:t>
            </a:r>
            <a:r>
              <a:rPr lang="ru-RU" altLang="en-US" sz="2800" i="1" dirty="0" smtClean="0">
                <a:solidFill>
                  <a:srgbClr val="C00000"/>
                </a:solidFill>
              </a:rPr>
              <a:t> Ларисы Владимировны</a:t>
            </a:r>
            <a:br>
              <a:rPr lang="ru-RU" altLang="en-US" sz="2800" i="1" dirty="0" smtClean="0">
                <a:solidFill>
                  <a:srgbClr val="C00000"/>
                </a:solidFill>
              </a:rPr>
            </a:br>
            <a:r>
              <a:rPr lang="ru-RU" altLang="en-US" sz="2800" i="1" dirty="0">
                <a:solidFill>
                  <a:srgbClr val="C00000"/>
                </a:solidFill>
              </a:rPr>
              <a:t/>
            </a:r>
            <a:br>
              <a:rPr lang="ru-RU" altLang="en-US" sz="2800" i="1" dirty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МБДОУ «ДУБЕНСКИЙ ДЕТСКИЙ САД </a:t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«СОЛНЫШКО</a:t>
            </a:r>
            <a:endParaRPr lang="ru-RU" altLang="en-US" sz="2000" i="1" dirty="0">
              <a:solidFill>
                <a:srgbClr val="C00000"/>
              </a:solidFill>
            </a:endParaRPr>
          </a:p>
        </p:txBody>
      </p:sp>
      <p:pic>
        <p:nvPicPr>
          <p:cNvPr id="3" name="Picture 2" descr="Василькина Лариса Владимиров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357562"/>
            <a:ext cx="2500330" cy="335758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3571876"/>
            <a:ext cx="5072098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Дата рождения: 09.02.1973.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Профессиональное образование:</a:t>
            </a:r>
            <a:r>
              <a:rPr lang="en-US" altLang="ru-RU" b="1" dirty="0" smtClean="0">
                <a:solidFill>
                  <a:srgbClr val="B80047"/>
                </a:solidFill>
                <a:latin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высшее МГУ Н. П. Огарева . Биолог . Преподаватель химии и биологии по специальности « Биология».</a:t>
            </a:r>
            <a:endParaRPr lang="en-US" altLang="ru-RU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A50021"/>
                </a:solidFill>
                <a:latin typeface="Times New Roman" pitchFamily="18" charset="0"/>
              </a:rPr>
              <a:t>№ диплома: АВС 0358468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Стаж педагогической работы (по специальности): 17 лет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Общий трудовой стаж: 30лет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Наличие квалификационной категории: первая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Дата последней аттестации:22.03.2018.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Звание:</a:t>
            </a:r>
            <a:r>
              <a:rPr lang="en-US" altLang="ru-RU" b="1" dirty="0" smtClean="0">
                <a:solidFill>
                  <a:srgbClr val="B80047"/>
                </a:solidFill>
                <a:latin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воспитатель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xmlns="" id="{80B0D507-3E55-132F-D66B-65B0C9A87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3200" dirty="0">
                <a:solidFill>
                  <a:srgbClr val="C00000"/>
                </a:solidFill>
              </a:rPr>
              <a:t>9.Общественно-педагогическая активность </a:t>
            </a:r>
            <a:r>
              <a:rPr lang="ru-RU" altLang="en-US" sz="3200" dirty="0" smtClean="0">
                <a:solidFill>
                  <a:srgbClr val="C00000"/>
                </a:solidFill>
              </a:rPr>
              <a:t>педагога. </a:t>
            </a:r>
            <a:endParaRPr lang="ru-RU" altLang="en-US" sz="3200" dirty="0">
              <a:solidFill>
                <a:srgbClr val="C00000"/>
              </a:solidFill>
            </a:endParaRPr>
          </a:p>
        </p:txBody>
      </p:sp>
      <p:graphicFrame>
        <p:nvGraphicFramePr>
          <p:cNvPr id="3074" name="Объект 20"/>
          <p:cNvGraphicFramePr>
            <a:graphicFrameLocks noChangeAspect="1"/>
          </p:cNvGraphicFramePr>
          <p:nvPr>
            <p:ph idx="1"/>
          </p:nvPr>
        </p:nvGraphicFramePr>
        <p:xfrm>
          <a:off x="0" y="1714488"/>
          <a:ext cx="4643438" cy="5143512"/>
        </p:xfrm>
        <a:graphic>
          <a:graphicData uri="http://schemas.openxmlformats.org/presentationml/2006/ole">
            <p:oleObj spid="_x0000_s3074" name="Acrobat Document" r:id="rId3" imgW="5667139" imgH="8019997" progId="AcroExch.Document.DC">
              <p:embed/>
            </p:oleObj>
          </a:graphicData>
        </a:graphic>
      </p:graphicFrame>
      <p:graphicFrame>
        <p:nvGraphicFramePr>
          <p:cNvPr id="3075" name="Object 5"/>
          <p:cNvGraphicFramePr>
            <a:graphicFrameLocks noGrp="1" noChangeAspect="1"/>
          </p:cNvGraphicFramePr>
          <p:nvPr/>
        </p:nvGraphicFramePr>
        <p:xfrm>
          <a:off x="4714876" y="1714488"/>
          <a:ext cx="4429124" cy="5143512"/>
        </p:xfrm>
        <a:graphic>
          <a:graphicData uri="http://schemas.openxmlformats.org/presentationml/2006/ole">
            <p:oleObj spid="_x0000_s3075" name="Acrobat Document" r:id="rId4" imgW="8019943" imgH="5667255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Максим\Desktop\Дипломы2020\creat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Объект 4"/>
          <p:cNvGraphicFramePr>
            <a:graphicFrameLocks noChangeAspect="1"/>
          </p:cNvGraphicFramePr>
          <p:nvPr/>
        </p:nvGraphicFramePr>
        <p:xfrm>
          <a:off x="4643438" y="214290"/>
          <a:ext cx="4500562" cy="6643710"/>
        </p:xfrm>
        <a:graphic>
          <a:graphicData uri="http://schemas.openxmlformats.org/presentationml/2006/ole">
            <p:oleObj spid="_x0000_s6146" name="Acrobat Document" r:id="rId4" imgW="5667139" imgH="8019997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xmlns="" id="{1BF52A05-C7C7-207C-B606-E317DDBAE21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en-US" sz="3200" i="1" dirty="0">
                <a:solidFill>
                  <a:srgbClr val="A50021"/>
                </a:solidFill>
              </a:rPr>
              <a:t>10. Позитивные результаты работы с </a:t>
            </a:r>
            <a:r>
              <a:rPr lang="ru-RU" altLang="en-US" sz="3200" i="1" dirty="0" smtClean="0">
                <a:solidFill>
                  <a:srgbClr val="A50021"/>
                </a:solidFill>
              </a:rPr>
              <a:t>воспитанниками.</a:t>
            </a:r>
            <a:endParaRPr lang="ru-RU" altLang="en-US" sz="3200" i="1" dirty="0">
              <a:solidFill>
                <a:srgbClr val="A50021"/>
              </a:solidFill>
            </a:endParaRPr>
          </a:p>
        </p:txBody>
      </p:sp>
      <p:pic>
        <p:nvPicPr>
          <p:cNvPr id="3" name="Picture 3" descr="C:\Users\Максим\Pictures\2022-12-18\0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85860"/>
            <a:ext cx="4005003" cy="5572140"/>
          </a:xfrm>
          <a:noFill/>
        </p:spPr>
      </p:pic>
      <p:pic>
        <p:nvPicPr>
          <p:cNvPr id="4" name="Picture 4" descr="C:\Users\Максим\Pictures\2022-12-18\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1285860"/>
            <a:ext cx="5143504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Pictures\2022-12-18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214810" cy="6858000"/>
          </a:xfrm>
          <a:prstGeom prst="rect">
            <a:avLst/>
          </a:prstGeom>
          <a:noFill/>
        </p:spPr>
      </p:pic>
      <p:pic>
        <p:nvPicPr>
          <p:cNvPr id="3" name="Picture 3" descr="C:\Users\Максим\Pictures\2022-12-18\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0"/>
            <a:ext cx="49291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>
            <a:extLst>
              <a:ext uri="{FF2B5EF4-FFF2-40B4-BE49-F238E27FC236}">
                <a16:creationId xmlns:a16="http://schemas.microsoft.com/office/drawing/2014/main" xmlns="" id="{57C94B4D-CE24-F2E7-ED55-A0059D4AA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3200" dirty="0" smtClean="0">
                <a:solidFill>
                  <a:srgbClr val="C00000"/>
                </a:solidFill>
              </a:rPr>
              <a:t>11.Качество взаимодействия с родителями.</a:t>
            </a:r>
            <a:endParaRPr lang="ru-RU" altLang="en-US" sz="3200" dirty="0">
              <a:solidFill>
                <a:srgbClr val="C00000"/>
              </a:solidFill>
            </a:endParaRPr>
          </a:p>
        </p:txBody>
      </p:sp>
      <p:pic>
        <p:nvPicPr>
          <p:cNvPr id="7" name="Picture 4" descr="C:\Users\Максим\Pictures\2022-12-18\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1500174"/>
            <a:ext cx="935834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xmlns="" id="{75FC9A26-41F6-CE88-E29D-95F25472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3200" dirty="0">
                <a:solidFill>
                  <a:srgbClr val="C00000"/>
                </a:solidFill>
              </a:rPr>
              <a:t>13. Участие педагога  в профессиональных </a:t>
            </a:r>
            <a:r>
              <a:rPr lang="ru-RU" altLang="en-US" sz="3200" dirty="0" smtClean="0">
                <a:solidFill>
                  <a:srgbClr val="C00000"/>
                </a:solidFill>
              </a:rPr>
              <a:t>конкурсах.</a:t>
            </a:r>
            <a:endParaRPr lang="ru-RU" altLang="en-US" sz="3200" dirty="0">
              <a:solidFill>
                <a:srgbClr val="C00000"/>
              </a:solidFill>
            </a:endParaRPr>
          </a:p>
        </p:txBody>
      </p:sp>
      <p:pic>
        <p:nvPicPr>
          <p:cNvPr id="3" name="Picture 4" descr="C:\Users\Максим\Pictures\2022-12-18\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9001156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Максим\Pictures\2022-12-18\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3438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Объект 1"/>
          <p:cNvGraphicFramePr>
            <a:graphicFrameLocks noChangeAspect="1"/>
          </p:cNvGraphicFramePr>
          <p:nvPr/>
        </p:nvGraphicFramePr>
        <p:xfrm>
          <a:off x="4500562" y="0"/>
          <a:ext cx="4643438" cy="6858000"/>
        </p:xfrm>
        <a:graphic>
          <a:graphicData uri="http://schemas.openxmlformats.org/presentationml/2006/ole">
            <p:oleObj spid="_x0000_s7170" name="Acrobat Document" r:id="rId4" imgW="5667139" imgH="8019997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1571635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Награды и поощрения.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Максим\Pictures\2022-12-18\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450059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Максим\Downloads\благодарность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714488"/>
            <a:ext cx="4857752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Максим\Pictures\2022-12-18\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6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Максим\Pictures\2022-12-18\020.jpg"/>
          <p:cNvPicPr>
            <a:picLocks noChangeAspect="1" noChangeArrowheads="1"/>
          </p:cNvPicPr>
          <p:nvPr/>
        </p:nvPicPr>
        <p:blipFill>
          <a:blip r:embed="rId3" cstate="print"/>
          <a:srcRect l="-2" t="9517" r="1007" b="11781"/>
          <a:stretch>
            <a:fillRect/>
          </a:stretch>
        </p:blipFill>
        <p:spPr bwMode="auto">
          <a:xfrm>
            <a:off x="4143372" y="1643050"/>
            <a:ext cx="5000628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Максим\Pictures\2022-12-18\021.jpg"/>
          <p:cNvPicPr>
            <a:picLocks noChangeAspect="1" noChangeArrowheads="1"/>
          </p:cNvPicPr>
          <p:nvPr/>
        </p:nvPicPr>
        <p:blipFill>
          <a:blip r:embed="rId4" cstate="print"/>
          <a:srcRect t="20979" r="4332" b="30420"/>
          <a:stretch>
            <a:fillRect/>
          </a:stretch>
        </p:blipFill>
        <p:spPr bwMode="auto">
          <a:xfrm>
            <a:off x="4286248" y="0"/>
            <a:ext cx="4857752" cy="172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xmlns="" id="{91A0E8A7-220F-F772-01B8-837C8F49D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714500"/>
          </a:xfrm>
        </p:spPr>
        <p:txBody>
          <a:bodyPr/>
          <a:lstStyle/>
          <a:p>
            <a:r>
              <a:rPr lang="ru-RU" altLang="en-US" sz="2400" i="1" dirty="0">
                <a:solidFill>
                  <a:srgbClr val="A50021"/>
                </a:solidFill>
              </a:rPr>
              <a:t>Представление педагогического опыта педагогического опыта</a:t>
            </a:r>
            <a:endParaRPr lang="ru-RU" altLang="en-US" sz="2400" dirty="0"/>
          </a:p>
        </p:txBody>
      </p:sp>
      <p:pic>
        <p:nvPicPr>
          <p:cNvPr id="3" name="Picture 3" descr="C:\Users\Максим\Pictures\2022-12-18 3.1\3.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0"/>
            <a:ext cx="4953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Users\Максим\Pictures\2022-12-18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52192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xmlns="" id="{4411D88D-3D47-7A12-5B58-82D52451E0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84150"/>
            <a:ext cx="7748588" cy="14351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en-US" sz="3200" i="1" dirty="0">
              <a:solidFill>
                <a:srgbClr val="A50021"/>
              </a:solidFill>
            </a:endParaRPr>
          </a:p>
        </p:txBody>
      </p:sp>
      <p:pic>
        <p:nvPicPr>
          <p:cNvPr id="3" name="Picture 2" descr="C:\Users\Максим\Pictures\2022-12-18\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0"/>
            <a:ext cx="44832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Максим\Pictures\2022-12-18\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0"/>
            <a:ext cx="5072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xmlns="" id="{D01B4ADA-DDD9-D8EC-7011-2E53DFD0530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15888"/>
            <a:ext cx="7750175" cy="1439862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en-US" sz="3200" i="1" dirty="0">
              <a:solidFill>
                <a:srgbClr val="B80047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6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Users\Максим\Pictures\2022-12-18\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0"/>
            <a:ext cx="48577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89862" cy="1868488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3.НАЛИЧИЕ ПУБЛИКАЦИЙ, ВКЛЮЧАЯ ИНТЕРНЕТ ПУБЛИКАЦИИ.</a:t>
            </a:r>
            <a:endParaRPr lang="ru-RU" dirty="0"/>
          </a:p>
        </p:txBody>
      </p:sp>
      <p:pic>
        <p:nvPicPr>
          <p:cNvPr id="4" name="Picture 5" descr="C:\Users\Максим\Downloads\41535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4000496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 descr="C:\Users\Максим\Pictures\2022-12-25\001.jpg"/>
          <p:cNvPicPr>
            <a:picLocks noChangeAspect="1" noChangeArrowheads="1"/>
          </p:cNvPicPr>
          <p:nvPr/>
        </p:nvPicPr>
        <p:blipFill>
          <a:blip r:embed="rId3" cstate="print"/>
          <a:srcRect t="24680" r="-320" b="40776"/>
          <a:stretch>
            <a:fillRect/>
          </a:stretch>
        </p:blipFill>
        <p:spPr bwMode="auto">
          <a:xfrm>
            <a:off x="3988897" y="1714488"/>
            <a:ext cx="5155103" cy="114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5" descr="C:\Users\Максим\Pictures\2022-12-25\002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929058" y="2770094"/>
            <a:ext cx="5214942" cy="40879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xmlns="" id="{3B08B3C7-8A41-A399-A167-80C3FA30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 dirty="0" smtClean="0">
                <a:solidFill>
                  <a:srgbClr val="C00000"/>
                </a:solidFill>
              </a:rPr>
              <a:t>4.Результаты участия воспитанников.</a:t>
            </a:r>
            <a:endParaRPr lang="ru-RU" altLang="en-US" sz="2800" dirty="0">
              <a:solidFill>
                <a:srgbClr val="C00000"/>
              </a:solidFill>
            </a:endParaRPr>
          </a:p>
        </p:txBody>
      </p:sp>
      <p:pic>
        <p:nvPicPr>
          <p:cNvPr id="4" name="Picture 7" descr="C:\Users\Максим\Pictures\2022-12-18\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43240" y="1500174"/>
            <a:ext cx="3277053" cy="5357826"/>
          </a:xfrm>
        </p:spPr>
      </p:pic>
      <p:pic>
        <p:nvPicPr>
          <p:cNvPr id="7" name="Picture 9" descr="C:\Users\Максим\Pictures\2022-12-18\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3143240" cy="535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0" descr="C:\Users\Максим\Pictures\2022-12-18\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500174"/>
            <a:ext cx="2714612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Объект 3"/>
          <p:cNvGraphicFramePr>
            <a:graphicFrameLocks noChangeAspect="1"/>
          </p:cNvGraphicFramePr>
          <p:nvPr/>
        </p:nvGraphicFramePr>
        <p:xfrm>
          <a:off x="0" y="-214338"/>
          <a:ext cx="4500562" cy="7072338"/>
        </p:xfrm>
        <a:graphic>
          <a:graphicData uri="http://schemas.openxmlformats.org/presentationml/2006/ole">
            <p:oleObj spid="_x0000_s5122" name="Acrobat Document" r:id="rId3" imgW="3771884" imgH="5391113" progId="AcroExch.Document.DC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4286248" y="-171474"/>
          <a:ext cx="4857752" cy="7029474"/>
        </p:xfrm>
        <a:graphic>
          <a:graphicData uri="http://schemas.openxmlformats.org/presentationml/2006/ole">
            <p:oleObj spid="_x0000_s5124" name="Acrobat Document" r:id="rId4" imgW="5667139" imgH="8019997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xmlns="" id="{B875CB03-86CD-E530-4029-B053EDEA2E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en-US" sz="2800" i="1" dirty="0">
                <a:solidFill>
                  <a:srgbClr val="A50021"/>
                </a:solidFill>
              </a:rPr>
              <a:t>6. Выступления на научно-практических конференциях, </a:t>
            </a:r>
            <a:r>
              <a:rPr lang="ru-RU" altLang="en-US" sz="2800" i="1" dirty="0" err="1">
                <a:solidFill>
                  <a:srgbClr val="A50021"/>
                </a:solidFill>
              </a:rPr>
              <a:t>педчтениях</a:t>
            </a:r>
            <a:r>
              <a:rPr lang="ru-RU" altLang="en-US" sz="2800" i="1" dirty="0">
                <a:solidFill>
                  <a:srgbClr val="A50021"/>
                </a:solidFill>
              </a:rPr>
              <a:t>, семинарах, секциях, методических </a:t>
            </a:r>
            <a:r>
              <a:rPr lang="ru-RU" altLang="en-US" sz="2800" i="1" dirty="0" smtClean="0">
                <a:solidFill>
                  <a:srgbClr val="A50021"/>
                </a:solidFill>
              </a:rPr>
              <a:t>объединениях.</a:t>
            </a:r>
            <a:endParaRPr lang="ru-RU" altLang="en-US" sz="2800" i="1" dirty="0">
              <a:solidFill>
                <a:srgbClr val="A50021"/>
              </a:solidFill>
            </a:endParaRPr>
          </a:p>
        </p:txBody>
      </p:sp>
      <p:pic>
        <p:nvPicPr>
          <p:cNvPr id="3" name="Picture 2" descr="C:\Users\Максим\Pictures\2022-12-18\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F345A8FB-1403-4ABE-C062-D0041BF3A0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513" y="139700"/>
            <a:ext cx="7789862" cy="1128713"/>
          </a:xfrm>
        </p:spPr>
        <p:txBody>
          <a:bodyPr/>
          <a:lstStyle/>
          <a:p>
            <a:r>
              <a:rPr lang="ru-RU" altLang="en-US" sz="3200" dirty="0">
                <a:solidFill>
                  <a:srgbClr val="A50021"/>
                </a:solidFill>
                <a:cs typeface="Times New Roman" panose="02020603050405020304" pitchFamily="18" charset="0"/>
              </a:rPr>
              <a:t>7</a:t>
            </a:r>
            <a:r>
              <a:rPr lang="ru-RU" altLang="en-US" sz="3200" i="1" dirty="0">
                <a:solidFill>
                  <a:srgbClr val="A50021"/>
                </a:solidFill>
                <a:cs typeface="Times New Roman" panose="02020603050405020304" pitchFamily="18" charset="0"/>
              </a:rPr>
              <a:t>. </a:t>
            </a:r>
            <a:r>
              <a:rPr lang="ru-RU" altLang="en-US" sz="3200" dirty="0">
                <a:solidFill>
                  <a:srgbClr val="A50021"/>
                </a:solidFill>
                <a:cs typeface="Times New Roman" panose="02020603050405020304" pitchFamily="18" charset="0"/>
              </a:rPr>
              <a:t>Проведение открытых занятий, мастер-классов, </a:t>
            </a:r>
            <a:r>
              <a:rPr lang="ru-RU" altLang="en-US" sz="3200" dirty="0" smtClean="0">
                <a:solidFill>
                  <a:srgbClr val="A50021"/>
                </a:solidFill>
                <a:cs typeface="Times New Roman" panose="02020603050405020304" pitchFamily="18" charset="0"/>
              </a:rPr>
              <a:t>мероприятий.</a:t>
            </a:r>
            <a:r>
              <a:rPr lang="ru-RU" altLang="en-US" sz="3200" i="1" dirty="0" smtClean="0">
                <a:solidFill>
                  <a:srgbClr val="A50021"/>
                </a:solidFill>
                <a:cs typeface="Times New Roman" panose="02020603050405020304" pitchFamily="18" charset="0"/>
              </a:rPr>
              <a:t> </a:t>
            </a:r>
            <a:endParaRPr lang="ru-RU" altLang="en-US" sz="3200" i="1" dirty="0">
              <a:solidFill>
                <a:srgbClr val="A5002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Максим\Pictures\2022-12-18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5"/>
            <a:ext cx="4429124" cy="551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C:\Users\Максим\Pictures\2022-12-18\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7686" y="1428736"/>
            <a:ext cx="4786314" cy="5429264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ма Office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Портфолио  Аттестация Федаева Н.К. Атемарский детский сад №1 Теремок Лямбирский район - копия</Template>
  <TotalTime>3256</TotalTime>
  <Words>133</Words>
  <Application>Microsoft Office PowerPoint</Application>
  <PresentationFormat>Экран (4:3)</PresentationFormat>
  <Paragraphs>19</Paragraphs>
  <Slides>18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1_Тема Office</vt:lpstr>
      <vt:lpstr>2_Тема Office</vt:lpstr>
      <vt:lpstr>3_Тема Office</vt:lpstr>
      <vt:lpstr>4_Тема Office</vt:lpstr>
      <vt:lpstr>Acrobat Document</vt:lpstr>
      <vt:lpstr>Министерство образования Республики Мордовия  Портфолио   Василькиной Ларисы Владимировны   ВОСПИТАТЕЛЯ  МБДОУ «ДУБЕНСКИЙ ДЕТСКИЙ САД  КОМБИНИРОВАННОГО ВИДА «СОЛНЫШКО</vt:lpstr>
      <vt:lpstr>Представление педагогического опыта педагогического опыта</vt:lpstr>
      <vt:lpstr>Слайд 3</vt:lpstr>
      <vt:lpstr>Слайд 4</vt:lpstr>
      <vt:lpstr>3.НАЛИЧИЕ ПУБЛИКАЦИЙ, ВКЛЮЧАЯ ИНТЕРНЕТ ПУБЛИКАЦИИ.</vt:lpstr>
      <vt:lpstr>4.Результаты участия воспитанников.</vt:lpstr>
      <vt:lpstr>Слайд 7</vt:lpstr>
      <vt:lpstr>6. Выступления на научно-практических конференциях, педчтениях, семинарах, секциях, методических объединениях.</vt:lpstr>
      <vt:lpstr>7. Проведение открытых занятий, мастер-классов, мероприятий. </vt:lpstr>
      <vt:lpstr>9.Общественно-педагогическая активность педагога. </vt:lpstr>
      <vt:lpstr>Слайд 11</vt:lpstr>
      <vt:lpstr>10. Позитивные результаты работы с воспитанниками.</vt:lpstr>
      <vt:lpstr>Слайд 13</vt:lpstr>
      <vt:lpstr>11.Качество взаимодействия с родителями.</vt:lpstr>
      <vt:lpstr>13. Участие педагога  в профессиональных конкурсах.</vt:lpstr>
      <vt:lpstr>Слайд 16</vt:lpstr>
      <vt:lpstr>Награды и поощрения.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Федаевой Натальи Константиновны,  воспитателя МБДОУ «Атемарский детский сад №1 «Теремок»,  Лямбирский муниципальный район РМ</dc:title>
  <dc:creator>Пользователь</dc:creator>
  <cp:lastModifiedBy>1</cp:lastModifiedBy>
  <cp:revision>412</cp:revision>
  <cp:lastPrinted>1601-01-01T00:00:00Z</cp:lastPrinted>
  <dcterms:created xsi:type="dcterms:W3CDTF">2013-01-28T11:22:51Z</dcterms:created>
  <dcterms:modified xsi:type="dcterms:W3CDTF">2022-12-27T14:14:49Z</dcterms:modified>
</cp:coreProperties>
</file>