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5"/>
  </p:notesMasterIdLst>
  <p:sldIdLst>
    <p:sldId id="258" r:id="rId2"/>
    <p:sldId id="259" r:id="rId3"/>
    <p:sldId id="260" r:id="rId4"/>
    <p:sldId id="294" r:id="rId5"/>
    <p:sldId id="296" r:id="rId6"/>
    <p:sldId id="261" r:id="rId7"/>
    <p:sldId id="297" r:id="rId8"/>
    <p:sldId id="314" r:id="rId9"/>
    <p:sldId id="264" r:id="rId10"/>
    <p:sldId id="267" r:id="rId11"/>
    <p:sldId id="305" r:id="rId12"/>
    <p:sldId id="299" r:id="rId13"/>
    <p:sldId id="269" r:id="rId14"/>
    <p:sldId id="270" r:id="rId15"/>
    <p:sldId id="312" r:id="rId16"/>
    <p:sldId id="273" r:id="rId17"/>
    <p:sldId id="274" r:id="rId18"/>
    <p:sldId id="277" r:id="rId19"/>
    <p:sldId id="280" r:id="rId20"/>
    <p:sldId id="278" r:id="rId21"/>
    <p:sldId id="279" r:id="rId22"/>
    <p:sldId id="292" r:id="rId23"/>
    <p:sldId id="281" r:id="rId24"/>
    <p:sldId id="316" r:id="rId25"/>
    <p:sldId id="315" r:id="rId26"/>
    <p:sldId id="283" r:id="rId27"/>
    <p:sldId id="285" r:id="rId28"/>
    <p:sldId id="313" r:id="rId29"/>
    <p:sldId id="302" r:id="rId30"/>
    <p:sldId id="286" r:id="rId31"/>
    <p:sldId id="287" r:id="rId32"/>
    <p:sldId id="304" r:id="rId33"/>
    <p:sldId id="290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800000"/>
    <a:srgbClr val="990033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0" autoAdjust="0"/>
    <p:restoredTop sz="96735" autoAdjust="0"/>
  </p:normalViewPr>
  <p:slideViewPr>
    <p:cSldViewPr snapToGrid="0">
      <p:cViewPr>
        <p:scale>
          <a:sx n="70" d="100"/>
          <a:sy n="70" d="100"/>
        </p:scale>
        <p:origin x="-1410" y="-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FA5472-3716-41D5-84C5-6232F51CA8B0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D78DA-69CC-453B-96D2-5D70B66FB6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927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324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700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7997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706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6737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0944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3201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0898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8560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9733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275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0925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6357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102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9046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097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4167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8418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9087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2620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181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272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661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116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788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463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306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78DA-69CC-453B-96D2-5D70B66FB63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654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62AC0-C3B7-417F-A7B1-5AD218A9D2C5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2E47F-278B-4EA3-A645-A87B038AD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076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62AC0-C3B7-417F-A7B1-5AD218A9D2C5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2E47F-278B-4EA3-A645-A87B038AD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587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62AC0-C3B7-417F-A7B1-5AD218A9D2C5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2E47F-278B-4EA3-A645-A87B038AD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405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62AC0-C3B7-417F-A7B1-5AD218A9D2C5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2E47F-278B-4EA3-A645-A87B038AD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368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62AC0-C3B7-417F-A7B1-5AD218A9D2C5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2E47F-278B-4EA3-A645-A87B038AD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492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62AC0-C3B7-417F-A7B1-5AD218A9D2C5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2E47F-278B-4EA3-A645-A87B038AD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386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62AC0-C3B7-417F-A7B1-5AD218A9D2C5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2E47F-278B-4EA3-A645-A87B038AD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308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62AC0-C3B7-417F-A7B1-5AD218A9D2C5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2E47F-278B-4EA3-A645-A87B038AD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867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62AC0-C3B7-417F-A7B1-5AD218A9D2C5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2E47F-278B-4EA3-A645-A87B038AD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800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62AC0-C3B7-417F-A7B1-5AD218A9D2C5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2E47F-278B-4EA3-A645-A87B038AD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629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62AC0-C3B7-417F-A7B1-5AD218A9D2C5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2E47F-278B-4EA3-A645-A87B038AD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096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62AC0-C3B7-417F-A7B1-5AD218A9D2C5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2E47F-278B-4EA3-A645-A87B038AD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952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isk.yandex.ru/i/c4Ixwa0GULsoRA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hyperlink" Target="https://socpedagog13.edurm.ru/users/17537/content/article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05048" y="0"/>
            <a:ext cx="8936084" cy="1611824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000" b="1" dirty="0" smtClean="0">
                <a:solidFill>
                  <a:srgbClr val="660033"/>
                </a:solidFill>
                <a:latin typeface="Times New Roman"/>
                <a:ea typeface="Times New Roman"/>
                <a:cs typeface="Times New Roman"/>
              </a:rPr>
              <a:t>МИНИСТЕРСТВО </a:t>
            </a:r>
            <a:r>
              <a:rPr lang="ru-RU" sz="2000" b="1" dirty="0">
                <a:solidFill>
                  <a:srgbClr val="660033"/>
                </a:solidFill>
                <a:latin typeface="Times New Roman"/>
                <a:ea typeface="Times New Roman"/>
                <a:cs typeface="Times New Roman"/>
              </a:rPr>
              <a:t>ОБРАЗОВАНИЯ РЕСПУБЛИКИ МОРДОВИЯ</a:t>
            </a:r>
            <a:r>
              <a:rPr lang="ru-RU" sz="2200" b="1" dirty="0">
                <a:solidFill>
                  <a:srgbClr val="660033"/>
                </a:solidFill>
                <a:latin typeface="Trebuchet MS"/>
                <a:ea typeface="+mn-ea"/>
                <a:cs typeface="+mn-cs"/>
              </a:rPr>
              <a:t/>
            </a:r>
            <a:br>
              <a:rPr lang="ru-RU" sz="2200" b="1" dirty="0">
                <a:solidFill>
                  <a:srgbClr val="660033"/>
                </a:solidFill>
                <a:latin typeface="Trebuchet MS"/>
                <a:ea typeface="+mn-ea"/>
                <a:cs typeface="+mn-cs"/>
              </a:rPr>
            </a:br>
            <a:r>
              <a:rPr lang="ru-RU" sz="2700" b="1" dirty="0">
                <a:solidFill>
                  <a:srgbClr val="6600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ПОРТФОЛИО</a:t>
            </a:r>
            <a:r>
              <a:rPr lang="ru-RU" sz="2200" b="1" i="1" dirty="0">
                <a:solidFill>
                  <a:srgbClr val="002060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2200" b="1" i="1" dirty="0">
                <a:solidFill>
                  <a:srgbClr val="002060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2000" b="1" spc="-1" dirty="0" smtClean="0">
                <a:solidFill>
                  <a:srgbClr val="002060"/>
                </a:solidFill>
                <a:latin typeface="Times New Roman"/>
              </a:rPr>
              <a:t>Силантьевой Валентины Владимировны, </a:t>
            </a:r>
            <a:br>
              <a:rPr lang="ru-RU" sz="2000" b="1" spc="-1" dirty="0" smtClean="0">
                <a:solidFill>
                  <a:srgbClr val="002060"/>
                </a:solidFill>
                <a:latin typeface="Times New Roman"/>
              </a:rPr>
            </a:br>
            <a:r>
              <a:rPr lang="ru-RU" sz="2000" b="1" spc="-1" dirty="0" smtClean="0">
                <a:solidFill>
                  <a:srgbClr val="002060"/>
                </a:solidFill>
                <a:latin typeface="Times New Roman"/>
              </a:rPr>
              <a:t>воспитателя </a:t>
            </a:r>
            <a:r>
              <a:rPr lang="ru-RU" sz="2000" b="1" spc="-1" dirty="0">
                <a:solidFill>
                  <a:srgbClr val="002060"/>
                </a:solidFill>
                <a:latin typeface="Times New Roman"/>
              </a:rPr>
              <a:t>муниципального дошкольного образовательного учреждения </a:t>
            </a:r>
            <a:r>
              <a:rPr lang="ru-RU" sz="2000" b="1" spc="-1" dirty="0" smtClean="0">
                <a:solidFill>
                  <a:srgbClr val="002060"/>
                </a:solidFill>
                <a:latin typeface="Times New Roman"/>
              </a:rPr>
              <a:t/>
            </a:r>
            <a:br>
              <a:rPr lang="ru-RU" sz="2000" b="1" spc="-1" dirty="0" smtClean="0">
                <a:solidFill>
                  <a:srgbClr val="002060"/>
                </a:solidFill>
                <a:latin typeface="Times New Roman"/>
              </a:rPr>
            </a:br>
            <a:r>
              <a:rPr lang="ru-RU" sz="2000" b="1" spc="-1" dirty="0" smtClean="0">
                <a:solidFill>
                  <a:srgbClr val="002060"/>
                </a:solidFill>
                <a:latin typeface="Times New Roman"/>
              </a:rPr>
              <a:t>«</a:t>
            </a:r>
            <a:r>
              <a:rPr lang="ru-RU" sz="2000" b="1" spc="-1" dirty="0">
                <a:solidFill>
                  <a:srgbClr val="002060"/>
                </a:solidFill>
                <a:latin typeface="Times New Roman"/>
              </a:rPr>
              <a:t>Детский сад № 78 комбинированного вида» городского округа Саранск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endParaRPr lang="ru-RU" sz="1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07224" y="1721900"/>
            <a:ext cx="5704764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42444">
              <a:lnSpc>
                <a:spcPct val="80000"/>
              </a:lnSpc>
              <a:spcBef>
                <a:spcPts val="917"/>
              </a:spcBef>
              <a:tabLst>
                <a:tab pos="457206" algn="l"/>
                <a:tab pos="596908" algn="l"/>
                <a:tab pos="1195932" algn="l"/>
                <a:tab pos="1794956" algn="l"/>
                <a:tab pos="2393981" algn="l"/>
                <a:tab pos="2993004" algn="l"/>
                <a:tab pos="3592029" algn="l"/>
                <a:tab pos="4191053" algn="l"/>
                <a:tab pos="4790078" algn="l"/>
                <a:tab pos="5389101" algn="l"/>
                <a:tab pos="5988125" algn="l"/>
                <a:tab pos="6587149" algn="l"/>
                <a:tab pos="7186174" algn="l"/>
                <a:tab pos="7785197" algn="l"/>
                <a:tab pos="8384222" algn="l"/>
                <a:tab pos="8983246" algn="l"/>
                <a:tab pos="9582271" algn="l"/>
                <a:tab pos="10181294" algn="l"/>
                <a:tab pos="10780319" algn="l"/>
                <a:tab pos="11379342" algn="l"/>
                <a:tab pos="11978367" algn="l"/>
              </a:tabLst>
            </a:pPr>
            <a:r>
              <a:rPr lang="ru-RU" sz="1600" b="1" dirty="0">
                <a:solidFill>
                  <a:srgbClr val="74002C"/>
                </a:solidFill>
                <a:latin typeface="Times New Roman" panose="02020603050405020304" pitchFamily="18" charset="0"/>
              </a:rPr>
              <a:t>Дата рождения: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</a:rPr>
              <a:t>02.06.1974 г.</a:t>
            </a:r>
          </a:p>
          <a:p>
            <a:pPr algn="just" defTabSz="842444">
              <a:lnSpc>
                <a:spcPct val="80000"/>
              </a:lnSpc>
              <a:spcBef>
                <a:spcPts val="917"/>
              </a:spcBef>
              <a:tabLst>
                <a:tab pos="457206" algn="l"/>
                <a:tab pos="596908" algn="l"/>
                <a:tab pos="1195932" algn="l"/>
                <a:tab pos="1794956" algn="l"/>
                <a:tab pos="2393981" algn="l"/>
                <a:tab pos="2993004" algn="l"/>
                <a:tab pos="3592029" algn="l"/>
                <a:tab pos="4191053" algn="l"/>
                <a:tab pos="4790078" algn="l"/>
                <a:tab pos="5389101" algn="l"/>
                <a:tab pos="5988125" algn="l"/>
                <a:tab pos="6587149" algn="l"/>
                <a:tab pos="7186174" algn="l"/>
                <a:tab pos="7785197" algn="l"/>
                <a:tab pos="8384222" algn="l"/>
                <a:tab pos="8983246" algn="l"/>
                <a:tab pos="9582271" algn="l"/>
                <a:tab pos="10181294" algn="l"/>
                <a:tab pos="10780319" algn="l"/>
                <a:tab pos="11379342" algn="l"/>
                <a:tab pos="11978367" algn="l"/>
              </a:tabLst>
            </a:pPr>
            <a:r>
              <a:rPr lang="ru-RU" sz="1600" b="1" dirty="0">
                <a:solidFill>
                  <a:srgbClr val="74002C"/>
                </a:solidFill>
                <a:latin typeface="Times New Roman" panose="02020603050405020304" pitchFamily="18" charset="0"/>
              </a:rPr>
              <a:t>Профессиональное образование:</a:t>
            </a:r>
            <a:r>
              <a:rPr lang="ru-RU" sz="1600" dirty="0">
                <a:solidFill>
                  <a:srgbClr val="660066"/>
                </a:solidFill>
                <a:latin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</a:rPr>
              <a:t>высшее, МГПИ </a:t>
            </a:r>
            <a:r>
              <a:rPr lang="ru-RU" sz="1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им.М.Е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Евсевьева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1998 г.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just" defTabSz="842444">
              <a:lnSpc>
                <a:spcPct val="80000"/>
              </a:lnSpc>
              <a:spcBef>
                <a:spcPts val="917"/>
              </a:spcBef>
              <a:tabLst>
                <a:tab pos="457206" algn="l"/>
                <a:tab pos="596908" algn="l"/>
                <a:tab pos="1195932" algn="l"/>
                <a:tab pos="1794956" algn="l"/>
                <a:tab pos="2393981" algn="l"/>
                <a:tab pos="2993004" algn="l"/>
                <a:tab pos="3592029" algn="l"/>
                <a:tab pos="4191053" algn="l"/>
                <a:tab pos="4790078" algn="l"/>
                <a:tab pos="5389101" algn="l"/>
                <a:tab pos="5988125" algn="l"/>
                <a:tab pos="6587149" algn="l"/>
                <a:tab pos="7186174" algn="l"/>
                <a:tab pos="7785197" algn="l"/>
                <a:tab pos="8384222" algn="l"/>
                <a:tab pos="8983246" algn="l"/>
                <a:tab pos="9582271" algn="l"/>
                <a:tab pos="10181294" algn="l"/>
                <a:tab pos="10780319" algn="l"/>
                <a:tab pos="11379342" algn="l"/>
                <a:tab pos="11978367" algn="l"/>
              </a:tabLst>
            </a:pPr>
            <a:r>
              <a:rPr lang="ru-RU" sz="16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Квалификация: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учитель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</a:rPr>
              <a:t>русского языка и литературы</a:t>
            </a:r>
          </a:p>
          <a:p>
            <a:pPr algn="just" defTabSz="842444">
              <a:lnSpc>
                <a:spcPct val="80000"/>
              </a:lnSpc>
              <a:spcBef>
                <a:spcPts val="917"/>
              </a:spcBef>
              <a:tabLst>
                <a:tab pos="457206" algn="l"/>
                <a:tab pos="596908" algn="l"/>
                <a:tab pos="1195932" algn="l"/>
                <a:tab pos="1794956" algn="l"/>
                <a:tab pos="2393981" algn="l"/>
                <a:tab pos="2993004" algn="l"/>
                <a:tab pos="3592029" algn="l"/>
                <a:tab pos="4191053" algn="l"/>
                <a:tab pos="4790078" algn="l"/>
                <a:tab pos="5389101" algn="l"/>
                <a:tab pos="5988125" algn="l"/>
                <a:tab pos="6587149" algn="l"/>
                <a:tab pos="7186174" algn="l"/>
                <a:tab pos="7785197" algn="l"/>
                <a:tab pos="8384222" algn="l"/>
                <a:tab pos="8983246" algn="l"/>
                <a:tab pos="9582271" algn="l"/>
                <a:tab pos="10181294" algn="l"/>
                <a:tab pos="10780319" algn="l"/>
                <a:tab pos="11379342" algn="l"/>
                <a:tab pos="11978367" algn="l"/>
              </a:tabLst>
            </a:pPr>
            <a:r>
              <a:rPr lang="ru-RU" sz="16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По </a:t>
            </a:r>
            <a:r>
              <a:rPr lang="ru-RU" sz="1600" b="1" dirty="0" smtClean="0">
                <a:solidFill>
                  <a:srgbClr val="660033"/>
                </a:solidFill>
                <a:latin typeface="Times New Roman" panose="02020603050405020304" pitchFamily="18" charset="0"/>
              </a:rPr>
              <a:t>специальности: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</a:rPr>
              <a:t>«Филология. Русский язык и литература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»</a:t>
            </a:r>
          </a:p>
          <a:p>
            <a:pPr algn="just" defTabSz="842444">
              <a:lnSpc>
                <a:spcPct val="80000"/>
              </a:lnSpc>
              <a:spcBef>
                <a:spcPts val="917"/>
              </a:spcBef>
              <a:tabLst>
                <a:tab pos="457206" algn="l"/>
                <a:tab pos="596908" algn="l"/>
                <a:tab pos="1195932" algn="l"/>
                <a:tab pos="1794956" algn="l"/>
                <a:tab pos="2393981" algn="l"/>
                <a:tab pos="2993004" algn="l"/>
                <a:tab pos="3592029" algn="l"/>
                <a:tab pos="4191053" algn="l"/>
                <a:tab pos="4790078" algn="l"/>
                <a:tab pos="5389101" algn="l"/>
                <a:tab pos="5988125" algn="l"/>
                <a:tab pos="6587149" algn="l"/>
                <a:tab pos="7186174" algn="l"/>
                <a:tab pos="7785197" algn="l"/>
                <a:tab pos="8384222" algn="l"/>
                <a:tab pos="8983246" algn="l"/>
                <a:tab pos="9582271" algn="l"/>
                <a:tab pos="10181294" algn="l"/>
                <a:tab pos="10780319" algn="l"/>
                <a:tab pos="11379342" algn="l"/>
                <a:tab pos="11978367" algn="l"/>
              </a:tabLst>
            </a:pPr>
            <a:r>
              <a:rPr lang="ru-RU" sz="1600" b="1" dirty="0" smtClean="0">
                <a:solidFill>
                  <a:srgbClr val="74002C"/>
                </a:solidFill>
                <a:latin typeface="Times New Roman" panose="02020603050405020304" pitchFamily="18" charset="0"/>
              </a:rPr>
              <a:t>Дата </a:t>
            </a:r>
            <a:r>
              <a:rPr lang="ru-RU" sz="1600" b="1" dirty="0">
                <a:solidFill>
                  <a:srgbClr val="74002C"/>
                </a:solidFill>
                <a:latin typeface="Times New Roman" panose="02020603050405020304" pitchFamily="18" charset="0"/>
              </a:rPr>
              <a:t>выдачи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</a:rPr>
              <a:t>24 января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1998 г.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just" defTabSz="842444">
              <a:lnSpc>
                <a:spcPct val="80000"/>
              </a:lnSpc>
              <a:spcBef>
                <a:spcPts val="917"/>
              </a:spcBef>
              <a:tabLst>
                <a:tab pos="457206" algn="l"/>
                <a:tab pos="596908" algn="l"/>
                <a:tab pos="1195932" algn="l"/>
                <a:tab pos="1794956" algn="l"/>
                <a:tab pos="2393981" algn="l"/>
                <a:tab pos="2993004" algn="l"/>
                <a:tab pos="3592029" algn="l"/>
                <a:tab pos="4191053" algn="l"/>
                <a:tab pos="4790078" algn="l"/>
                <a:tab pos="5389101" algn="l"/>
                <a:tab pos="5988125" algn="l"/>
                <a:tab pos="6587149" algn="l"/>
                <a:tab pos="7186174" algn="l"/>
                <a:tab pos="7785197" algn="l"/>
                <a:tab pos="8384222" algn="l"/>
                <a:tab pos="8983246" algn="l"/>
                <a:tab pos="9582271" algn="l"/>
                <a:tab pos="10181294" algn="l"/>
                <a:tab pos="10780319" algn="l"/>
                <a:tab pos="11379342" algn="l"/>
                <a:tab pos="11978367" algn="l"/>
              </a:tabLst>
            </a:pPr>
            <a:r>
              <a:rPr lang="ru-RU" sz="1600" b="1" dirty="0">
                <a:solidFill>
                  <a:srgbClr val="74002C"/>
                </a:solidFill>
                <a:latin typeface="Times New Roman" panose="02020603050405020304" pitchFamily="18" charset="0"/>
              </a:rPr>
              <a:t>Переподготовка</a:t>
            </a:r>
            <a:r>
              <a:rPr lang="ru-RU" sz="1600" b="1" dirty="0" smtClean="0">
                <a:solidFill>
                  <a:srgbClr val="74002C"/>
                </a:solidFill>
                <a:latin typeface="Times New Roman" panose="02020603050405020304" pitchFamily="18" charset="0"/>
              </a:rPr>
              <a:t>: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ГБПОУ РМ «</a:t>
            </a:r>
            <a:r>
              <a:rPr lang="ru-RU" sz="1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Ичалковский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пдагогический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колледж»</a:t>
            </a:r>
          </a:p>
          <a:p>
            <a:pPr algn="just" defTabSz="842444">
              <a:lnSpc>
                <a:spcPct val="80000"/>
              </a:lnSpc>
              <a:spcBef>
                <a:spcPts val="917"/>
              </a:spcBef>
              <a:tabLst>
                <a:tab pos="457206" algn="l"/>
                <a:tab pos="596908" algn="l"/>
                <a:tab pos="1195932" algn="l"/>
                <a:tab pos="1794956" algn="l"/>
                <a:tab pos="2393981" algn="l"/>
                <a:tab pos="2993004" algn="l"/>
                <a:tab pos="3592029" algn="l"/>
                <a:tab pos="4191053" algn="l"/>
                <a:tab pos="4790078" algn="l"/>
                <a:tab pos="5389101" algn="l"/>
                <a:tab pos="5988125" algn="l"/>
                <a:tab pos="6587149" algn="l"/>
                <a:tab pos="7186174" algn="l"/>
                <a:tab pos="7785197" algn="l"/>
                <a:tab pos="8384222" algn="l"/>
                <a:tab pos="8983246" algn="l"/>
                <a:tab pos="9582271" algn="l"/>
                <a:tab pos="10181294" algn="l"/>
                <a:tab pos="10780319" algn="l"/>
                <a:tab pos="11379342" algn="l"/>
                <a:tab pos="11978367" algn="l"/>
              </a:tabLst>
            </a:pPr>
            <a:r>
              <a:rPr lang="ru-RU" sz="1600" b="1" dirty="0" smtClean="0">
                <a:solidFill>
                  <a:srgbClr val="800000"/>
                </a:solidFill>
                <a:latin typeface="Times New Roman" panose="02020603050405020304" pitchFamily="18" charset="0"/>
              </a:rPr>
              <a:t>Программа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«Дошкольное образование»</a:t>
            </a:r>
          </a:p>
          <a:p>
            <a:pPr algn="just" defTabSz="842444">
              <a:lnSpc>
                <a:spcPct val="80000"/>
              </a:lnSpc>
              <a:spcBef>
                <a:spcPts val="917"/>
              </a:spcBef>
              <a:tabLst>
                <a:tab pos="457206" algn="l"/>
                <a:tab pos="596908" algn="l"/>
                <a:tab pos="1195932" algn="l"/>
                <a:tab pos="1794956" algn="l"/>
                <a:tab pos="2393981" algn="l"/>
                <a:tab pos="2993004" algn="l"/>
                <a:tab pos="3592029" algn="l"/>
                <a:tab pos="4191053" algn="l"/>
                <a:tab pos="4790078" algn="l"/>
                <a:tab pos="5389101" algn="l"/>
                <a:tab pos="5988125" algn="l"/>
                <a:tab pos="6587149" algn="l"/>
                <a:tab pos="7186174" algn="l"/>
                <a:tab pos="7785197" algn="l"/>
                <a:tab pos="8384222" algn="l"/>
                <a:tab pos="8983246" algn="l"/>
                <a:tab pos="9582271" algn="l"/>
                <a:tab pos="10181294" algn="l"/>
                <a:tab pos="10780319" algn="l"/>
                <a:tab pos="11379342" algn="l"/>
                <a:tab pos="11978367" algn="l"/>
              </a:tabLst>
            </a:pPr>
            <a:r>
              <a:rPr lang="ru-RU" sz="1600" b="1" dirty="0" smtClean="0">
                <a:solidFill>
                  <a:srgbClr val="74002C"/>
                </a:solidFill>
                <a:latin typeface="Times New Roman" panose="02020603050405020304" pitchFamily="18" charset="0"/>
              </a:rPr>
              <a:t>Стаж </a:t>
            </a:r>
            <a:r>
              <a:rPr lang="ru-RU" sz="1600" b="1" dirty="0">
                <a:solidFill>
                  <a:srgbClr val="74002C"/>
                </a:solidFill>
                <a:latin typeface="Times New Roman" panose="02020603050405020304" pitchFamily="18" charset="0"/>
              </a:rPr>
              <a:t>педагогической </a:t>
            </a:r>
            <a:r>
              <a:rPr lang="ru-RU" sz="1600" b="1" dirty="0" smtClean="0">
                <a:solidFill>
                  <a:srgbClr val="74002C"/>
                </a:solidFill>
                <a:latin typeface="Times New Roman" panose="02020603050405020304" pitchFamily="18" charset="0"/>
              </a:rPr>
              <a:t>работы</a:t>
            </a:r>
            <a:r>
              <a:rPr lang="ru-RU" sz="16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(по специальности</a:t>
            </a:r>
            <a:r>
              <a:rPr lang="ru-RU" sz="1600" b="1" dirty="0" smtClean="0">
                <a:solidFill>
                  <a:srgbClr val="660033"/>
                </a:solidFill>
                <a:latin typeface="Times New Roman" panose="02020603050405020304" pitchFamily="18" charset="0"/>
              </a:rPr>
              <a:t>):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19 лет</a:t>
            </a:r>
          </a:p>
          <a:p>
            <a:pPr algn="just" defTabSz="842444">
              <a:lnSpc>
                <a:spcPct val="80000"/>
              </a:lnSpc>
              <a:spcBef>
                <a:spcPts val="917"/>
              </a:spcBef>
              <a:tabLst>
                <a:tab pos="457206" algn="l"/>
                <a:tab pos="596908" algn="l"/>
                <a:tab pos="1195932" algn="l"/>
                <a:tab pos="1794956" algn="l"/>
                <a:tab pos="2393981" algn="l"/>
                <a:tab pos="2993004" algn="l"/>
                <a:tab pos="3592029" algn="l"/>
                <a:tab pos="4191053" algn="l"/>
                <a:tab pos="4790078" algn="l"/>
                <a:tab pos="5389101" algn="l"/>
                <a:tab pos="5988125" algn="l"/>
                <a:tab pos="6587149" algn="l"/>
                <a:tab pos="7186174" algn="l"/>
                <a:tab pos="7785197" algn="l"/>
                <a:tab pos="8384222" algn="l"/>
                <a:tab pos="8983246" algn="l"/>
                <a:tab pos="9582271" algn="l"/>
                <a:tab pos="10181294" algn="l"/>
                <a:tab pos="10780319" algn="l"/>
                <a:tab pos="11379342" algn="l"/>
                <a:tab pos="11978367" algn="l"/>
              </a:tabLst>
            </a:pPr>
            <a:r>
              <a:rPr lang="ru-RU" sz="1600" b="1" dirty="0">
                <a:solidFill>
                  <a:srgbClr val="660033"/>
                </a:solidFill>
                <a:latin typeface="Times New Roman"/>
                <a:ea typeface="Times New Roman"/>
                <a:cs typeface="Times New Roman"/>
              </a:rPr>
              <a:t>В данном учреждении: </a:t>
            </a:r>
            <a:r>
              <a:rPr lang="ru-RU" sz="1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8 лет 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just" defTabSz="842444">
              <a:lnSpc>
                <a:spcPct val="80000"/>
              </a:lnSpc>
              <a:spcBef>
                <a:spcPts val="917"/>
              </a:spcBef>
              <a:tabLst>
                <a:tab pos="457206" algn="l"/>
                <a:tab pos="596908" algn="l"/>
                <a:tab pos="1195932" algn="l"/>
                <a:tab pos="1794956" algn="l"/>
                <a:tab pos="2393981" algn="l"/>
                <a:tab pos="2993004" algn="l"/>
                <a:tab pos="3592029" algn="l"/>
                <a:tab pos="4191053" algn="l"/>
                <a:tab pos="4790078" algn="l"/>
                <a:tab pos="5389101" algn="l"/>
                <a:tab pos="5988125" algn="l"/>
                <a:tab pos="6587149" algn="l"/>
                <a:tab pos="7186174" algn="l"/>
                <a:tab pos="7785197" algn="l"/>
                <a:tab pos="8384222" algn="l"/>
                <a:tab pos="8983246" algn="l"/>
                <a:tab pos="9582271" algn="l"/>
                <a:tab pos="10181294" algn="l"/>
                <a:tab pos="10780319" algn="l"/>
                <a:tab pos="11379342" algn="l"/>
                <a:tab pos="11978367" algn="l"/>
              </a:tabLst>
            </a:pPr>
            <a:r>
              <a:rPr lang="ru-RU" sz="1600" b="1" dirty="0" smtClean="0">
                <a:solidFill>
                  <a:srgbClr val="74002C"/>
                </a:solidFill>
                <a:latin typeface="Times New Roman" panose="02020603050405020304" pitchFamily="18" charset="0"/>
              </a:rPr>
              <a:t>Общий </a:t>
            </a:r>
            <a:r>
              <a:rPr lang="ru-RU" sz="1600" b="1" dirty="0">
                <a:solidFill>
                  <a:srgbClr val="74002C"/>
                </a:solidFill>
                <a:latin typeface="Times New Roman" panose="02020603050405020304" pitchFamily="18" charset="0"/>
              </a:rPr>
              <a:t>трудовой стаж: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30 лет </a:t>
            </a:r>
          </a:p>
          <a:p>
            <a:pPr algn="just" defTabSz="842444">
              <a:lnSpc>
                <a:spcPct val="80000"/>
              </a:lnSpc>
              <a:spcBef>
                <a:spcPts val="917"/>
              </a:spcBef>
              <a:tabLst>
                <a:tab pos="457206" algn="l"/>
                <a:tab pos="596908" algn="l"/>
                <a:tab pos="1195932" algn="l"/>
                <a:tab pos="1794956" algn="l"/>
                <a:tab pos="2393981" algn="l"/>
                <a:tab pos="2993004" algn="l"/>
                <a:tab pos="3592029" algn="l"/>
                <a:tab pos="4191053" algn="l"/>
                <a:tab pos="4790078" algn="l"/>
                <a:tab pos="5389101" algn="l"/>
                <a:tab pos="5988125" algn="l"/>
                <a:tab pos="6587149" algn="l"/>
                <a:tab pos="7186174" algn="l"/>
                <a:tab pos="7785197" algn="l"/>
                <a:tab pos="8384222" algn="l"/>
                <a:tab pos="8983246" algn="l"/>
                <a:tab pos="9582271" algn="l"/>
                <a:tab pos="10181294" algn="l"/>
                <a:tab pos="10780319" algn="l"/>
                <a:tab pos="11379342" algn="l"/>
                <a:tab pos="11978367" algn="l"/>
              </a:tabLst>
            </a:pPr>
            <a:r>
              <a:rPr lang="ru-RU" sz="1600" b="1" dirty="0" smtClean="0">
                <a:solidFill>
                  <a:srgbClr val="74002C"/>
                </a:solidFill>
                <a:latin typeface="Times New Roman" panose="02020603050405020304" pitchFamily="18" charset="0"/>
              </a:rPr>
              <a:t>Наличие квалификационной категории: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первая</a:t>
            </a:r>
          </a:p>
          <a:p>
            <a:pPr algn="just" defTabSz="842444">
              <a:lnSpc>
                <a:spcPct val="80000"/>
              </a:lnSpc>
              <a:spcBef>
                <a:spcPts val="917"/>
              </a:spcBef>
              <a:tabLst>
                <a:tab pos="457206" algn="l"/>
                <a:tab pos="596908" algn="l"/>
                <a:tab pos="1195932" algn="l"/>
                <a:tab pos="1794956" algn="l"/>
                <a:tab pos="2393981" algn="l"/>
                <a:tab pos="2993004" algn="l"/>
                <a:tab pos="3592029" algn="l"/>
                <a:tab pos="4191053" algn="l"/>
                <a:tab pos="4790078" algn="l"/>
                <a:tab pos="5389101" algn="l"/>
                <a:tab pos="5988125" algn="l"/>
                <a:tab pos="6587149" algn="l"/>
                <a:tab pos="7186174" algn="l"/>
                <a:tab pos="7785197" algn="l"/>
                <a:tab pos="8384222" algn="l"/>
                <a:tab pos="8983246" algn="l"/>
                <a:tab pos="9582271" algn="l"/>
                <a:tab pos="10181294" algn="l"/>
                <a:tab pos="10780319" algn="l"/>
                <a:tab pos="11379342" algn="l"/>
                <a:tab pos="11978367" algn="l"/>
              </a:tabLst>
            </a:pPr>
            <a:r>
              <a:rPr lang="ru-RU" sz="1600" b="1" dirty="0" smtClean="0">
                <a:solidFill>
                  <a:srgbClr val="74002C"/>
                </a:solidFill>
                <a:latin typeface="Times New Roman" panose="02020603050405020304" pitchFamily="18" charset="0"/>
              </a:rPr>
              <a:t>Дата </a:t>
            </a:r>
            <a:r>
              <a:rPr lang="ru-RU" sz="1600" b="1" dirty="0">
                <a:solidFill>
                  <a:srgbClr val="74002C"/>
                </a:solidFill>
                <a:latin typeface="Times New Roman" panose="02020603050405020304" pitchFamily="18" charset="0"/>
              </a:rPr>
              <a:t>последней аттестации: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14.02.2018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</a:rPr>
              <a:t>г. </a:t>
            </a:r>
          </a:p>
          <a:p>
            <a:pPr algn="just" defTabSz="842444">
              <a:lnSpc>
                <a:spcPct val="80000"/>
              </a:lnSpc>
              <a:spcBef>
                <a:spcPts val="917"/>
              </a:spcBef>
              <a:tabLst>
                <a:tab pos="457206" algn="l"/>
                <a:tab pos="596908" algn="l"/>
                <a:tab pos="1195932" algn="l"/>
                <a:tab pos="1794956" algn="l"/>
                <a:tab pos="2393981" algn="l"/>
                <a:tab pos="2993004" algn="l"/>
                <a:tab pos="3592029" algn="l"/>
                <a:tab pos="4191053" algn="l"/>
                <a:tab pos="4790078" algn="l"/>
                <a:tab pos="5389101" algn="l"/>
                <a:tab pos="5988125" algn="l"/>
                <a:tab pos="6587149" algn="l"/>
                <a:tab pos="7186174" algn="l"/>
                <a:tab pos="7785197" algn="l"/>
                <a:tab pos="8384222" algn="l"/>
                <a:tab pos="8983246" algn="l"/>
                <a:tab pos="9582271" algn="l"/>
                <a:tab pos="10181294" algn="l"/>
                <a:tab pos="10780319" algn="l"/>
                <a:tab pos="11379342" algn="l"/>
                <a:tab pos="11978367" algn="l"/>
              </a:tabLst>
            </a:pPr>
            <a:r>
              <a:rPr lang="ru-RU" sz="1600" b="1" dirty="0">
                <a:solidFill>
                  <a:srgbClr val="74002C"/>
                </a:solidFill>
                <a:latin typeface="Times New Roman" panose="02020603050405020304" pitchFamily="18" charset="0"/>
              </a:rPr>
              <a:t>Звание: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</a:rPr>
              <a:t>не имеет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560" y="2487938"/>
            <a:ext cx="2944105" cy="309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88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3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80531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900" b="1" dirty="0" smtClean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4</a:t>
            </a:r>
            <a:r>
              <a:rPr lang="ru-RU" sz="29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. </a:t>
            </a:r>
            <a:r>
              <a:rPr lang="ru-RU" sz="29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Результаты участия </a:t>
            </a:r>
            <a:r>
              <a:rPr lang="ru-RU" sz="29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воспитанников </a:t>
            </a:r>
            <a:r>
              <a:rPr lang="ru-RU" sz="2900" b="1" spc="-1" dirty="0" smtClean="0">
                <a:solidFill>
                  <a:srgbClr val="002060"/>
                </a:solidFill>
                <a:latin typeface="Times New Roman"/>
              </a:rPr>
              <a:t>в конкурсах</a:t>
            </a:r>
            <a:r>
              <a:rPr lang="ru-RU" sz="2900" b="1" spc="-1" dirty="0">
                <a:solidFill>
                  <a:srgbClr val="002060"/>
                </a:solidFill>
                <a:latin typeface="Times New Roman"/>
              </a:rPr>
              <a:t>, выставках, турнирах, соревнованиях, акциях, фестивалях</a:t>
            </a:r>
            <a:r>
              <a:rPr lang="en-US" sz="3200" spc="-1" dirty="0">
                <a:solidFill>
                  <a:srgbClr val="000000"/>
                </a:solidFill>
                <a:latin typeface="Calibri"/>
              </a:rPr>
              <a:t/>
            </a:r>
            <a:br>
              <a:rPr lang="en-US" sz="3200" spc="-1" dirty="0">
                <a:solidFill>
                  <a:srgbClr val="000000"/>
                </a:solidFill>
                <a:latin typeface="Calibri"/>
              </a:rPr>
            </a:br>
            <a:r>
              <a:rPr lang="ru-RU" sz="31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526" y="1132764"/>
            <a:ext cx="3808209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1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3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0"/>
            <a:ext cx="8696358" cy="92189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en-US" sz="3200" spc="-1" dirty="0">
                <a:solidFill>
                  <a:srgbClr val="000000"/>
                </a:solidFill>
                <a:latin typeface="Calibri"/>
              </a:rPr>
              <a:t/>
            </a:r>
            <a:br>
              <a:rPr lang="en-US" sz="3200" spc="-1" dirty="0">
                <a:solidFill>
                  <a:srgbClr val="000000"/>
                </a:solidFill>
                <a:latin typeface="Calibri"/>
              </a:rPr>
            </a:br>
            <a:r>
              <a:rPr lang="ru-RU" sz="31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36534" y="17814"/>
            <a:ext cx="38709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spc="-1" dirty="0">
                <a:solidFill>
                  <a:srgbClr val="660033"/>
                </a:solidFill>
                <a:latin typeface="Times New Roman"/>
              </a:rPr>
              <a:t>Муниципальный уровень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78" y="439738"/>
            <a:ext cx="3042691" cy="432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609" y="1343819"/>
            <a:ext cx="3020780" cy="432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29" t="-906"/>
          <a:stretch/>
        </p:blipFill>
        <p:spPr>
          <a:xfrm>
            <a:off x="5872649" y="2538000"/>
            <a:ext cx="3203618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3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0"/>
            <a:ext cx="8696358" cy="92189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en-US" sz="3200" spc="-1" dirty="0">
                <a:solidFill>
                  <a:srgbClr val="000000"/>
                </a:solidFill>
                <a:latin typeface="Calibri"/>
              </a:rPr>
              <a:t/>
            </a:r>
            <a:br>
              <a:rPr lang="en-US" sz="3200" spc="-1" dirty="0">
                <a:solidFill>
                  <a:srgbClr val="000000"/>
                </a:solidFill>
                <a:latin typeface="Calibri"/>
              </a:rPr>
            </a:br>
            <a:r>
              <a:rPr lang="ru-RU" sz="31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68255" y="35974"/>
            <a:ext cx="30074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pc="-1" dirty="0">
                <a:solidFill>
                  <a:srgbClr val="660033"/>
                </a:solidFill>
                <a:latin typeface="Times New Roman"/>
              </a:rPr>
              <a:t>Российский уровень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54" y="497639"/>
            <a:ext cx="3054769" cy="432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001" y="1383560"/>
            <a:ext cx="3052800" cy="432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565" y="2415397"/>
            <a:ext cx="3100781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4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0"/>
            <a:ext cx="8696358" cy="92189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700" b="1" dirty="0" smtClean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5</a:t>
            </a:r>
            <a:r>
              <a:rPr lang="ru-RU" sz="27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. </a:t>
            </a:r>
            <a:r>
              <a:rPr lang="ru-RU" sz="27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Наличие авторских программ, методических пособий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77144" y="0"/>
            <a:ext cx="8696358" cy="92189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7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6</a:t>
            </a:r>
            <a:r>
              <a:rPr lang="ru-RU" sz="27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. 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281" y="1610355"/>
            <a:ext cx="3554328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8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15" y="431322"/>
            <a:ext cx="4008247" cy="576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488" y="431322"/>
            <a:ext cx="4190896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9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0"/>
            <a:ext cx="8696358" cy="92189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7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7. </a:t>
            </a:r>
            <a:r>
              <a:rPr lang="ru-RU" sz="27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Проведение открытых занятий, мастер-классов, мероприятий</a:t>
            </a: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045" y="1009936"/>
            <a:ext cx="406208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78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0"/>
            <a:ext cx="8696358" cy="92189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7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8. </a:t>
            </a:r>
            <a:r>
              <a:rPr lang="ru-RU" sz="27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Экспертная деятельность</a:t>
            </a: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190" y="730699"/>
            <a:ext cx="4236269" cy="599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02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0"/>
            <a:ext cx="8696358" cy="151400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7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9. </a:t>
            </a:r>
            <a:r>
              <a:rPr lang="ru-RU" sz="27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Общественно-педагогическая активность педагога: участие в комиссиях, педагогических сообществах, в жюри конкурсов</a:t>
            </a: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60" y="1337480"/>
            <a:ext cx="3808208" cy="540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804" y="1337480"/>
            <a:ext cx="3808209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1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3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0"/>
            <a:ext cx="8696358" cy="74950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54680" y="227061"/>
            <a:ext cx="38346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pc="-1" dirty="0">
                <a:solidFill>
                  <a:srgbClr val="660033"/>
                </a:solidFill>
                <a:latin typeface="Times New Roman"/>
              </a:rPr>
              <a:t>Республиканский уровень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949" y="846161"/>
            <a:ext cx="4068100" cy="584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76184" y="329783"/>
            <a:ext cx="7886700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200" b="1" dirty="0" smtClean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Представление </a:t>
            </a:r>
            <a:r>
              <a:rPr lang="ru-RU" sz="22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инновационного педагогического опыта</a:t>
            </a:r>
            <a:br>
              <a:rPr lang="ru-RU" sz="22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200" b="1" dirty="0" smtClean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на сайте  МДОУ  </a:t>
            </a:r>
            <a:r>
              <a:rPr lang="ru-RU" sz="2200" b="1" spc="-1" dirty="0" smtClean="0">
                <a:solidFill>
                  <a:srgbClr val="002060"/>
                </a:solidFill>
                <a:latin typeface="Times New Roman"/>
              </a:rPr>
              <a:t>«Детский сад № 78 комбинированного вида» 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endParaRPr lang="ru-RU" sz="1800" b="1" dirty="0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628650" y="1978925"/>
            <a:ext cx="7886700" cy="419803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«Воспитание </a:t>
            </a:r>
            <a: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духовно-нравственных качеств дошкольников, </a:t>
            </a:r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дружеских взаимоотношений»</a:t>
            </a:r>
          </a:p>
          <a:p>
            <a:pPr marL="0" indent="0" algn="ctr">
              <a:buNone/>
            </a:pPr>
            <a:endParaRPr lang="ru-RU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en-US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disk.yandex.ru/i/c4Ixwa0GULsoRA</a:t>
            </a:r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11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3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0"/>
            <a:ext cx="8696358" cy="151400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056613" y="207509"/>
            <a:ext cx="30074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pc="-1" dirty="0">
                <a:solidFill>
                  <a:srgbClr val="660033"/>
                </a:solidFill>
                <a:latin typeface="Times New Roman"/>
              </a:rPr>
              <a:t>Российский уровень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598" y="3746820"/>
            <a:ext cx="4002150" cy="288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10" y="1967923"/>
            <a:ext cx="4169885" cy="288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598" y="669174"/>
            <a:ext cx="4070523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23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0"/>
            <a:ext cx="8696358" cy="74950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7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10. </a:t>
            </a:r>
            <a:r>
              <a:rPr lang="ru-RU" sz="27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Позитивные результаты работы с воспитанниками</a:t>
            </a: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48" y="873457"/>
            <a:ext cx="4062089" cy="576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090" y="887426"/>
            <a:ext cx="406208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04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0"/>
            <a:ext cx="8696358" cy="74950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31" y="380230"/>
            <a:ext cx="4315969" cy="6120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725" y="370115"/>
            <a:ext cx="4315969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23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0"/>
            <a:ext cx="8696358" cy="74950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7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11. </a:t>
            </a:r>
            <a:r>
              <a:rPr lang="ru-RU" sz="27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Качество взаимодействия с родителями:</a:t>
            </a: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045" y="805218"/>
            <a:ext cx="406208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95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41" y="372175"/>
            <a:ext cx="4315969" cy="6120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944" y="372175"/>
            <a:ext cx="4315970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7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96" y="372175"/>
            <a:ext cx="4315970" cy="6120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271" y="372175"/>
            <a:ext cx="4315970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27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0"/>
            <a:ext cx="8696358" cy="74950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7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12. </a:t>
            </a:r>
            <a:r>
              <a:rPr lang="ru-RU" sz="27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Работа с детьми из социально-неблагополучных семей</a:t>
            </a: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76" y="655093"/>
            <a:ext cx="4315970" cy="612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419" y="655093"/>
            <a:ext cx="4315970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2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0"/>
            <a:ext cx="8696358" cy="74950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7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13. </a:t>
            </a:r>
            <a:r>
              <a:rPr lang="ru-RU" sz="27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Участие педагога в профессиональных конкурсах</a:t>
            </a: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13" y="937083"/>
            <a:ext cx="7272385" cy="514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6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263" y="304342"/>
            <a:ext cx="4415471" cy="624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0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1" y="567615"/>
            <a:ext cx="8091577" cy="572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92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700" b="1" spc="-1" dirty="0">
                <a:solidFill>
                  <a:srgbClr val="002060"/>
                </a:solidFill>
                <a:latin typeface="Times New Roman"/>
              </a:rPr>
              <a:t>1. Участие в инновационной (экспериментальной) деятельности</a:t>
            </a:r>
            <a:r>
              <a:rPr lang="en-US" sz="3200" spc="-1" dirty="0">
                <a:solidFill>
                  <a:srgbClr val="000000"/>
                </a:solidFill>
                <a:latin typeface="Calibri"/>
              </a:rPr>
              <a:t/>
            </a:r>
            <a:br>
              <a:rPr lang="en-US" sz="3200" spc="-1" dirty="0">
                <a:solidFill>
                  <a:srgbClr val="000000"/>
                </a:solidFill>
                <a:latin typeface="Calibri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endParaRPr lang="ru-RU" sz="1800" b="1" dirty="0"/>
          </a:p>
        </p:txBody>
      </p:sp>
      <p:pic>
        <p:nvPicPr>
          <p:cNvPr id="6" name="Содержимое 3"/>
          <p:cNvPicPr>
            <a:picLocks noGrp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15180" y="1471954"/>
            <a:ext cx="3056930" cy="4690872"/>
          </a:xfrm>
          <a:prstGeom prst="rect">
            <a:avLst/>
          </a:prstGeom>
          <a:ln w="38160">
            <a:solidFill>
              <a:srgbClr val="002060"/>
            </a:solidFill>
            <a:round/>
          </a:ln>
        </p:spPr>
      </p:pic>
      <p:pic>
        <p:nvPicPr>
          <p:cNvPr id="8" name="Объект 5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748138" y="1690689"/>
            <a:ext cx="5122013" cy="4171843"/>
          </a:xfrm>
          <a:prstGeom prst="rect">
            <a:avLst/>
          </a:prstGeom>
          <a:ln w="38160">
            <a:solidFill>
              <a:srgbClr val="002060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89068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0"/>
            <a:ext cx="8696358" cy="74950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565" y="239517"/>
            <a:ext cx="4642870" cy="638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2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12897" y="-41810"/>
            <a:ext cx="8118205" cy="41972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31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14. </a:t>
            </a: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Награды и поощрения </a:t>
            </a:r>
            <a:r>
              <a:rPr lang="ru-RU" sz="31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27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27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2550" y="811977"/>
            <a:ext cx="4185670" cy="585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1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0"/>
            <a:ext cx="8696358" cy="74950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/>
            </a:r>
            <a:b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09" y="374753"/>
            <a:ext cx="4385084" cy="61765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874" y="374753"/>
            <a:ext cx="4319453" cy="610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0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3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0"/>
            <a:ext cx="8696358" cy="92189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04562" y="2734669"/>
            <a:ext cx="63348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Спасибо за внимание!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20887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3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en-US" sz="3200" spc="-1" dirty="0">
                <a:solidFill>
                  <a:srgbClr val="000000"/>
                </a:solidFill>
                <a:latin typeface="Calibri"/>
              </a:rPr>
              <a:t/>
            </a:r>
            <a:br>
              <a:rPr lang="en-US" sz="3200" spc="-1" dirty="0">
                <a:solidFill>
                  <a:srgbClr val="000000"/>
                </a:solidFill>
                <a:latin typeface="Calibri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endParaRPr lang="ru-RU" sz="1800" b="1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85" y="339364"/>
            <a:ext cx="4315969" cy="6120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625" y="339364"/>
            <a:ext cx="4315969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48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en-US" sz="3200" spc="-1" dirty="0">
                <a:solidFill>
                  <a:srgbClr val="000000"/>
                </a:solidFill>
                <a:latin typeface="Calibri"/>
              </a:rPr>
              <a:t/>
            </a:r>
            <a:br>
              <a:rPr lang="en-US" sz="3200" spc="-1" dirty="0">
                <a:solidFill>
                  <a:srgbClr val="000000"/>
                </a:solidFill>
                <a:latin typeface="Calibri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endParaRPr lang="ru-RU" sz="1800" b="1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97" y="370115"/>
            <a:ext cx="4315970" cy="6120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82" y="370115"/>
            <a:ext cx="4315970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2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44774" y="82446"/>
            <a:ext cx="8696358" cy="92189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en-US" sz="3100" b="1" spc="-1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/>
            </a:r>
            <a:br>
              <a:rPr lang="en-US" sz="3100" b="1" spc="-1" dirty="0">
                <a:solidFill>
                  <a:schemeClr val="accent5">
                    <a:lumMod val="50000"/>
                  </a:schemeClr>
                </a:solidFill>
                <a:latin typeface="Calibri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290" y="203491"/>
            <a:ext cx="4569850" cy="6480000"/>
          </a:xfrm>
        </p:spPr>
      </p:pic>
    </p:spTree>
    <p:extLst>
      <p:ext uri="{BB962C8B-B14F-4D97-AF65-F5344CB8AC3E}">
        <p14:creationId xmlns:p14="http://schemas.microsoft.com/office/powerpoint/2010/main" val="385472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0"/>
            <a:ext cx="8696358" cy="92189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en-US" sz="3100" b="1" spc="-1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/>
            </a:r>
            <a:br>
              <a:rPr lang="en-US" sz="3100" b="1" spc="-1" dirty="0">
                <a:solidFill>
                  <a:schemeClr val="accent5">
                    <a:lumMod val="50000"/>
                  </a:schemeClr>
                </a:solidFill>
                <a:latin typeface="Calibri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53989" y="102403"/>
            <a:ext cx="5240740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100" b="1" dirty="0" smtClean="0">
                <a:solidFill>
                  <a:srgbClr val="4472C4">
                    <a:lumMod val="50000"/>
                  </a:srgbClr>
                </a:solidFill>
                <a:latin typeface="Times New Roman"/>
                <a:ea typeface="Times New Roman"/>
                <a:cs typeface="Times New Roman"/>
              </a:rPr>
              <a:t>2</a:t>
            </a:r>
            <a:r>
              <a:rPr lang="ru-RU" sz="3100" b="1" spc="-1" dirty="0">
                <a:solidFill>
                  <a:srgbClr val="4472C4">
                    <a:lumMod val="50000"/>
                  </a:srgbClr>
                </a:solidFill>
                <a:latin typeface="Times New Roman"/>
                <a:ea typeface="+mj-ea"/>
                <a:cs typeface="+mj-cs"/>
              </a:rPr>
              <a:t>. Наставничество</a:t>
            </a:r>
            <a:r>
              <a:rPr lang="en-US" sz="3100" b="1" spc="-1" dirty="0">
                <a:solidFill>
                  <a:srgbClr val="4472C4">
                    <a:lumMod val="50000"/>
                  </a:srgbClr>
                </a:solidFill>
                <a:ea typeface="+mj-ea"/>
                <a:cs typeface="+mj-cs"/>
              </a:rPr>
              <a:t/>
            </a:r>
            <a:br>
              <a:rPr lang="en-US" sz="3100" b="1" spc="-1" dirty="0">
                <a:solidFill>
                  <a:srgbClr val="4472C4">
                    <a:lumMod val="50000"/>
                  </a:srgbClr>
                </a:solidFill>
                <a:ea typeface="+mj-ea"/>
                <a:cs typeface="+mj-cs"/>
              </a:rPr>
            </a:br>
            <a:r>
              <a:rPr lang="ru-RU" sz="2400" b="1" dirty="0">
                <a:solidFill>
                  <a:srgbClr val="4472C4">
                    <a:lumMod val="50000"/>
                  </a:srgb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rgbClr val="4472C4">
                    <a:lumMod val="50000"/>
                  </a:srgbClr>
                </a:solidFill>
                <a:latin typeface="Times New Roman"/>
                <a:ea typeface="Times New Roman"/>
                <a:cs typeface="Times New Roman"/>
              </a:rPr>
            </a:br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3" y="626650"/>
            <a:ext cx="4315969" cy="6120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090" y="629424"/>
            <a:ext cx="4315970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8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Пользователь\Downloads\IMG-8388c62456ae01606f12532a3df071f0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989" y="53504"/>
            <a:ext cx="2367692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724" y="53504"/>
            <a:ext cx="2388226" cy="32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96" y="3429000"/>
            <a:ext cx="2357379" cy="3240000"/>
          </a:xfrm>
          <a:prstGeom prst="rect">
            <a:avLst/>
          </a:prstGeom>
          <a:ln w="635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310" y="3429000"/>
            <a:ext cx="2357379" cy="3240000"/>
          </a:xfrm>
          <a:prstGeom prst="rect">
            <a:avLst/>
          </a:prstGeom>
          <a:ln w="6350"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338" y="3429000"/>
            <a:ext cx="2357379" cy="3240000"/>
          </a:xfrm>
          <a:prstGeom prst="rect">
            <a:avLst/>
          </a:prstGeom>
          <a:ln w="635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134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80" cy="686023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3821" y="177421"/>
            <a:ext cx="8664690" cy="607998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3100" b="1" dirty="0" smtClean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3</a:t>
            </a:r>
            <a:r>
              <a:rPr lang="ru-RU" sz="3100" b="1" spc="-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. </a:t>
            </a:r>
            <a:r>
              <a:rPr lang="ru-RU" sz="3100" b="1" spc="-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Наличие публикаций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29554" y="6179822"/>
            <a:ext cx="71538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hlinkClick r:id="rId4"/>
              </a:rPr>
              <a:t>https://</a:t>
            </a:r>
            <a:r>
              <a:rPr lang="en-US" sz="2000" b="1" dirty="0" smtClean="0">
                <a:hlinkClick r:id="rId4"/>
              </a:rPr>
              <a:t>socpedagog13.edurm.ru/users/17537/content/articles</a:t>
            </a:r>
            <a:r>
              <a:rPr lang="ru-RU" sz="2000" b="1" dirty="0" smtClean="0"/>
              <a:t> </a:t>
            </a:r>
            <a:endParaRPr lang="ru-RU" sz="2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820" y="689171"/>
            <a:ext cx="3808208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7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5496</TotalTime>
  <Words>159</Words>
  <Application>Microsoft Office PowerPoint</Application>
  <PresentationFormat>Экран (4:3)</PresentationFormat>
  <Paragraphs>78</Paragraphs>
  <Slides>33</Slides>
  <Notes>28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   МИНИСТЕРСТВО ОБРАЗОВАНИЯ РЕСПУБЛИКИ МОРДОВИЯ ПОРТФОЛИО Силантьевой Валентины Владимировны,  воспитателя муниципального дошкольного образовательного учреждения  «Детский сад № 78 комбинированного вида» городского округа Саранск  </vt:lpstr>
      <vt:lpstr> Представление инновационного педагогического опыта на сайте  МДОУ  «Детский сад № 78 комбинированного вида»      </vt:lpstr>
      <vt:lpstr> 1. Участие в инновационной (экспериментальной) деятельности    </vt:lpstr>
      <vt:lpstr>     </vt:lpstr>
      <vt:lpstr>     </vt:lpstr>
      <vt:lpstr>     </vt:lpstr>
      <vt:lpstr>     </vt:lpstr>
      <vt:lpstr>Презентация PowerPoint</vt:lpstr>
      <vt:lpstr>3. Наличие публикаций  </vt:lpstr>
      <vt:lpstr>   4. Результаты участия воспитанников в конкурсах, выставках, турнирах, соревнованиях, акциях, фестивалях   </vt:lpstr>
      <vt:lpstr>        </vt:lpstr>
      <vt:lpstr>        </vt:lpstr>
      <vt:lpstr>  5. Наличие авторских программ, методических пособий </vt:lpstr>
      <vt:lpstr>         6. 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(очно)   </vt:lpstr>
      <vt:lpstr>Презентация PowerPoint</vt:lpstr>
      <vt:lpstr>      7. Проведение открытых занятий, мастер-классов, мероприятий   </vt:lpstr>
      <vt:lpstr>     8. Экспертная деятельность   </vt:lpstr>
      <vt:lpstr>    9. Общественно-педагогическая активность педагога: участие в комиссиях, педагогических сообществах, в жюри конкурсов   </vt:lpstr>
      <vt:lpstr>        </vt:lpstr>
      <vt:lpstr>       </vt:lpstr>
      <vt:lpstr>      10. Позитивные результаты работы с воспитанниками   </vt:lpstr>
      <vt:lpstr>         </vt:lpstr>
      <vt:lpstr>      11. Качество взаимодействия с родителями:   </vt:lpstr>
      <vt:lpstr>Презентация PowerPoint</vt:lpstr>
      <vt:lpstr>Презентация PowerPoint</vt:lpstr>
      <vt:lpstr>      12. Работа с детьми из социально-неблагополучных семей   </vt:lpstr>
      <vt:lpstr>      13. Участие педагога в профессиональных конкурсах   </vt:lpstr>
      <vt:lpstr>Презентация PowerPoint</vt:lpstr>
      <vt:lpstr>Презентация PowerPoint</vt:lpstr>
      <vt:lpstr>         </vt:lpstr>
      <vt:lpstr>        14. Награды и поощрения    </vt:lpstr>
      <vt:lpstr>         </vt:lpstr>
      <vt:lpstr>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Fess Leder</dc:creator>
  <cp:lastModifiedBy>Пользователь</cp:lastModifiedBy>
  <cp:revision>266</cp:revision>
  <dcterms:created xsi:type="dcterms:W3CDTF">2022-09-05T14:33:29Z</dcterms:created>
  <dcterms:modified xsi:type="dcterms:W3CDTF">2023-01-12T14:17:58Z</dcterms:modified>
</cp:coreProperties>
</file>