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47"/>
  </p:notesMasterIdLst>
  <p:sldIdLst>
    <p:sldId id="256" r:id="rId3"/>
    <p:sldId id="274" r:id="rId4"/>
    <p:sldId id="306" r:id="rId5"/>
    <p:sldId id="266" r:id="rId6"/>
    <p:sldId id="332" r:id="rId7"/>
    <p:sldId id="267" r:id="rId8"/>
    <p:sldId id="271" r:id="rId9"/>
    <p:sldId id="333" r:id="rId10"/>
    <p:sldId id="272" r:id="rId11"/>
    <p:sldId id="310" r:id="rId12"/>
    <p:sldId id="311" r:id="rId13"/>
    <p:sldId id="328" r:id="rId14"/>
    <p:sldId id="312" r:id="rId15"/>
    <p:sldId id="313" r:id="rId16"/>
    <p:sldId id="276" r:id="rId17"/>
    <p:sldId id="277" r:id="rId18"/>
    <p:sldId id="273" r:id="rId19"/>
    <p:sldId id="337" r:id="rId20"/>
    <p:sldId id="331" r:id="rId21"/>
    <p:sldId id="279" r:id="rId22"/>
    <p:sldId id="281" r:id="rId23"/>
    <p:sldId id="321" r:id="rId24"/>
    <p:sldId id="282" r:id="rId25"/>
    <p:sldId id="283" r:id="rId26"/>
    <p:sldId id="319" r:id="rId27"/>
    <p:sldId id="329" r:id="rId28"/>
    <p:sldId id="330" r:id="rId29"/>
    <p:sldId id="322" r:id="rId30"/>
    <p:sldId id="284" r:id="rId31"/>
    <p:sldId id="301" r:id="rId32"/>
    <p:sldId id="286" r:id="rId33"/>
    <p:sldId id="314" r:id="rId34"/>
    <p:sldId id="315" r:id="rId35"/>
    <p:sldId id="336" r:id="rId36"/>
    <p:sldId id="325" r:id="rId37"/>
    <p:sldId id="316" r:id="rId38"/>
    <p:sldId id="320" r:id="rId39"/>
    <p:sldId id="317" r:id="rId40"/>
    <p:sldId id="318" r:id="rId41"/>
    <p:sldId id="288" r:id="rId42"/>
    <p:sldId id="293" r:id="rId43"/>
    <p:sldId id="298" r:id="rId44"/>
    <p:sldId id="323" r:id="rId45"/>
    <p:sldId id="335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FF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59" autoAdjust="0"/>
    <p:restoredTop sz="86501" autoAdjust="0"/>
  </p:normalViewPr>
  <p:slideViewPr>
    <p:cSldViewPr>
      <p:cViewPr varScale="1">
        <p:scale>
          <a:sx n="97" d="100"/>
          <a:sy n="97" d="100"/>
        </p:scale>
        <p:origin x="-13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E30D6-E59B-4054-A6C6-9E14C51F663C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ADA3A-970C-4376-BDCB-94F1A18CF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3087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ADA3A-970C-4376-BDCB-94F1A18CF5D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7581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ADA3A-970C-4376-BDCB-94F1A18CF5DD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ADA3A-970C-4376-BDCB-94F1A18CF5D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0957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ADA3A-970C-4376-BDCB-94F1A18CF5DD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1887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ADA3A-970C-4376-BDCB-94F1A18CF5DD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0204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0424663-79EA-4B50-88EA-A41FB01FD64A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25EE6-0425-4DB9-9E59-44C6B237246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580014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EC6FED-A37F-40E7-B158-49C1DA27139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431775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ru-RU" noProof="0" smtClean="0"/>
              <a:t>Click to edit Master title style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ru-RU" noProof="0" smtClean="0"/>
              <a:t>Click to edit Master subtitle style</a:t>
            </a: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674CD4E-2E39-41F9-B765-3D5025ECC44D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3682D7-4B9B-428C-8DA3-D99F14C8697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884919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240267-0EA0-442E-8693-5D882819D53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4001219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7EAFDE-6B58-41AF-A125-E8B92660E37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349921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0DEAA-7A75-4CFA-A1F2-789B9A995A5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205738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4591A-8E5E-44A3-AA9F-D05FC48B670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1247921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7F3D1-7F0F-4E7A-8A1A-6A978C0CE0E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453216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5D4515-CE8C-4832-8A1B-9A328826DB8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247479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6088F2-AACB-4286-9938-8746E381BEC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939745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4C2423-9C80-429F-BC38-BFA65A4B5C3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910068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7267A-C0CC-4734-8DD5-96195EC905D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266090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EEE6D-2397-4CCA-A0A1-8FFDE51AF02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415690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2801EC-5723-43FC-A318-CD6E75615CA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910110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02A21-A242-4594-966A-987780FE415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28845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BEAB10-159D-4E1B-AD8A-EF686C644A6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187741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F350AA-1067-4F93-810A-7AD30B1F2FB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442203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4ED995-CFC7-4F1E-B180-3A66F83F4A4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14932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17214-5C4C-4A20-9452-6F87F02F75B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80657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17DFBE-2F2B-443E-BCF4-BA294B8C316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419373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F0CF86A-6EFE-4A19-ADF6-FFBDC11C8F4A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ru-RU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ru-RU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DAA36DE-BB1B-4ED4-B876-8B1D8419640A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prodlenka.org/metodicheskie-razrabotki/viewprofile/122613.html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fKVaPMjoMk&amp;t=2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116633"/>
            <a:ext cx="8352928" cy="648072"/>
          </a:xfrm>
        </p:spPr>
        <p:txBody>
          <a:bodyPr/>
          <a:lstStyle/>
          <a:p>
            <a:pPr algn="ctr"/>
            <a:r>
              <a:rPr lang="ru-RU" altLang="ru-RU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  <a:endParaRPr lang="ru-RU" altLang="ru-RU" sz="28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9912" y="980728"/>
            <a:ext cx="4608512" cy="2664296"/>
          </a:xfrm>
        </p:spPr>
        <p:txBody>
          <a:bodyPr/>
          <a:lstStyle/>
          <a:p>
            <a:pPr algn="ctr"/>
            <a:r>
              <a:rPr lang="ru-RU" altLang="ru-RU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/>
            <a:r>
              <a:rPr lang="ru-RU" altLang="ru-RU" dirty="0" err="1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Гадеевой</a:t>
            </a:r>
            <a:r>
              <a:rPr lang="ru-RU" altLang="ru-RU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Татьяны Ивановны</a:t>
            </a:r>
          </a:p>
          <a:p>
            <a:pPr algn="ctr"/>
            <a:r>
              <a:rPr lang="ru-RU" altLang="ru-RU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учителя-логопеда</a:t>
            </a:r>
          </a:p>
          <a:p>
            <a:pPr algn="ctr"/>
            <a:r>
              <a:rPr lang="ru-RU" altLang="ru-RU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 20 комбинированного вида»</a:t>
            </a:r>
          </a:p>
          <a:p>
            <a:pPr algn="ctr"/>
            <a:r>
              <a:rPr lang="ru-RU" altLang="ru-RU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dirty="0" err="1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.о</a:t>
            </a:r>
            <a:r>
              <a:rPr lang="ru-RU" altLang="ru-RU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Саранск</a:t>
            </a:r>
          </a:p>
          <a:p>
            <a:pPr algn="ctr"/>
            <a:endParaRPr lang="ru-RU" alt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30235030"/>
              </p:ext>
            </p:extLst>
          </p:nvPr>
        </p:nvGraphicFramePr>
        <p:xfrm>
          <a:off x="251520" y="3639270"/>
          <a:ext cx="7992888" cy="3003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928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003455">
                <a:tc>
                  <a:txBody>
                    <a:bodyPr/>
                    <a:lstStyle/>
                    <a:p>
                      <a:pPr eaLnBrk="1" hangingPunct="1">
                        <a:lnSpc>
                          <a:spcPts val="2500"/>
                        </a:lnSpc>
                      </a:pPr>
                      <a:r>
                        <a:rPr lang="ru-RU" altLang="ru-RU" sz="1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Дата рождения: 23.04.66 г.</a:t>
                      </a:r>
                    </a:p>
                    <a:p>
                      <a:pPr eaLnBrk="1" hangingPunct="1">
                        <a:lnSpc>
                          <a:spcPts val="2500"/>
                        </a:lnSpc>
                      </a:pPr>
                      <a:r>
                        <a:rPr lang="ru-RU" altLang="ru-RU" sz="1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Профессиональное образование: Дефектология (олигофренопедагогика с дополнительной специальностью логопедия), </a:t>
                      </a:r>
                    </a:p>
                    <a:p>
                      <a:pPr eaLnBrk="1" hangingPunct="1">
                        <a:lnSpc>
                          <a:spcPts val="2500"/>
                        </a:lnSpc>
                      </a:pPr>
                      <a:r>
                        <a:rPr lang="ru-RU" altLang="ru-RU" sz="1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МГПИ им. </a:t>
                      </a:r>
                      <a:r>
                        <a:rPr lang="ru-RU" altLang="ru-RU" sz="1800" b="1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М.Е.Евсевьева</a:t>
                      </a:r>
                      <a:r>
                        <a:rPr lang="ru-RU" altLang="ru-RU" sz="1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, диплом НВ № 377693 от 02.07.1988г.</a:t>
                      </a:r>
                    </a:p>
                    <a:p>
                      <a:pPr eaLnBrk="1" hangingPunct="1">
                        <a:lnSpc>
                          <a:spcPts val="2500"/>
                        </a:lnSpc>
                      </a:pPr>
                      <a:r>
                        <a:rPr lang="ru-RU" altLang="ru-RU" sz="1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Стаж педагогической работы (по специальности): 32 года</a:t>
                      </a:r>
                    </a:p>
                    <a:p>
                      <a:pPr eaLnBrk="1" hangingPunct="1">
                        <a:lnSpc>
                          <a:spcPts val="2500"/>
                        </a:lnSpc>
                      </a:pPr>
                      <a:r>
                        <a:rPr lang="ru-RU" altLang="ru-RU" sz="1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Общий трудовой стаж: 32</a:t>
                      </a:r>
                      <a:r>
                        <a:rPr lang="ru-RU" altLang="ru-RU" sz="1800" b="1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 года</a:t>
                      </a:r>
                      <a:endParaRPr lang="ru-RU" altLang="ru-RU" sz="1800" b="1" dirty="0" smtClean="0">
                        <a:solidFill>
                          <a:srgbClr val="7030A0"/>
                        </a:solidFill>
                        <a:latin typeface="Times New Roman" pitchFamily="18" charset="0"/>
                      </a:endParaRPr>
                    </a:p>
                    <a:p>
                      <a:pPr eaLnBrk="1" hangingPunct="1">
                        <a:lnSpc>
                          <a:spcPts val="2500"/>
                        </a:lnSpc>
                      </a:pPr>
                      <a:r>
                        <a:rPr lang="ru-RU" altLang="ru-RU" sz="1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Наличие квалификационной категории: высшая</a:t>
                      </a:r>
                    </a:p>
                    <a:p>
                      <a:pPr eaLnBrk="1" hangingPunct="1">
                        <a:lnSpc>
                          <a:spcPts val="2500"/>
                        </a:lnSpc>
                      </a:pPr>
                      <a:r>
                        <a:rPr lang="ru-RU" altLang="ru-RU" sz="1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Дата последней аттестации: 02.11.2015 г.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49" t="7473" r="1509" b="18103"/>
          <a:stretch/>
        </p:blipFill>
        <p:spPr>
          <a:xfrm rot="5400000">
            <a:off x="-2301" y="1255430"/>
            <a:ext cx="2955912" cy="201622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276872"/>
            <a:ext cx="8226425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 инновационной (экспериментальной) деятельности.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9948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Ничего нет</a:t>
            </a:r>
            <a:endParaRPr lang="ru-RU" dirty="0"/>
          </a:p>
        </p:txBody>
      </p:sp>
      <p:pic>
        <p:nvPicPr>
          <p:cNvPr id="6147" name="Picture 3" descr="C:\Users\1\AppData\Local\Temp\Rar$DIa4880.13471\приказ о инновации2019.jpe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251520" y="260648"/>
            <a:ext cx="4507378" cy="6204273"/>
          </a:xfrm>
          <a:prstGeom prst="rect">
            <a:avLst/>
          </a:prstGeom>
          <a:noFill/>
        </p:spPr>
      </p:pic>
      <p:pic>
        <p:nvPicPr>
          <p:cNvPr id="6146" name="Picture 2" descr="C:\Users\1\AppData\Local\Temp\Rar$DIa4880.258\ПРИказ 2 на доу20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348880"/>
            <a:ext cx="4658494" cy="3384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0109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AppData\Local\Temp\Rar$DIa4880.22784\Приказ 333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19672" y="134422"/>
            <a:ext cx="4752528" cy="65417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276872"/>
            <a:ext cx="8226425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Участие детей в: заочных олимпиадах, открытых конкурсах, конференциях, выставках, турнирах, соревнованиях.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395537" y="1412776"/>
            <a:ext cx="8286502" cy="4713387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5366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248" y="332656"/>
            <a:ext cx="3922033" cy="5544616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Сергей Гадеев\Desktop\для новой аттестации\33998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4"/>
            <a:ext cx="3937701" cy="556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429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556792"/>
            <a:ext cx="7313612" cy="1470025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Наличие публикаций.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949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право 2"/>
          <p:cNvSpPr/>
          <p:nvPr/>
        </p:nvSpPr>
        <p:spPr>
          <a:xfrm>
            <a:off x="2483768" y="3573016"/>
            <a:ext cx="432048" cy="12334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>
            <a:off x="2654993" y="4432491"/>
            <a:ext cx="324036" cy="45719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C:\Users\Сергей Гадеев\Desktop\для новой аттестации\3c637c354168db6951d8a3dc4adb9db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6100249" cy="431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Сергей Гадеев\Desktop\для новой аттестации\40ba6a06ede2a83914039a20d578a0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5081"/>
          <a:stretch/>
        </p:blipFill>
        <p:spPr bwMode="auto">
          <a:xfrm>
            <a:off x="5796136" y="4365104"/>
            <a:ext cx="2525843" cy="196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074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052736"/>
            <a:ext cx="7313612" cy="2547714"/>
          </a:xfrm>
        </p:spPr>
        <p:txBody>
          <a:bodyPr/>
          <a:lstStyle/>
          <a:p>
            <a:pPr algn="ctr"/>
            <a:r>
              <a:rPr lang="ru-RU" alt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alt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Наличие авторских программ, методических пособий, методических рекомендаций.</a:t>
            </a:r>
            <a:r>
              <a:rPr lang="ru-RU" altLang="ru-RU" b="1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886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аттестация Гадеева\аттестация\2020-08-30_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76672"/>
            <a:ext cx="3907375" cy="5373216"/>
          </a:xfrm>
          <a:prstGeom prst="rect">
            <a:avLst/>
          </a:prstGeom>
          <a:noFill/>
        </p:spPr>
      </p:pic>
      <p:pic>
        <p:nvPicPr>
          <p:cNvPr id="2051" name="Picture 3" descr="F:\аттестация Гадеева\аттестация\2020-08-30_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3907375" cy="5373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6954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C:\Users\1\AppData\Local\Temp\Rar$DIa4880.31478\брошура по инновац_Страница_1.jpg"/>
          <p:cNvPicPr>
            <a:picLocks noChangeAspect="1" noChangeArrowheads="1"/>
          </p:cNvPicPr>
          <p:nvPr/>
        </p:nvPicPr>
        <p:blipFill>
          <a:blip r:embed="rId2" cstate="print"/>
          <a:srcRect l="5202" t="1226" r="2887" b="1922"/>
          <a:stretch>
            <a:fillRect/>
          </a:stretch>
        </p:blipFill>
        <p:spPr bwMode="auto">
          <a:xfrm>
            <a:off x="179512" y="188640"/>
            <a:ext cx="3816424" cy="5688632"/>
          </a:xfrm>
          <a:prstGeom prst="rect">
            <a:avLst/>
          </a:prstGeom>
          <a:noFill/>
        </p:spPr>
      </p:pic>
      <p:pic>
        <p:nvPicPr>
          <p:cNvPr id="8" name="Picture 3" descr="C:\Users\1\AppData\Local\Temp\Rar$DIa4880.37052\брошура по инновац_Страница_2.jpg"/>
          <p:cNvPicPr>
            <a:picLocks noChangeAspect="1" noChangeArrowheads="1"/>
          </p:cNvPicPr>
          <p:nvPr/>
        </p:nvPicPr>
        <p:blipFill>
          <a:blip r:embed="rId3" cstate="print"/>
          <a:srcRect r="2941"/>
          <a:stretch>
            <a:fillRect/>
          </a:stretch>
        </p:blipFill>
        <p:spPr bwMode="auto">
          <a:xfrm>
            <a:off x="2051720" y="3484005"/>
            <a:ext cx="2319941" cy="337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C:\Users\1\AppData\Local\Temp\Rar$DIa4880.41848\Рецензия.jpe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88640"/>
            <a:ext cx="4237394" cy="5832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6203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268760"/>
            <a:ext cx="7157664" cy="3600399"/>
          </a:xfrm>
        </p:spPr>
        <p:txBody>
          <a:bodyPr/>
          <a:lstStyle/>
          <a:p>
            <a:pPr algn="ctr"/>
            <a:r>
              <a:rPr lang="ru-RU" alt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Соответствие данных первичного обследования и диагноза перспективному плану индивидуальной или групповой коррекции.</a:t>
            </a:r>
            <a:r>
              <a:rPr lang="ru-RU" alt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267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932811" cy="3195786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.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320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431" y="188640"/>
            <a:ext cx="8688387" cy="631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465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Pictures\2020-08-19_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784" t="4906" r="1897" b="1886"/>
          <a:stretch>
            <a:fillRect/>
          </a:stretch>
        </p:blipFill>
        <p:spPr bwMode="auto">
          <a:xfrm>
            <a:off x="179512" y="332656"/>
            <a:ext cx="5014031" cy="3528392"/>
          </a:xfrm>
          <a:prstGeom prst="rect">
            <a:avLst/>
          </a:prstGeom>
          <a:noFill/>
        </p:spPr>
      </p:pic>
      <p:pic>
        <p:nvPicPr>
          <p:cNvPr id="1026" name="Picture 2" descr="D:\Pictures\2020-08-24_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556792"/>
            <a:ext cx="3717834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412776"/>
            <a:ext cx="7313612" cy="1470025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Проведение 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открытых занятий, 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мастер-классов, мероприятий (очно).</a:t>
            </a:r>
            <a:b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280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5811" y="404664"/>
            <a:ext cx="7624663" cy="5544616"/>
          </a:xfrm>
        </p:spPr>
      </p:pic>
    </p:spTree>
    <p:extLst>
      <p:ext uri="{BB962C8B-B14F-4D97-AF65-F5344CB8AC3E}">
        <p14:creationId xmlns:p14="http://schemas.microsoft.com/office/powerpoint/2010/main" xmlns="" val="107459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Сергей Гадеев\Desktop\для новой аттестации\crea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895" y="476672"/>
            <a:ext cx="4285373" cy="606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Desktop\create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5" y="476672"/>
            <a:ext cx="4276143" cy="604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0347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 descr="D:\Desktop\create (1)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1484" y="404664"/>
            <a:ext cx="4095752" cy="5793507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3" descr="D:\Downloads\create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544" y="400654"/>
            <a:ext cx="4067321" cy="575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D:\Downloads\crea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9597" y="476672"/>
            <a:ext cx="4327049" cy="6120680"/>
          </a:xfrm>
          <a:prstGeom prst="rect">
            <a:avLst/>
          </a:prstGeom>
          <a:noFill/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Pictures\2020-08-19_0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7319" y="332656"/>
            <a:ext cx="4673154" cy="3398294"/>
          </a:xfrm>
          <a:prstGeom prst="rect">
            <a:avLst/>
          </a:prstGeom>
          <a:noFill/>
        </p:spPr>
      </p:pic>
      <p:pic>
        <p:nvPicPr>
          <p:cNvPr id="10" name="Содержимое 9" descr="2020-08-19_01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1219449" y="1380951"/>
            <a:ext cx="4392489" cy="6040317"/>
          </a:xfr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3463243" y="4797152"/>
            <a:ext cx="1368152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060848"/>
            <a:ext cx="7284739" cy="963539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Экспертная деятельность.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34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486" y="260648"/>
            <a:ext cx="4398564" cy="60486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88032"/>
            <a:ext cx="4378650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235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04664"/>
            <a:ext cx="4160645" cy="5721499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9865" y="404665"/>
            <a:ext cx="4160645" cy="5721498"/>
          </a:xfrm>
        </p:spPr>
      </p:pic>
    </p:spTree>
    <p:extLst>
      <p:ext uri="{BB962C8B-B14F-4D97-AF65-F5344CB8AC3E}">
        <p14:creationId xmlns:p14="http://schemas.microsoft.com/office/powerpoint/2010/main" xmlns="" val="253628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Наставничество.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238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404664"/>
            <a:ext cx="4241472" cy="58326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5" y="404664"/>
            <a:ext cx="4248472" cy="584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158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12. Общественно-педагогическая   активность педагога: участие в работе педагогических сообществ, комиссиях, в жюри конкурсов.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991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33692"/>
            <a:ext cx="4411412" cy="6066341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0890" y="233691"/>
            <a:ext cx="4411412" cy="606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86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www.prodlenka.org/metodicheskie-razrabotki/viewprofile/122613.html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педагогический профиль на Дистанционном Образовательном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ортале «Продлёнка».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2204864"/>
            <a:ext cx="2614351" cy="3698049"/>
          </a:xfrm>
        </p:spPr>
      </p:pic>
      <p:sp>
        <p:nvSpPr>
          <p:cNvPr id="5" name="Содержимое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аттестация Гадеева\аттестация\2020-08-30_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4464496" cy="61393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7197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165304"/>
            <a:ext cx="3967118" cy="576064"/>
          </a:xfrm>
        </p:spPr>
        <p:txBody>
          <a:bodyPr/>
          <a:lstStyle/>
          <a:p>
            <a:r>
              <a:rPr lang="en-US" sz="1800" dirty="0">
                <a:hlinkClick r:id="rId3"/>
              </a:rPr>
              <a:t>https://</a:t>
            </a:r>
            <a:r>
              <a:rPr lang="en-US" sz="1800" dirty="0" smtClean="0">
                <a:hlinkClick r:id="rId3"/>
              </a:rPr>
              <a:t>www.youtube.com/watch?v=VfKVaPMjoMk&amp;t=2s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50"/>
          <a:stretch/>
        </p:blipFill>
        <p:spPr bwMode="auto">
          <a:xfrm>
            <a:off x="323528" y="188640"/>
            <a:ext cx="3967118" cy="5657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44008" y="250397"/>
            <a:ext cx="4305681" cy="5920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6750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2020-08-19_01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33718" y="332656"/>
            <a:ext cx="3822562" cy="5256584"/>
          </a:xfrm>
        </p:spPr>
      </p:pic>
      <p:pic>
        <p:nvPicPr>
          <p:cNvPr id="3075" name="Picture 3" descr="D:\Pictures\2020-08-19_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8640"/>
            <a:ext cx="3501663" cy="4815302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283968" y="5013176"/>
            <a:ext cx="1656184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074" name="Picture 2" descr="D:\Pictures\2020-08-19_0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807899"/>
            <a:ext cx="3672408" cy="5050101"/>
          </a:xfrm>
          <a:prstGeom prst="rect">
            <a:avLst/>
          </a:prstGeom>
          <a:noFill/>
        </p:spPr>
      </p:pic>
      <p:sp>
        <p:nvSpPr>
          <p:cNvPr id="15" name="5-конечная звезда 14"/>
          <p:cNvSpPr/>
          <p:nvPr/>
        </p:nvSpPr>
        <p:spPr>
          <a:xfrm>
            <a:off x="3995936" y="4797152"/>
            <a:ext cx="288032" cy="21602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13. Участие педагога в профессиональных конкурсах.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73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Сергей Гадеев\Desktop\для новой аттестации\503580Ф1.Б.2019.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4430647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Сергей Гадеев\Desktop\для новой аттестации\525849Ф1.Б.2019.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3206" y="261646"/>
            <a:ext cx="4156645" cy="626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8863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6425" cy="3010346"/>
          </a:xfrm>
        </p:spPr>
        <p:txBody>
          <a:bodyPr/>
          <a:lstStyle/>
          <a:p>
            <a:pPr algn="ctr"/>
            <a:r>
              <a:rPr lang="ru-RU" alt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продвижения обучающихся в соответствии с перспективным планом работы.</a:t>
            </a:r>
            <a:r>
              <a:rPr lang="ru-RU" alt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042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052736"/>
            <a:ext cx="7313612" cy="1470025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поощрения.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618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45" t="2941" r="2913" b="1471"/>
          <a:stretch/>
        </p:blipFill>
        <p:spPr>
          <a:xfrm>
            <a:off x="179512" y="548680"/>
            <a:ext cx="4025802" cy="5688632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Сергей Гадеев\Desktop\для новой аттестации\626579В1.Б.2020.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7" y="548680"/>
            <a:ext cx="4023231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230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2020-08-19_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219877" cy="5980119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2020-08-19_01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4348"/>
          <a:stretch>
            <a:fillRect/>
          </a:stretch>
        </p:blipFill>
        <p:spPr>
          <a:xfrm>
            <a:off x="4716016" y="476672"/>
            <a:ext cx="4207307" cy="6048672"/>
          </a:xfrm>
        </p:spPr>
      </p:pic>
    </p:spTree>
    <p:extLst>
      <p:ext uri="{BB962C8B-B14F-4D97-AF65-F5344CB8AC3E}">
        <p14:creationId xmlns:p14="http://schemas.microsoft.com/office/powerpoint/2010/main" xmlns="" val="12556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Pictures\2020-08-19_0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1" y="260648"/>
            <a:ext cx="4504455" cy="6192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62136"/>
            <a:ext cx="3885943" cy="520053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1340768"/>
            <a:ext cx="3581195" cy="4929411"/>
          </a:xfrm>
        </p:spPr>
      </p:pic>
    </p:spTree>
    <p:extLst>
      <p:ext uri="{BB962C8B-B14F-4D97-AF65-F5344CB8AC3E}">
        <p14:creationId xmlns:p14="http://schemas.microsoft.com/office/powerpoint/2010/main" xmlns="" val="384054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04663"/>
            <a:ext cx="4160644" cy="572149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0537" y="424057"/>
            <a:ext cx="4146541" cy="5702105"/>
          </a:xfrm>
        </p:spPr>
      </p:pic>
    </p:spTree>
    <p:extLst>
      <p:ext uri="{BB962C8B-B14F-4D97-AF65-F5344CB8AC3E}">
        <p14:creationId xmlns:p14="http://schemas.microsoft.com/office/powerpoint/2010/main" xmlns="" val="13746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44540"/>
            <a:ext cx="4832418" cy="6645286"/>
          </a:xfrm>
        </p:spPr>
      </p:pic>
    </p:spTree>
    <p:extLst>
      <p:ext uri="{BB962C8B-B14F-4D97-AF65-F5344CB8AC3E}">
        <p14:creationId xmlns:p14="http://schemas.microsoft.com/office/powerpoint/2010/main" xmlns="" val="338946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28800"/>
            <a:ext cx="7313612" cy="1470025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Взаимодействие с родителями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567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188640"/>
            <a:ext cx="4712746" cy="6480720"/>
          </a:xfrm>
        </p:spPr>
      </p:pic>
    </p:spTree>
    <p:extLst>
      <p:ext uri="{BB962C8B-B14F-4D97-AF65-F5344CB8AC3E}">
        <p14:creationId xmlns:p14="http://schemas.microsoft.com/office/powerpoint/2010/main" xmlns="" val="377153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7504" y="332656"/>
            <a:ext cx="4264262" cy="586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331947"/>
            <a:ext cx="4268884" cy="587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500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портфолио Г.Т.И.">
  <a:themeElements>
    <a:clrScheme name="Тема Office 2">
      <a:dk1>
        <a:srgbClr val="000000"/>
      </a:dk1>
      <a:lt1>
        <a:srgbClr val="A9CFC0"/>
      </a:lt1>
      <a:dk2>
        <a:srgbClr val="000000"/>
      </a:dk2>
      <a:lt2>
        <a:srgbClr val="A8A8A8"/>
      </a:lt2>
      <a:accent1>
        <a:srgbClr val="596B2E"/>
      </a:accent1>
      <a:accent2>
        <a:srgbClr val="2E386B"/>
      </a:accent2>
      <a:accent3>
        <a:srgbClr val="D1E4DC"/>
      </a:accent3>
      <a:accent4>
        <a:srgbClr val="000000"/>
      </a:accent4>
      <a:accent5>
        <a:srgbClr val="B5BAAD"/>
      </a:accent5>
      <a:accent6>
        <a:srgbClr val="293260"/>
      </a:accent6>
      <a:hlink>
        <a:srgbClr val="2E6B53"/>
      </a:hlink>
      <a:folHlink>
        <a:srgbClr val="2E516B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89C3B"/>
        </a:accent1>
        <a:accent2>
          <a:srgbClr val="4D806B"/>
        </a:accent2>
        <a:accent3>
          <a:srgbClr val="D1E4DC"/>
        </a:accent3>
        <a:accent4>
          <a:srgbClr val="000000"/>
        </a:accent4>
        <a:accent5>
          <a:srgbClr val="B9CBAF"/>
        </a:accent5>
        <a:accent6>
          <a:srgbClr val="457360"/>
        </a:accent6>
        <a:hlink>
          <a:srgbClr val="436426"/>
        </a:hlink>
        <a:folHlink>
          <a:srgbClr val="26594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596B2E"/>
        </a:accent1>
        <a:accent2>
          <a:srgbClr val="2E386B"/>
        </a:accent2>
        <a:accent3>
          <a:srgbClr val="D1E4DC"/>
        </a:accent3>
        <a:accent4>
          <a:srgbClr val="000000"/>
        </a:accent4>
        <a:accent5>
          <a:srgbClr val="B5BAAD"/>
        </a:accent5>
        <a:accent6>
          <a:srgbClr val="293260"/>
        </a:accent6>
        <a:hlink>
          <a:srgbClr val="2E6B53"/>
        </a:hlink>
        <a:folHlink>
          <a:srgbClr val="2E51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C5014"/>
        </a:accent1>
        <a:accent2>
          <a:srgbClr val="2E6B53"/>
        </a:accent2>
        <a:accent3>
          <a:srgbClr val="D1E4DC"/>
        </a:accent3>
        <a:accent4>
          <a:srgbClr val="000000"/>
        </a:accent4>
        <a:accent5>
          <a:srgbClr val="BAB3AA"/>
        </a:accent5>
        <a:accent6>
          <a:srgbClr val="29604A"/>
        </a:accent6>
        <a:hlink>
          <a:srgbClr val="6B4D2E"/>
        </a:hlink>
        <a:folHlink>
          <a:srgbClr val="6B2E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B652E"/>
        </a:accent1>
        <a:accent2>
          <a:srgbClr val="2E6B53"/>
        </a:accent2>
        <a:accent3>
          <a:srgbClr val="D1E4DC"/>
        </a:accent3>
        <a:accent4>
          <a:srgbClr val="000000"/>
        </a:accent4>
        <a:accent5>
          <a:srgbClr val="BAB8AD"/>
        </a:accent5>
        <a:accent6>
          <a:srgbClr val="29604A"/>
        </a:accent6>
        <a:hlink>
          <a:srgbClr val="6B3D2E"/>
        </a:hlink>
        <a:folHlink>
          <a:srgbClr val="432E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89C3B"/>
        </a:accent1>
        <a:accent2>
          <a:srgbClr val="4D806B"/>
        </a:accent2>
        <a:accent3>
          <a:srgbClr val="FFFFFF"/>
        </a:accent3>
        <a:accent4>
          <a:srgbClr val="000000"/>
        </a:accent4>
        <a:accent5>
          <a:srgbClr val="B9CBAF"/>
        </a:accent5>
        <a:accent6>
          <a:srgbClr val="457360"/>
        </a:accent6>
        <a:hlink>
          <a:srgbClr val="436426"/>
        </a:hlink>
        <a:folHlink>
          <a:srgbClr val="26594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96B2E"/>
        </a:accent1>
        <a:accent2>
          <a:srgbClr val="2E386B"/>
        </a:accent2>
        <a:accent3>
          <a:srgbClr val="FFFFFF"/>
        </a:accent3>
        <a:accent4>
          <a:srgbClr val="000000"/>
        </a:accent4>
        <a:accent5>
          <a:srgbClr val="B5BAAD"/>
        </a:accent5>
        <a:accent6>
          <a:srgbClr val="293260"/>
        </a:accent6>
        <a:hlink>
          <a:srgbClr val="2E6B53"/>
        </a:hlink>
        <a:folHlink>
          <a:srgbClr val="2E51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C5014"/>
        </a:accent1>
        <a:accent2>
          <a:srgbClr val="2E6B53"/>
        </a:accent2>
        <a:accent3>
          <a:srgbClr val="FFFFFF"/>
        </a:accent3>
        <a:accent4>
          <a:srgbClr val="000000"/>
        </a:accent4>
        <a:accent5>
          <a:srgbClr val="BAB3AA"/>
        </a:accent5>
        <a:accent6>
          <a:srgbClr val="29604A"/>
        </a:accent6>
        <a:hlink>
          <a:srgbClr val="6B4D2E"/>
        </a:hlink>
        <a:folHlink>
          <a:srgbClr val="6B2E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B652E"/>
        </a:accent1>
        <a:accent2>
          <a:srgbClr val="2E6B53"/>
        </a:accent2>
        <a:accent3>
          <a:srgbClr val="FFFFFF"/>
        </a:accent3>
        <a:accent4>
          <a:srgbClr val="000000"/>
        </a:accent4>
        <a:accent5>
          <a:srgbClr val="BAB8AD"/>
        </a:accent5>
        <a:accent6>
          <a:srgbClr val="29604A"/>
        </a:accent6>
        <a:hlink>
          <a:srgbClr val="6B3D2E"/>
        </a:hlink>
        <a:folHlink>
          <a:srgbClr val="432E6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A9CFC0"/>
      </a:lt1>
      <a:dk2>
        <a:srgbClr val="000000"/>
      </a:dk2>
      <a:lt2>
        <a:srgbClr val="A8A8A8"/>
      </a:lt2>
      <a:accent1>
        <a:srgbClr val="596B2E"/>
      </a:accent1>
      <a:accent2>
        <a:srgbClr val="2E386B"/>
      </a:accent2>
      <a:accent3>
        <a:srgbClr val="D1E4DC"/>
      </a:accent3>
      <a:accent4>
        <a:srgbClr val="000000"/>
      </a:accent4>
      <a:accent5>
        <a:srgbClr val="B5BAAD"/>
      </a:accent5>
      <a:accent6>
        <a:srgbClr val="293260"/>
      </a:accent6>
      <a:hlink>
        <a:srgbClr val="2E6B53"/>
      </a:hlink>
      <a:folHlink>
        <a:srgbClr val="2E516B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89C3B"/>
        </a:accent1>
        <a:accent2>
          <a:srgbClr val="4D806B"/>
        </a:accent2>
        <a:accent3>
          <a:srgbClr val="D1E4DC"/>
        </a:accent3>
        <a:accent4>
          <a:srgbClr val="000000"/>
        </a:accent4>
        <a:accent5>
          <a:srgbClr val="B9CBAF"/>
        </a:accent5>
        <a:accent6>
          <a:srgbClr val="457360"/>
        </a:accent6>
        <a:hlink>
          <a:srgbClr val="436426"/>
        </a:hlink>
        <a:folHlink>
          <a:srgbClr val="26594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596B2E"/>
        </a:accent1>
        <a:accent2>
          <a:srgbClr val="2E386B"/>
        </a:accent2>
        <a:accent3>
          <a:srgbClr val="D1E4DC"/>
        </a:accent3>
        <a:accent4>
          <a:srgbClr val="000000"/>
        </a:accent4>
        <a:accent5>
          <a:srgbClr val="B5BAAD"/>
        </a:accent5>
        <a:accent6>
          <a:srgbClr val="293260"/>
        </a:accent6>
        <a:hlink>
          <a:srgbClr val="2E6B53"/>
        </a:hlink>
        <a:folHlink>
          <a:srgbClr val="2E51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C5014"/>
        </a:accent1>
        <a:accent2>
          <a:srgbClr val="2E6B53"/>
        </a:accent2>
        <a:accent3>
          <a:srgbClr val="D1E4DC"/>
        </a:accent3>
        <a:accent4>
          <a:srgbClr val="000000"/>
        </a:accent4>
        <a:accent5>
          <a:srgbClr val="BAB3AA"/>
        </a:accent5>
        <a:accent6>
          <a:srgbClr val="29604A"/>
        </a:accent6>
        <a:hlink>
          <a:srgbClr val="6B4D2E"/>
        </a:hlink>
        <a:folHlink>
          <a:srgbClr val="6B2E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B652E"/>
        </a:accent1>
        <a:accent2>
          <a:srgbClr val="2E6B53"/>
        </a:accent2>
        <a:accent3>
          <a:srgbClr val="D1E4DC"/>
        </a:accent3>
        <a:accent4>
          <a:srgbClr val="000000"/>
        </a:accent4>
        <a:accent5>
          <a:srgbClr val="BAB8AD"/>
        </a:accent5>
        <a:accent6>
          <a:srgbClr val="29604A"/>
        </a:accent6>
        <a:hlink>
          <a:srgbClr val="6B3D2E"/>
        </a:hlink>
        <a:folHlink>
          <a:srgbClr val="432E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89C3B"/>
        </a:accent1>
        <a:accent2>
          <a:srgbClr val="4D806B"/>
        </a:accent2>
        <a:accent3>
          <a:srgbClr val="FFFFFF"/>
        </a:accent3>
        <a:accent4>
          <a:srgbClr val="000000"/>
        </a:accent4>
        <a:accent5>
          <a:srgbClr val="B9CBAF"/>
        </a:accent5>
        <a:accent6>
          <a:srgbClr val="457360"/>
        </a:accent6>
        <a:hlink>
          <a:srgbClr val="436426"/>
        </a:hlink>
        <a:folHlink>
          <a:srgbClr val="26594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96B2E"/>
        </a:accent1>
        <a:accent2>
          <a:srgbClr val="2E386B"/>
        </a:accent2>
        <a:accent3>
          <a:srgbClr val="FFFFFF"/>
        </a:accent3>
        <a:accent4>
          <a:srgbClr val="000000"/>
        </a:accent4>
        <a:accent5>
          <a:srgbClr val="B5BAAD"/>
        </a:accent5>
        <a:accent6>
          <a:srgbClr val="293260"/>
        </a:accent6>
        <a:hlink>
          <a:srgbClr val="2E6B53"/>
        </a:hlink>
        <a:folHlink>
          <a:srgbClr val="2E51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C5014"/>
        </a:accent1>
        <a:accent2>
          <a:srgbClr val="2E6B53"/>
        </a:accent2>
        <a:accent3>
          <a:srgbClr val="FFFFFF"/>
        </a:accent3>
        <a:accent4>
          <a:srgbClr val="000000"/>
        </a:accent4>
        <a:accent5>
          <a:srgbClr val="BAB3AA"/>
        </a:accent5>
        <a:accent6>
          <a:srgbClr val="29604A"/>
        </a:accent6>
        <a:hlink>
          <a:srgbClr val="6B4D2E"/>
        </a:hlink>
        <a:folHlink>
          <a:srgbClr val="6B2E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B652E"/>
        </a:accent1>
        <a:accent2>
          <a:srgbClr val="2E6B53"/>
        </a:accent2>
        <a:accent3>
          <a:srgbClr val="FFFFFF"/>
        </a:accent3>
        <a:accent4>
          <a:srgbClr val="000000"/>
        </a:accent4>
        <a:accent5>
          <a:srgbClr val="BAB8AD"/>
        </a:accent5>
        <a:accent6>
          <a:srgbClr val="29604A"/>
        </a:accent6>
        <a:hlink>
          <a:srgbClr val="6B3D2E"/>
        </a:hlink>
        <a:folHlink>
          <a:srgbClr val="432E6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портфолио Г.Т.И.</Template>
  <TotalTime>1393</TotalTime>
  <Words>246</Words>
  <Application>Microsoft Office PowerPoint</Application>
  <PresentationFormat>Экран (4:3)</PresentationFormat>
  <Paragraphs>41</Paragraphs>
  <Slides>44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44</vt:i4>
      </vt:variant>
    </vt:vector>
  </HeadingPairs>
  <TitlesOfParts>
    <vt:vector size="46" baseType="lpstr">
      <vt:lpstr>портфолио Г.Т.И.</vt:lpstr>
      <vt:lpstr>1_Default Design</vt:lpstr>
      <vt:lpstr>МИНИСТЕРСТВО ОБРАЗОВАНИЯ РМ</vt:lpstr>
      <vt:lpstr>    1. Соответствие данных первичного обследования и диагноза перспективному плану индивидуальной или групповой коррекции.       </vt:lpstr>
      <vt:lpstr>Слайд 3</vt:lpstr>
      <vt:lpstr>2. Динамика продвижения обучающихся в соответствии с перспективным планом работы. </vt:lpstr>
      <vt:lpstr>Слайд 5</vt:lpstr>
      <vt:lpstr>Слайд 6</vt:lpstr>
      <vt:lpstr>3. Взаимодействие с родителями</vt:lpstr>
      <vt:lpstr>Слайд 8</vt:lpstr>
      <vt:lpstr>Слайд 9</vt:lpstr>
      <vt:lpstr>4. Результаты участия в инновационной (экспериментальной) деятельности.</vt:lpstr>
      <vt:lpstr>Ничего нет</vt:lpstr>
      <vt:lpstr>Слайд 12</vt:lpstr>
      <vt:lpstr>5. Участие детей в: заочных олимпиадах, открытых конкурсах, конференциях, выставках, турнирах, соревнованиях.</vt:lpstr>
      <vt:lpstr>Слайд 14</vt:lpstr>
      <vt:lpstr>6. Наличие публикаций.</vt:lpstr>
      <vt:lpstr>Слайд 16</vt:lpstr>
      <vt:lpstr>7. Наличие авторских программ, методических пособий, методических рекомендаций. </vt:lpstr>
      <vt:lpstr>Слайд 18</vt:lpstr>
      <vt:lpstr>Слайд 19</vt:lpstr>
      <vt:lpstr>8.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.</vt:lpstr>
      <vt:lpstr>Слайд 21</vt:lpstr>
      <vt:lpstr>Слайд 22</vt:lpstr>
      <vt:lpstr>9. Проведение открытых занятий, мастер-классов, мероприятий (очно). </vt:lpstr>
      <vt:lpstr>Слайд 24</vt:lpstr>
      <vt:lpstr>Слайд 25</vt:lpstr>
      <vt:lpstr>Слайд 26</vt:lpstr>
      <vt:lpstr>Слайд 27</vt:lpstr>
      <vt:lpstr>Слайд 28</vt:lpstr>
      <vt:lpstr>10. Экспертная деятельность.</vt:lpstr>
      <vt:lpstr>Слайд 30</vt:lpstr>
      <vt:lpstr>11. Наставничество.</vt:lpstr>
      <vt:lpstr>Слайд 32</vt:lpstr>
      <vt:lpstr>           12. Общественно-педагогическая   активность педагога: участие в работе педагогических сообществ, комиссиях, в жюри конкурсов.</vt:lpstr>
      <vt:lpstr>Слайд 34</vt:lpstr>
      <vt:lpstr>Слайд 35</vt:lpstr>
      <vt:lpstr>https://www.youtube.com/watch?v=VfKVaPMjoMk&amp;t=2s </vt:lpstr>
      <vt:lpstr>Слайд 37</vt:lpstr>
      <vt:lpstr>   13. Участие педагога в профессиональных конкурсах.</vt:lpstr>
      <vt:lpstr>Слайд 39</vt:lpstr>
      <vt:lpstr>14. Награды и поощрения.</vt:lpstr>
      <vt:lpstr>Слайд 41</vt:lpstr>
      <vt:lpstr>Слайд 42</vt:lpstr>
      <vt:lpstr>Слайд 43</vt:lpstr>
      <vt:lpstr>Слайд 44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Сергей Гадеев</dc:creator>
  <cp:lastModifiedBy>User</cp:lastModifiedBy>
  <cp:revision>109</cp:revision>
  <dcterms:created xsi:type="dcterms:W3CDTF">2015-09-28T11:34:21Z</dcterms:created>
  <dcterms:modified xsi:type="dcterms:W3CDTF">2020-09-07T17:13:16Z</dcterms:modified>
</cp:coreProperties>
</file>