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72" r:id="rId14"/>
    <p:sldId id="271" r:id="rId15"/>
    <p:sldId id="268" r:id="rId16"/>
    <p:sldId id="269" r:id="rId17"/>
    <p:sldId id="270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7\Desktop\large-17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9592" y="404664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>Эпиграф к уроку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971600" y="1052736"/>
            <a:ext cx="3744416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Тарас 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Бульба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… любил свою Родину Украину и ничего не знал выше и прекраснее удалого казачества, потому что чувствовал то и другое в каждой капле крови своей…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                      В.Г. Белинский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Arial" pitchFamily="34" charset="0"/>
              </a:rPr>
              <a:t> </a:t>
            </a:r>
          </a:p>
        </p:txBody>
      </p:sp>
      <p:pic>
        <p:nvPicPr>
          <p:cNvPr id="9" name="Рисунок 3" descr="Тарас. Художник Е. Кибрик. 19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96752"/>
            <a:ext cx="396044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7\Desktop\large-17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9592" y="548680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Кому принадлежат слова?</a:t>
            </a:r>
            <a:endParaRPr lang="ru-RU" sz="2800" dirty="0">
              <a:solidFill>
                <a:srgbClr val="FF0000"/>
              </a:solidFill>
              <a:latin typeface="Kozuka Gothic Pr6N B" pitchFamily="34" charset="-128"/>
              <a:ea typeface="Kozuka Gothic Pr6N B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1484784"/>
            <a:ext cx="48245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“Отчизна моя – ты! И понесу я отчизну эту в сердце моем, понесу ее, пока станет моего веку… и все, что ни есть, продам, отдам, погублю за такую отчизну!”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4077072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“И это добрый - враг бы не взял его!- вояка! не Остап, а добрый, добрый также вояка!” 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7\Desktop\large-17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15616" y="476672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Kozuka Gothic Pr6N B" pitchFamily="34" charset="-128"/>
                <a:ea typeface="Kozuka Gothic Pr6N B" pitchFamily="34" charset="-128"/>
              </a:rPr>
              <a:t>Кому принадлежат слова?</a:t>
            </a:r>
            <a:endParaRPr lang="ru-RU" sz="2800" dirty="0">
              <a:solidFill>
                <a:srgbClr val="FF0000"/>
              </a:solidFill>
              <a:latin typeface="Kozuka Gothic Pr6N B" pitchFamily="34" charset="-128"/>
              <a:ea typeface="Kozuka Gothic Pr6N B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1340768"/>
            <a:ext cx="43204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Monotype Corsiva" pitchFamily="66" charset="0"/>
              </a:rPr>
              <a:t>“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Остапу, казалось, было на роду написано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битвенный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путь и трудное знанье вершить ратные дела… Крепкое слышалось в его теле, и рыцарские его качества уже приобрели широкую силу качеств льва.”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4581128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“О! да это будет со временем добрый полковник!.. да еще такой, что и батька за пояс заткнет!” 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7\Desktop\large-17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31640" y="548680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Kozuka Gothic Pr6N B" pitchFamily="34" charset="-128"/>
                <a:ea typeface="Kozuka Gothic Pr6N B" pitchFamily="34" charset="-128"/>
              </a:rPr>
              <a:t>О ком эти слова?</a:t>
            </a:r>
            <a:endParaRPr lang="ru-RU" sz="3200" dirty="0">
              <a:solidFill>
                <a:srgbClr val="C00000"/>
              </a:solidFill>
              <a:latin typeface="Kozuka Gothic Pr6N B" pitchFamily="34" charset="-128"/>
              <a:ea typeface="Kozuka Gothic Pr6N B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1412776"/>
            <a:ext cx="4104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«Чем бы не казак был? И станом высокий, и чернобровый, и лицо как у дворянина, и рука была крепка в бою! Пропал, пропал бесславно…»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3717032"/>
            <a:ext cx="3960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«…считался всегда одним из лучших товарищей… никогда, ни в коем случае не выдавал своих товарищей. Никакие плети и розги не могли заставить его это сделать»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7\Desktop\large-17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63688" y="620688"/>
            <a:ext cx="6336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dobe Gothic Std B" pitchFamily="34" charset="-128"/>
                <a:ea typeface="Adobe Gothic Std B" pitchFamily="34" charset="-128"/>
              </a:rPr>
              <a:t>Крылатые выражения</a:t>
            </a:r>
            <a:endParaRPr lang="ru-RU" sz="3200" dirty="0">
              <a:solidFill>
                <a:srgbClr val="FF000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115616" y="2060848"/>
            <a:ext cx="374441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1. Я тебя породил, я тебя и убью!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2. Нет уз святее товарищества.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3. Есть еще порох в пороховницах?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7\Desktop\large-17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75656" y="692696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404664"/>
            <a:ext cx="7488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Степь, чем далее, тем становилась прекраснее…</a:t>
            </a:r>
            <a:endParaRPr lang="ru-RU" sz="4000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9" name="Picture 4" descr="Рисунок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628800"/>
            <a:ext cx="777686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7\Desktop\large-17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Рисунок 2" descr="«Тарас Бульба». Глава 9. «Я тебя породил, я тебя и убью!» Художник А. Герасимов. 19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52736"/>
            <a:ext cx="8352928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15616" y="404664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Дискуссия на тему: « Прав ли Тарас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Бульба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убивший сына?»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7\Desktop\large-17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Рисунок 3" descr="«Тарас Бульба». Глава 11. Казнь Остапа. Художник М. Деригус. 19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85750"/>
            <a:ext cx="3744416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2" descr="«Тарас Бульба». Глава 11. «Батько! где ты? Слышишь ли ты?» Художник А. Герасимов. 19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2286000"/>
            <a:ext cx="5005760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283968" y="476672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Батько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! где ты? </a:t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слышишь ли ты все это? </a:t>
            </a:r>
          </a:p>
          <a:p>
            <a:pPr algn="ctr">
              <a:defRPr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—  Слышу! — раздалось среди всеобщей тишины…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5445224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Смерть Остапа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7\Desktop\large-17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5" name="Picture 2" descr="C:\Documents and Settings\Администратор\Мои документы\Мои рисунки\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6632"/>
            <a:ext cx="8604448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post-30-110914396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25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55576" y="648866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И. Репин «Запорожцы пишут письмо турецкому султану»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7\Desktop\fon_schernila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67744" y="69269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Рефлексия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4499992" y="1556792"/>
            <a:ext cx="424847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660066"/>
                </a:solidFill>
                <a:latin typeface="Bookman Old Style" pitchFamily="18" charset="0"/>
              </a:rPr>
              <a:t> </a:t>
            </a:r>
            <a:r>
              <a:rPr lang="ru-RU" sz="3200" b="1" dirty="0" smtClean="0">
                <a:solidFill>
                  <a:srgbClr val="660066"/>
                </a:solidFill>
                <a:latin typeface="Bookman Old Style" pitchFamily="18" charset="0"/>
              </a:rPr>
              <a:t>Я понял, что </a:t>
            </a:r>
            <a:r>
              <a:rPr lang="ru-RU" sz="3200" b="1" dirty="0" smtClean="0">
                <a:solidFill>
                  <a:srgbClr val="660066"/>
                </a:solidFill>
                <a:latin typeface="Bookman Old Style" pitchFamily="18" charset="0"/>
              </a:rPr>
              <a:t>…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660066"/>
                </a:solidFill>
                <a:latin typeface="Bookman Old Style" pitchFamily="18" charset="0"/>
              </a:rPr>
              <a:t>Для меня было открытием то, что …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660066"/>
                </a:solidFill>
                <a:latin typeface="Bookman Old Style" pitchFamily="18" charset="0"/>
              </a:rPr>
              <a:t> Мне показалось важным …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660066"/>
                </a:solidFill>
                <a:latin typeface="Bookman Old Style" pitchFamily="18" charset="0"/>
              </a:rPr>
              <a:t> Материал урока был для меня …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916832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7\Desktop\large-17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35696" y="404664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Тема урока:</a:t>
            </a:r>
            <a:endParaRPr lang="ru-RU" sz="4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259632" y="1196752"/>
            <a:ext cx="691062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Любовь к Родине в повести Н.В.Гоголя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«Тарас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Бульба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8" name="Picture 5" descr="gogol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348880"/>
            <a:ext cx="3311574" cy="408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DSC010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990018">
            <a:off x="4039585" y="1975641"/>
            <a:ext cx="5698507" cy="5144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7\Desktop\fon_schernila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99792" y="620688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Домашнее задание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4139952" y="1772816"/>
            <a:ext cx="47525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Minion Pro Cond" pitchFamily="18" charset="0"/>
              </a:rPr>
              <a:t>Написать</a:t>
            </a:r>
          </a:p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Minion Pro Cond" pitchFamily="18" charset="0"/>
              </a:rPr>
              <a:t> мини-сочинение:</a:t>
            </a:r>
          </a:p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Minion Pro Cond" pitchFamily="18" charset="0"/>
              </a:rPr>
              <a:t> «Что бы я сказал Н.В.Гоголю о его повести при встрече»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Minion Pro Cond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7\Desktop\large-17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31640" y="548680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Запишите цитату, восстановив ее: </a:t>
            </a:r>
            <a:endParaRPr lang="ru-RU" sz="2800" dirty="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899592" y="1700808"/>
            <a:ext cx="475252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14300" algn="l"/>
              </a:tabLst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Ваша </a:t>
            </a:r>
            <a:r>
              <a:rPr kumimoji="0" lang="ru-RU" sz="3600" b="0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нежба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чистое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 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 добрый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14300" algn="l"/>
              </a:tabLst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Сабля 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вот ваша 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14300" algn="l"/>
              </a:tabLst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 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вот где наука, так наука!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14300" algn="l"/>
              </a:tabLst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Там вам школа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5" descr="герасимов степи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492896"/>
            <a:ext cx="3635896" cy="41246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7\Desktop\large-17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3" descr="«Тарас Бульба». Глава 1. «А поворотись-ка, сын!» Художник А. Герасимов. 19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60648"/>
            <a:ext cx="8208912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7\Desktop\large-17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63688" y="476672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Calibri" pitchFamily="34" charset="0"/>
              </a:rPr>
              <a:t>Встреча Тараса с сыновьями</a:t>
            </a:r>
            <a:endParaRPr lang="ru-RU" sz="3200" b="1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1412776"/>
            <a:ext cx="3960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Как Тарас обращается к своим сыновьям?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Как, по-вашему, он к ним относится?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Как Остап относится к отцу?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Рад ли Тарас встрече с сыновьями?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Гордится ли он ими?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Над чем он смеётся?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Понимает ли мать Тараса и своих сыновей?</a:t>
            </a:r>
            <a:endParaRPr lang="ru-RU" sz="24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Picture 9" descr="соколов встреча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92896"/>
            <a:ext cx="4464497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7\Desktop\large-17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07704" y="260648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accent3">
                    <a:lumMod val="50000"/>
                  </a:schemeClr>
                </a:solidFill>
                <a:cs typeface="Adobe Hebrew" pitchFamily="18" charset="-79"/>
              </a:rPr>
              <a:t>Остап</a:t>
            </a:r>
            <a:endParaRPr lang="ru-RU" sz="4800" dirty="0">
              <a:solidFill>
                <a:schemeClr val="accent3">
                  <a:lumMod val="50000"/>
                </a:schemeClr>
              </a:solidFill>
              <a:cs typeface="Adobe Hebrew" pitchFamily="18" charset="-79"/>
            </a:endParaRPr>
          </a:p>
        </p:txBody>
      </p:sp>
      <p:pic>
        <p:nvPicPr>
          <p:cNvPr id="6" name="Содержимое 4" descr="Остап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844824"/>
            <a:ext cx="3846410" cy="4392488"/>
          </a:xfrm>
          <a:prstGeom prst="rect">
            <a:avLst/>
          </a:prstGeom>
          <a:ln w="88900" cap="sq" cmpd="thickThin">
            <a:solidFill>
              <a:schemeClr val="accent2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827584" y="836712"/>
            <a:ext cx="4104456" cy="6145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Зачитайте описание внешности Остапа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Какие черты выделяются в его портрете?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Объясните, почему он закапывал свой букварь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Как он относился к учёбе?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Почему он всё-таки стал учиться?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Как он относился к наказаниям за проделки?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Как он выносил наказания?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Какие черты характера вы можете выделить в Остапе?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7\Desktop\large-17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51720" y="332656"/>
            <a:ext cx="5256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err="1" smtClean="0">
                <a:solidFill>
                  <a:schemeClr val="accent3">
                    <a:lumMod val="75000"/>
                  </a:schemeClr>
                </a:solidFill>
              </a:rPr>
              <a:t>Андрий</a:t>
            </a:r>
            <a:endParaRPr lang="ru-RU" sz="4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H="1" flipV="1">
            <a:off x="1043608" y="1156102"/>
            <a:ext cx="37444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Прочитайте, как выглядит </a:t>
            </a:r>
            <a:r>
              <a:rPr lang="ru-RU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Андрий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Какие черты выделяются в его портрете?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Как </a:t>
            </a:r>
            <a:r>
              <a:rPr lang="ru-RU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Андрию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давалась учёба?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Как он вёл себя в проделках?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Наказывали его? Почему?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Какие выводы о качествах его характера  вы можете сделать?</a:t>
            </a: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Содержимое 4" descr="Андри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700808"/>
            <a:ext cx="4161037" cy="4320480"/>
          </a:xfrm>
          <a:prstGeom prst="rect">
            <a:avLst/>
          </a:prstGeom>
          <a:ln w="88900" cap="sq" cmpd="thickThin">
            <a:solidFill>
              <a:schemeClr val="accent2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3" name="Picture 3" descr="C:\Users\7\Desktop\fon_schernila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63688" y="260648"/>
            <a:ext cx="597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1"/>
                </a:solidFill>
                <a:latin typeface="Monotype Corsiva" pitchFamily="66" charset="0"/>
              </a:rPr>
              <a:t>Работа в группах</a:t>
            </a:r>
            <a:endParaRPr lang="ru-RU" sz="4400" dirty="0">
              <a:solidFill>
                <a:schemeClr val="accent1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5776" y="836712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/>
              <a:t>Синквейн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483768" y="908720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347864" y="1484784"/>
            <a:ext cx="561662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первой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строке тема называется одним словом (обычно существительным).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второй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следует описание темы в двух словах (обычно прилагательных).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Третья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строка - описание действия в рамках этой темы тремя словами (глаголами).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Четвертая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строка - фраза из четырех слов, показывающая отношение к теме.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Пятая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строка - это синоним из одного слова, который повторяет суть темы.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7\Desktop\large-17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115616" y="240904"/>
            <a:ext cx="446449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Adobe Heiti Std R" pitchFamily="34" charset="-128"/>
                <a:cs typeface="Times New Roman" pitchFamily="18" charset="0"/>
              </a:rPr>
              <a:t>Андрий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Adobe Heiti Std R" pitchFamily="34" charset="-128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dobe Heiti Std R" pitchFamily="34" charset="-128"/>
                <a:cs typeface="Times New Roman" pitchFamily="18" charset="0"/>
              </a:rPr>
              <a:t>Красивый и слабый.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Adobe Heiti Std R" pitchFamily="34" charset="-128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dobe Heiti Std R" pitchFamily="34" charset="-128"/>
                <a:cs typeface="Times New Roman" pitchFamily="18" charset="0"/>
              </a:rPr>
              <a:t>Храбрится, влюбляется, предает.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Adobe Heiti Std R" pitchFamily="34" charset="-128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dobe Heiti Std R" pitchFamily="34" charset="-128"/>
                <a:cs typeface="Times New Roman" pitchFamily="18" charset="0"/>
              </a:rPr>
              <a:t>Трудно уважать таких людей.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Adobe Heiti Std R" pitchFamily="34" charset="-128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dobe Heiti Std R" pitchFamily="34" charset="-128"/>
                <a:cs typeface="Times New Roman" pitchFamily="18" charset="0"/>
              </a:rPr>
              <a:t>Предатель.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Adobe Heiti Std R" pitchFamily="34" charset="-128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115616" y="2184539"/>
            <a:ext cx="352839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Остап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Мужественный, цельный.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Сражается, мучается, погибает.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Достойный сын своего отца.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Патриот.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4437112"/>
            <a:ext cx="4167808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Тарас </a:t>
            </a:r>
            <a:r>
              <a:rPr lang="ru-RU" sz="2000" dirty="0" err="1" smtClean="0"/>
              <a:t>Бульба</a:t>
            </a:r>
            <a:endParaRPr lang="ru-RU" sz="2000" dirty="0" smtClean="0"/>
          </a:p>
          <a:p>
            <a:r>
              <a:rPr lang="ru-RU" sz="2000" dirty="0" smtClean="0"/>
              <a:t>Великий, могучий.</a:t>
            </a:r>
          </a:p>
          <a:p>
            <a:r>
              <a:rPr lang="ru-RU" sz="2000" dirty="0" smtClean="0"/>
              <a:t>Борется, преодолевает, страдает.</a:t>
            </a:r>
          </a:p>
          <a:p>
            <a:r>
              <a:rPr lang="ru-RU" sz="2000" dirty="0" smtClean="0"/>
              <a:t>Им может гордиться все Запорожье.</a:t>
            </a:r>
          </a:p>
          <a:p>
            <a:r>
              <a:rPr lang="ru-RU" sz="2000" dirty="0" smtClean="0"/>
              <a:t>Гигант.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663</Words>
  <Application>Microsoft Office PowerPoint</Application>
  <PresentationFormat>Экран (4:3)</PresentationFormat>
  <Paragraphs>85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</dc:creator>
  <cp:lastModifiedBy>7</cp:lastModifiedBy>
  <cp:revision>41</cp:revision>
  <dcterms:created xsi:type="dcterms:W3CDTF">2015-03-30T12:23:34Z</dcterms:created>
  <dcterms:modified xsi:type="dcterms:W3CDTF">2015-04-01T09:33:39Z</dcterms:modified>
</cp:coreProperties>
</file>