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59" r:id="rId4"/>
    <p:sldId id="260" r:id="rId5"/>
    <p:sldId id="263" r:id="rId6"/>
    <p:sldId id="274" r:id="rId7"/>
    <p:sldId id="264" r:id="rId8"/>
    <p:sldId id="277" r:id="rId9"/>
    <p:sldId id="265" r:id="rId10"/>
    <p:sldId id="266" r:id="rId11"/>
    <p:sldId id="267" r:id="rId12"/>
    <p:sldId id="268" r:id="rId13"/>
    <p:sldId id="276" r:id="rId14"/>
    <p:sldId id="269" r:id="rId15"/>
    <p:sldId id="272" r:id="rId16"/>
    <p:sldId id="273" r:id="rId17"/>
    <p:sldId id="270" r:id="rId18"/>
    <p:sldId id="27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D343-CFB9-4F19-A971-D48BC9B7B5B7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DEAA9-D55D-4988-A0FF-557308FE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742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D343-CFB9-4F19-A971-D48BC9B7B5B7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DEAA9-D55D-4988-A0FF-557308FE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383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D343-CFB9-4F19-A971-D48BC9B7B5B7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DEAA9-D55D-4988-A0FF-557308FE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417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2914650"/>
            <a:ext cx="441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844676"/>
            <a:ext cx="1733549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179CC-AEC0-46BC-8121-83B4EB1DF5DA}" type="datetimeFigureOut">
              <a:rPr lang="ru-RU"/>
              <a:pPr>
                <a:defRPr/>
              </a:pPr>
              <a:t>27.08.2019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4030-A55D-4171-8ED2-566BCEDF5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435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2914650"/>
            <a:ext cx="441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844676"/>
            <a:ext cx="1733549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179CC-AEC0-46BC-8121-83B4EB1DF5DA}" type="datetimeFigureOut">
              <a:rPr lang="ru-RU"/>
              <a:pPr>
                <a:defRPr/>
              </a:pPr>
              <a:t>27.08.2019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4030-A55D-4171-8ED2-566BCEDF5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69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2914650"/>
            <a:ext cx="441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844676"/>
            <a:ext cx="1733549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179CC-AEC0-46BC-8121-83B4EB1DF5DA}" type="datetimeFigureOut">
              <a:rPr lang="ru-RU"/>
              <a:pPr>
                <a:defRPr/>
              </a:pPr>
              <a:t>27.08.2019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4030-A55D-4171-8ED2-566BCEDF5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379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2914650"/>
            <a:ext cx="441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844676"/>
            <a:ext cx="1733549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179CC-AEC0-46BC-8121-83B4EB1DF5DA}" type="datetimeFigureOut">
              <a:rPr lang="ru-RU"/>
              <a:pPr>
                <a:defRPr/>
              </a:pPr>
              <a:t>27.08.2019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4030-A55D-4171-8ED2-566BCEDF5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190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2914650"/>
            <a:ext cx="441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844676"/>
            <a:ext cx="1733549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179CC-AEC0-46BC-8121-83B4EB1DF5DA}" type="datetimeFigureOut">
              <a:rPr lang="ru-RU"/>
              <a:pPr>
                <a:defRPr/>
              </a:pPr>
              <a:t>27.08.2019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4030-A55D-4171-8ED2-566BCEDF5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399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2914650"/>
            <a:ext cx="441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844676"/>
            <a:ext cx="1733549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179CC-AEC0-46BC-8121-83B4EB1DF5DA}" type="datetimeFigureOut">
              <a:rPr lang="ru-RU"/>
              <a:pPr>
                <a:defRPr/>
              </a:pPr>
              <a:t>27.08.2019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4030-A55D-4171-8ED2-566BCEDF5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533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2914650"/>
            <a:ext cx="441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844676"/>
            <a:ext cx="1733549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179CC-AEC0-46BC-8121-83B4EB1DF5DA}" type="datetimeFigureOut">
              <a:rPr lang="ru-RU"/>
              <a:pPr>
                <a:defRPr/>
              </a:pPr>
              <a:t>27.08.2019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4030-A55D-4171-8ED2-566BCEDF5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435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2914650"/>
            <a:ext cx="441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844676"/>
            <a:ext cx="1733549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179CC-AEC0-46BC-8121-83B4EB1DF5DA}" type="datetimeFigureOut">
              <a:rPr lang="ru-RU"/>
              <a:pPr>
                <a:defRPr/>
              </a:pPr>
              <a:t>27.08.2019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4030-A55D-4171-8ED2-566BCEDF5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235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D343-CFB9-4F19-A971-D48BC9B7B5B7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DEAA9-D55D-4988-A0FF-557308FE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78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2914650"/>
            <a:ext cx="441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844676"/>
            <a:ext cx="1733549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179CC-AEC0-46BC-8121-83B4EB1DF5DA}" type="datetimeFigureOut">
              <a:rPr lang="ru-RU"/>
              <a:pPr>
                <a:defRPr/>
              </a:pPr>
              <a:t>27.08.2019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4030-A55D-4171-8ED2-566BCEDF5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125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2914650"/>
            <a:ext cx="441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844676"/>
            <a:ext cx="1733549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179CC-AEC0-46BC-8121-83B4EB1DF5DA}" type="datetimeFigureOut">
              <a:rPr lang="ru-RU"/>
              <a:pPr>
                <a:defRPr/>
              </a:pPr>
              <a:t>27.08.2019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4030-A55D-4171-8ED2-566BCEDF5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477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2914650"/>
            <a:ext cx="441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844676"/>
            <a:ext cx="1733549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179CC-AEC0-46BC-8121-83B4EB1DF5DA}" type="datetimeFigureOut">
              <a:rPr lang="ru-RU"/>
              <a:pPr>
                <a:defRPr/>
              </a:pPr>
              <a:t>27.08.2019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4030-A55D-4171-8ED2-566BCEDF5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276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2914650"/>
            <a:ext cx="441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844676"/>
            <a:ext cx="1733549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179CC-AEC0-46BC-8121-83B4EB1DF5DA}" type="datetimeFigureOut">
              <a:rPr lang="ru-RU"/>
              <a:pPr>
                <a:defRPr/>
              </a:pPr>
              <a:t>27.08.2019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4030-A55D-4171-8ED2-566BCEDF5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573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2914650"/>
            <a:ext cx="441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844676"/>
            <a:ext cx="1733549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179CC-AEC0-46BC-8121-83B4EB1DF5DA}" type="datetimeFigureOut">
              <a:rPr lang="ru-RU"/>
              <a:pPr>
                <a:defRPr/>
              </a:pPr>
              <a:t>27.08.2019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4030-A55D-4171-8ED2-566BCEDF5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862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2914650"/>
            <a:ext cx="441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844676"/>
            <a:ext cx="1733549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179CC-AEC0-46BC-8121-83B4EB1DF5DA}" type="datetimeFigureOut">
              <a:rPr lang="ru-RU"/>
              <a:pPr>
                <a:defRPr/>
              </a:pPr>
              <a:t>27.08.2019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4030-A55D-4171-8ED2-566BCEDF5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79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D343-CFB9-4F19-A971-D48BC9B7B5B7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DEAA9-D55D-4988-A0FF-557308FE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886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D343-CFB9-4F19-A971-D48BC9B7B5B7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DEAA9-D55D-4988-A0FF-557308FE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98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D343-CFB9-4F19-A971-D48BC9B7B5B7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DEAA9-D55D-4988-A0FF-557308FE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24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D343-CFB9-4F19-A971-D48BC9B7B5B7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DEAA9-D55D-4988-A0FF-557308FE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925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D343-CFB9-4F19-A971-D48BC9B7B5B7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DEAA9-D55D-4988-A0FF-557308FE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773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D343-CFB9-4F19-A971-D48BC9B7B5B7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DEAA9-D55D-4988-A0FF-557308FE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379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D343-CFB9-4F19-A971-D48BC9B7B5B7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DEAA9-D55D-4988-A0FF-557308FE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93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AD343-CFB9-4F19-A971-D48BC9B7B5B7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DEAA9-D55D-4988-A0FF-557308FE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0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6835" y="1953748"/>
            <a:ext cx="935300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</a:rPr>
              <a:t>Отчёт о проделанной работе за летний оздоровительный период в первой младшей группе №1 </a:t>
            </a:r>
            <a:endParaRPr lang="ru-RU" sz="44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946366" y="365760"/>
            <a:ext cx="788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автономное дошкольное образовательное учреждение </a:t>
            </a:r>
          </a:p>
          <a:p>
            <a:pPr algn="ctr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№104»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636069" y="4809134"/>
            <a:ext cx="2377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  <a:r>
              <a:rPr lang="ru-RU" alt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Мастеркова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С. </a:t>
            </a:r>
          </a:p>
          <a:p>
            <a:pPr>
              <a:spcBef>
                <a:spcPct val="0"/>
              </a:spcBef>
            </a:pPr>
            <a:r>
              <a:rPr lang="ru-RU" alt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Шекшаева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336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74222" y="66075"/>
            <a:ext cx="9170125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внимание уделялось организации оздоровительных мероприятий с детьми: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Гимнастика после сна, воздушные ванны, хождение босиком по ребристой поверхности, умывание. Проведение оздоровительных гимнастик. 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9481" y="1968556"/>
            <a:ext cx="5004667" cy="38465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2" y="1853335"/>
            <a:ext cx="3890098" cy="50046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49740" y="1692279"/>
            <a:ext cx="4845031" cy="423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6629" y="908720"/>
            <a:ext cx="7132320" cy="101566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 с малышами проходит через игровую деятельность. Мы постарались сделать всё, чтобы пребывание малышей в детском саду было интересным. </a:t>
            </a:r>
            <a:endParaRPr lang="ru-RU" sz="20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32" y="2190823"/>
            <a:ext cx="5015345" cy="4667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3642" y="2216443"/>
            <a:ext cx="4667177" cy="461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1496291"/>
            <a:ext cx="5846619" cy="52647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6999" y="164524"/>
            <a:ext cx="52508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7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2231" y="1092778"/>
            <a:ext cx="6137564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86" y="595746"/>
            <a:ext cx="5143500" cy="613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424" y="1121452"/>
            <a:ext cx="5732463" cy="51816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1563" y="1300048"/>
            <a:ext cx="5732462" cy="482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2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7204"/>
            <a:ext cx="4156364" cy="55607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1292" y="1877294"/>
            <a:ext cx="5846616" cy="4114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71" y="207817"/>
            <a:ext cx="3860223" cy="520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9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14" y="256310"/>
            <a:ext cx="5143500" cy="6449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27" y="256310"/>
            <a:ext cx="5735784" cy="634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0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4925" y="908720"/>
            <a:ext cx="7550331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период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регулярно обновлялась информация в родительских уголках, на темы связанные с сохранением и укреплением здоровья детей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летом.</a:t>
            </a:r>
            <a:endParaRPr lang="ru-RU" sz="20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43391" y="-180808"/>
            <a:ext cx="493361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2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1814" y="1982451"/>
            <a:ext cx="5328592" cy="14465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</a:rPr>
              <a:t>Спасибо за внимание!</a:t>
            </a:r>
            <a:endParaRPr lang="ru-RU" sz="44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8787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35038" y="-782783"/>
            <a:ext cx="5777345" cy="9504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2473" y="221673"/>
            <a:ext cx="6733309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Наша группа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4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6949" y="1139896"/>
            <a:ext cx="110250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</a:rPr>
              <a:t>Цели и задачи на летний оздоровительный период</a:t>
            </a:r>
            <a:endParaRPr lang="ru-RU" sz="44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632858" y="2926081"/>
            <a:ext cx="7380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Создание в группе и на участке детского сада максимально эффективных условий для организации оздоровительной работы и развития познавательных интересов воспитанников в летний период.</a:t>
            </a: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3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794" y="908720"/>
            <a:ext cx="886968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ЗАДАЧИ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-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>
                <a:solidFill>
                  <a:srgbClr val="7030A0"/>
                </a:solidFill>
              </a:rPr>
              <a:t>Создать для детей атмосферу психологического комфорта.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-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>
                <a:solidFill>
                  <a:srgbClr val="7030A0"/>
                </a:solidFill>
              </a:rPr>
              <a:t>Формировать у детей навыки здорового образа жизни, содействовать полноценному физическому развитию </a:t>
            </a:r>
            <a:r>
              <a:rPr lang="ru-RU" sz="2000" b="1" u="sng" dirty="0">
                <a:solidFill>
                  <a:srgbClr val="7030A0"/>
                </a:solidFill>
              </a:rPr>
              <a:t>детей</a:t>
            </a:r>
            <a:r>
              <a:rPr lang="ru-RU" sz="2000" b="1" dirty="0">
                <a:solidFill>
                  <a:srgbClr val="7030A0"/>
                </a:solidFill>
              </a:rPr>
              <a:t>: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- </a:t>
            </a:r>
            <a:r>
              <a:rPr lang="ru-RU" sz="2000" b="1" dirty="0">
                <a:solidFill>
                  <a:srgbClr val="7030A0"/>
                </a:solidFill>
              </a:rPr>
              <a:t>Организовать рациональный режим дня в группе, обеспечивающий каждому ребёнку физический и психический комфорт.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- </a:t>
            </a:r>
            <a:r>
              <a:rPr lang="ru-RU" sz="2000" b="1" dirty="0">
                <a:solidFill>
                  <a:srgbClr val="7030A0"/>
                </a:solidFill>
              </a:rPr>
              <a:t>Формировать у детей привычку к аккуратности и чистоте, прививать простейшие навыки самообслуживания.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- </a:t>
            </a:r>
            <a:r>
              <a:rPr lang="ru-RU" sz="2000" b="1" dirty="0">
                <a:solidFill>
                  <a:srgbClr val="7030A0"/>
                </a:solidFill>
              </a:rPr>
              <a:t>Обеспечить понимание детьми смысла выполнения режимных процессов.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- </a:t>
            </a:r>
            <a:r>
              <a:rPr lang="ru-RU" sz="2000" b="1" dirty="0">
                <a:solidFill>
                  <a:srgbClr val="7030A0"/>
                </a:solidFill>
              </a:rPr>
              <a:t>Воспитывать потребность в самостоятельной двигательной активности.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>
                <a:solidFill>
                  <a:srgbClr val="7030A0"/>
                </a:solidFill>
              </a:rPr>
              <a:t>Закладывать основы будущей </a:t>
            </a:r>
            <a:r>
              <a:rPr lang="ru-RU" sz="2000" b="1" u="sng" dirty="0">
                <a:solidFill>
                  <a:srgbClr val="7030A0"/>
                </a:solidFill>
              </a:rPr>
              <a:t>личности</a:t>
            </a:r>
            <a:r>
              <a:rPr lang="ru-RU" sz="2000" b="1" dirty="0">
                <a:solidFill>
                  <a:srgbClr val="7030A0"/>
                </a:solidFill>
              </a:rPr>
              <a:t>: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- </a:t>
            </a:r>
            <a:r>
              <a:rPr lang="ru-RU" sz="2000" b="1" dirty="0">
                <a:solidFill>
                  <a:srgbClr val="7030A0"/>
                </a:solidFill>
              </a:rPr>
              <a:t>Воспитывать у детей уверенность в самих себе и своих возможностях, развивать активность, инициативность, самостоятельность.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-Закладывать </a:t>
            </a:r>
            <a:r>
              <a:rPr lang="ru-RU" sz="2000" b="1" dirty="0">
                <a:solidFill>
                  <a:srgbClr val="7030A0"/>
                </a:solidFill>
              </a:rPr>
              <a:t>основы доверительного отношения детей к взрослым, формируя доверие и привязанность к воспитателю;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-Закладывать </a:t>
            </a:r>
            <a:r>
              <a:rPr lang="ru-RU" sz="2000" b="1" dirty="0">
                <a:solidFill>
                  <a:srgbClr val="7030A0"/>
                </a:solidFill>
              </a:rPr>
              <a:t>основы доброжелательного отношения детей друг к другу.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8523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1641" y="900405"/>
            <a:ext cx="4488874" cy="42710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3650" y="1896864"/>
            <a:ext cx="4546094" cy="39112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5091" y="1108364"/>
            <a:ext cx="5555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Ремонт группы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53563" y="2568955"/>
            <a:ext cx="4653321" cy="402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6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071814" y="1219200"/>
            <a:ext cx="639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Пополнение уголков группы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2085" y="1908522"/>
            <a:ext cx="4405749" cy="39966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71723" y="2264064"/>
            <a:ext cx="4281055" cy="47863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068" y="1703950"/>
            <a:ext cx="3619066" cy="440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8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66241" y="992403"/>
            <a:ext cx="5328592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070C0"/>
                </a:solidFill>
              </a:rPr>
              <a:t>С целью организации водно-питьевого режима в нашей группе</a:t>
            </a:r>
            <a:r>
              <a:rPr lang="ru-RU" sz="2000" b="1" dirty="0">
                <a:solidFill>
                  <a:srgbClr val="0070C0"/>
                </a:solidFill>
              </a:rPr>
              <a:t> </a:t>
            </a:r>
            <a:r>
              <a:rPr lang="ru-RU" sz="2000" dirty="0">
                <a:solidFill>
                  <a:srgbClr val="0070C0"/>
                </a:solidFill>
              </a:rPr>
              <a:t>имелись в наличии индивидуальные бокалы для детей, чайник, охлажденная кипяченая вода</a:t>
            </a:r>
            <a:r>
              <a:rPr lang="ru-RU" sz="2000" dirty="0" smtClean="0">
                <a:solidFill>
                  <a:srgbClr val="0070C0"/>
                </a:solidFill>
              </a:rPr>
              <a:t>.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500846" y="0"/>
            <a:ext cx="4859382" cy="861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</a:rPr>
              <a:t>«</a:t>
            </a: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Водно-питьевой режим»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29819" y="2317743"/>
            <a:ext cx="4940291" cy="4184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25691" y="2463929"/>
            <a:ext cx="4281055" cy="4507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16322" y="2455954"/>
            <a:ext cx="4940293" cy="390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3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96413" cy="4779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43880" y="2666243"/>
            <a:ext cx="4544291" cy="3839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88381" y="547254"/>
            <a:ext cx="5250873" cy="41563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2725" y="1345169"/>
            <a:ext cx="3532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ПРОГУЛКА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2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93222" y="483326"/>
            <a:ext cx="9130936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</a:t>
            </a:r>
            <a:r>
              <a:rPr lang="ru-RU" i="1" dirty="0" smtClean="0">
                <a:solidFill>
                  <a:srgbClr val="00B05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«</a:t>
            </a:r>
            <a:r>
              <a:rPr lang="ru-RU" i="1" dirty="0">
                <a:solidFill>
                  <a:srgbClr val="00B05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Утренняя зарядка»</a:t>
            </a:r>
            <a:endParaRPr lang="ru-RU" dirty="0">
              <a:solidFill>
                <a:srgbClr val="00B050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B05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В летний период работа проводилась по режиму дня в тёплое время года. Наш день начинался с утренней </a:t>
            </a:r>
            <a:r>
              <a:rPr lang="ru-RU" dirty="0" smtClean="0">
                <a:solidFill>
                  <a:srgbClr val="00B05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зарядки, </a:t>
            </a:r>
            <a:r>
              <a:rPr lang="ru-RU" dirty="0">
                <a:solidFill>
                  <a:srgbClr val="00B05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которую дети с удовольствием делали. Мы получали заряд бодрости и хорошего настроения на весь день. Пополнилась картотека подвижных и хороводных игр</a:t>
            </a:r>
            <a:r>
              <a:rPr lang="ru-RU" dirty="0" smtClean="0">
                <a:solidFill>
                  <a:srgbClr val="00B05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B050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071814" y="3429001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1727" y="2397075"/>
            <a:ext cx="4779822" cy="3906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47" y="2053415"/>
            <a:ext cx="3844672" cy="4594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11930" y="2463972"/>
            <a:ext cx="4779824" cy="377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6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103</Words>
  <Application>Microsoft Office PowerPoint</Application>
  <PresentationFormat>Широкоэкранный</PresentationFormat>
  <Paragraphs>31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Bahnschrift SemiBold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шекшаев</dc:creator>
  <cp:lastModifiedBy>михаил шекшаев</cp:lastModifiedBy>
  <cp:revision>19</cp:revision>
  <dcterms:created xsi:type="dcterms:W3CDTF">2019-08-07T17:36:36Z</dcterms:created>
  <dcterms:modified xsi:type="dcterms:W3CDTF">2019-08-27T18:01:02Z</dcterms:modified>
</cp:coreProperties>
</file>