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97" r:id="rId6"/>
    <p:sldId id="306" r:id="rId7"/>
    <p:sldId id="305" r:id="rId8"/>
    <p:sldId id="260" r:id="rId9"/>
    <p:sldId id="259" r:id="rId10"/>
    <p:sldId id="271" r:id="rId11"/>
    <p:sldId id="267" r:id="rId12"/>
    <p:sldId id="268" r:id="rId13"/>
    <p:sldId id="270" r:id="rId14"/>
    <p:sldId id="269" r:id="rId15"/>
    <p:sldId id="277" r:id="rId16"/>
    <p:sldId id="299" r:id="rId17"/>
    <p:sldId id="283" r:id="rId18"/>
    <p:sldId id="302" r:id="rId19"/>
    <p:sldId id="289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BF8DF08B-2319-4D08-A45D-7B8A36DADA91}">
          <p14:sldIdLst>
            <p14:sldId id="256"/>
            <p14:sldId id="265"/>
            <p14:sldId id="257"/>
            <p14:sldId id="258"/>
            <p14:sldId id="297"/>
            <p14:sldId id="260"/>
            <p14:sldId id="259"/>
            <p14:sldId id="271"/>
            <p14:sldId id="267"/>
            <p14:sldId id="261"/>
            <p14:sldId id="262"/>
            <p14:sldId id="263"/>
            <p14:sldId id="264"/>
            <p14:sldId id="266"/>
            <p14:sldId id="268"/>
            <p14:sldId id="270"/>
            <p14:sldId id="269"/>
            <p14:sldId id="273"/>
            <p14:sldId id="274"/>
            <p14:sldId id="272"/>
            <p14:sldId id="276"/>
            <p14:sldId id="277"/>
            <p14:sldId id="281"/>
            <p14:sldId id="299"/>
            <p14:sldId id="291"/>
            <p14:sldId id="280"/>
            <p14:sldId id="283"/>
            <p14:sldId id="302"/>
            <p14:sldId id="278"/>
            <p14:sldId id="279"/>
            <p14:sldId id="295"/>
            <p14:sldId id="284"/>
            <p14:sldId id="294"/>
            <p14:sldId id="285"/>
            <p14:sldId id="292"/>
            <p14:sldId id="296"/>
            <p14:sldId id="286"/>
            <p14:sldId id="287"/>
            <p14:sldId id="298"/>
            <p14:sldId id="289"/>
            <p14:sldId id="290"/>
            <p14:sldId id="293"/>
            <p14:sldId id="275"/>
            <p14:sldId id="282"/>
            <p14:sldId id="303"/>
            <p14:sldId id="30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7" autoAdjust="0"/>
    <p:restoredTop sz="94603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57222" y="1643050"/>
            <a:ext cx="104942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Творческая презентация </a:t>
            </a:r>
          </a:p>
          <a:p>
            <a:pPr algn="ctr"/>
            <a:r>
              <a:rPr lang="ru-RU" sz="3600" b="1" i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«Природа наш дом»</a:t>
            </a:r>
            <a:endParaRPr lang="ru-RU" sz="3600" b="1" i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1920" y="551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16632"/>
            <a:ext cx="89289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МБДОУ «Большеигнатовский детский сад комбинированного вида»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27003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cs typeface="Aharoni" panose="02010803020104030203" pitchFamily="2" charset="-79"/>
              </a:rPr>
              <a:t>Воспитатель:</a:t>
            </a:r>
          </a:p>
          <a:p>
            <a:r>
              <a:rPr lang="ru-RU" sz="2400" b="1" dirty="0" smtClean="0">
                <a:cs typeface="Aharoni" panose="02010803020104030203" pitchFamily="2" charset="-79"/>
              </a:rPr>
              <a:t> </a:t>
            </a:r>
            <a:r>
              <a:rPr lang="ru-RU" sz="2400" b="1" dirty="0" err="1" smtClean="0">
                <a:cs typeface="Aharoni" panose="02010803020104030203" pitchFamily="2" charset="-79"/>
              </a:rPr>
              <a:t>Кистанова</a:t>
            </a:r>
            <a:r>
              <a:rPr lang="ru-RU" sz="2400" b="1" dirty="0" smtClean="0">
                <a:cs typeface="Aharoni" panose="02010803020104030203" pitchFamily="2" charset="-79"/>
              </a:rPr>
              <a:t> Анна Владимировна</a:t>
            </a:r>
            <a:endParaRPr lang="ru-RU" sz="2400" b="1" dirty="0">
              <a:cs typeface="Aharoni" panose="02010803020104030203" pitchFamily="2" charset="-79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179191" y="5072074"/>
            <a:ext cx="7929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Проект «Природа наш дом»</a:t>
            </a:r>
          </a:p>
        </p:txBody>
      </p:sp>
    </p:spTree>
    <p:extLst>
      <p:ext uri="{BB962C8B-B14F-4D97-AF65-F5344CB8AC3E}">
        <p14:creationId xmlns:p14="http://schemas.microsoft.com/office/powerpoint/2010/main" xmlns="" val="300415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6066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Комнатные растения спутники нашей жизни</a:t>
            </a:r>
          </a:p>
          <a:p>
            <a:r>
              <a:rPr lang="ru-RU" sz="2800" b="1" i="1" dirty="0" smtClean="0">
                <a:solidFill>
                  <a:srgbClr val="002060"/>
                </a:solidFill>
              </a:rPr>
              <a:t>Ухаживаем и бережём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Slava\Desktop\imgplant-10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14346" y="0"/>
            <a:ext cx="185737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IMG_20180312_160445.jpg"/>
          <p:cNvPicPr>
            <a:picLocks noChangeAspect="1"/>
          </p:cNvPicPr>
          <p:nvPr/>
        </p:nvPicPr>
        <p:blipFill>
          <a:blip r:embed="rId4" cstate="print"/>
          <a:srcRect t="25446"/>
          <a:stretch>
            <a:fillRect/>
          </a:stretch>
        </p:blipFill>
        <p:spPr>
          <a:xfrm>
            <a:off x="214282" y="2214554"/>
            <a:ext cx="4000510" cy="3976715"/>
          </a:xfrm>
          <a:prstGeom prst="rect">
            <a:avLst/>
          </a:prstGeom>
        </p:spPr>
      </p:pic>
      <p:pic>
        <p:nvPicPr>
          <p:cNvPr id="7" name="Рисунок 6" descr="IMG_20180312_160617.jpg"/>
          <p:cNvPicPr>
            <a:picLocks noChangeAspect="1"/>
          </p:cNvPicPr>
          <p:nvPr/>
        </p:nvPicPr>
        <p:blipFill>
          <a:blip r:embed="rId5" cstate="print"/>
          <a:srcRect t="19791" b="10416"/>
          <a:stretch>
            <a:fillRect/>
          </a:stretch>
        </p:blipFill>
        <p:spPr>
          <a:xfrm>
            <a:off x="4500562" y="857232"/>
            <a:ext cx="4452583" cy="4143404"/>
          </a:xfrm>
          <a:prstGeom prst="rect">
            <a:avLst/>
          </a:prstGeom>
        </p:spPr>
      </p:pic>
      <p:pic>
        <p:nvPicPr>
          <p:cNvPr id="8" name="Picture 4" descr="C:\Users\Slava\Desktop\72656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7224" y="4714884"/>
            <a:ext cx="1560469" cy="13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43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42852"/>
            <a:ext cx="4052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Беседуем, рассуждаем…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38397"/>
          <a:stretch>
            <a:fillRect/>
          </a:stretch>
        </p:blipFill>
        <p:spPr bwMode="auto">
          <a:xfrm>
            <a:off x="1428728" y="3290887"/>
            <a:ext cx="2928958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IMG_20180313_104100.jpg"/>
          <p:cNvPicPr>
            <a:picLocks noChangeAspect="1"/>
          </p:cNvPicPr>
          <p:nvPr/>
        </p:nvPicPr>
        <p:blipFill>
          <a:blip r:embed="rId4" cstate="print"/>
          <a:srcRect t="11458"/>
          <a:stretch>
            <a:fillRect/>
          </a:stretch>
        </p:blipFill>
        <p:spPr>
          <a:xfrm>
            <a:off x="142844" y="857232"/>
            <a:ext cx="2844064" cy="3357586"/>
          </a:xfrm>
          <a:prstGeom prst="rect">
            <a:avLst/>
          </a:prstGeom>
        </p:spPr>
      </p:pic>
      <p:pic>
        <p:nvPicPr>
          <p:cNvPr id="8" name="Рисунок 7" descr="IMG_20180313_104158.jpg"/>
          <p:cNvPicPr>
            <a:picLocks noChangeAspect="1"/>
          </p:cNvPicPr>
          <p:nvPr/>
        </p:nvPicPr>
        <p:blipFill>
          <a:blip r:embed="rId5" cstate="print"/>
          <a:srcRect t="18750"/>
          <a:stretch>
            <a:fillRect/>
          </a:stretch>
        </p:blipFill>
        <p:spPr>
          <a:xfrm>
            <a:off x="4000500" y="642918"/>
            <a:ext cx="5143500" cy="557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67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lava\Desktop\фото для презентации\nGRsMrKJSw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403244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42431" y="4221088"/>
            <a:ext cx="3251744" cy="2446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349806"/>
            <a:ext cx="2686071" cy="35805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3668986"/>
            <a:ext cx="3956050" cy="29813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 descr="C:\Users\Slava\Desktop\fdc3df0523701404cfa61e524e4e047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04248" y="1575106"/>
            <a:ext cx="3456384" cy="386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57686" y="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i="1" dirty="0" smtClean="0">
                <a:solidFill>
                  <a:srgbClr val="002060"/>
                </a:solidFill>
              </a:rPr>
              <a:t>Творчеством занимаемся...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85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7600" y="403772"/>
            <a:ext cx="1669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Играем…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12291" name="Picture 3" descr="C:\Users\Slava\Desktop\фото для презентации\f3618ea7fdf650204e785293cfeba32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628" y="1142984"/>
            <a:ext cx="3931873" cy="23591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837372" y="3789040"/>
            <a:ext cx="43066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Люблю берёзку русскую,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То светлую, то грустную,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В белёном сарафанчике,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С платочками в карманчиках.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С красивыми застёжками.</a:t>
            </a:r>
          </a:p>
          <a:p>
            <a:r>
              <a:rPr lang="ru-RU" sz="2400" b="1" i="1" dirty="0">
                <a:solidFill>
                  <a:srgbClr val="FF0000"/>
                </a:solidFill>
              </a:rPr>
              <a:t>С зелёными серёжками.</a:t>
            </a:r>
          </a:p>
        </p:txBody>
      </p:sp>
      <p:pic>
        <p:nvPicPr>
          <p:cNvPr id="6" name="Рисунок 5" descr="IMG_20180313_104808.jpg"/>
          <p:cNvPicPr>
            <a:picLocks noChangeAspect="1"/>
          </p:cNvPicPr>
          <p:nvPr/>
        </p:nvPicPr>
        <p:blipFill>
          <a:blip r:embed="rId4" cstate="print"/>
          <a:srcRect r="4687"/>
          <a:stretch>
            <a:fillRect/>
          </a:stretch>
        </p:blipFill>
        <p:spPr>
          <a:xfrm>
            <a:off x="0" y="1214422"/>
            <a:ext cx="4720877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40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81138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Ознакомление с животным миром родного края.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Беседуем…</a:t>
            </a:r>
          </a:p>
          <a:p>
            <a:r>
              <a:rPr lang="ru-RU" sz="2800" b="1" i="1" dirty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                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5124" name="Picture 4" descr="C:\Users\Slava\Desktop\hello_html_m3c8a8abf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57166"/>
            <a:ext cx="2181057" cy="201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lava\Desktop\depositphotos_43067143-stock-photo-house-sparrow-isolated-on-white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8016" y="0"/>
            <a:ext cx="2664296" cy="2594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IMG_20180313_1043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57290" y="1357298"/>
            <a:ext cx="6500858" cy="487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8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71546"/>
            <a:ext cx="40719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Счастье - случай, спору нет,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Как-то я собрался в лес.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Счастье повстречал в лесу,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Видел белку и лису,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Лося, зайца и зайчиху,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Что неслись куда-то лихо.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На полянке повстречал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Ёжика смешного.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Целый день я не скучал,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В лес отправлюсь снова.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err="1" smtClean="0">
                <a:solidFill>
                  <a:srgbClr val="002060"/>
                </a:solidFill>
              </a:rPr>
              <a:t>Познаём-играя</a:t>
            </a:r>
            <a:r>
              <a:rPr lang="ru-RU" sz="2800" b="1" i="1" dirty="0" smtClean="0">
                <a:solidFill>
                  <a:srgbClr val="002060"/>
                </a:solidFill>
              </a:rPr>
              <a:t>…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G_20180313_104856.jpg"/>
          <p:cNvPicPr>
            <a:picLocks noChangeAspect="1"/>
          </p:cNvPicPr>
          <p:nvPr/>
        </p:nvPicPr>
        <p:blipFill>
          <a:blip r:embed="rId3" cstate="print"/>
          <a:srcRect t="11458" r="15278"/>
          <a:stretch>
            <a:fillRect/>
          </a:stretch>
        </p:blipFill>
        <p:spPr>
          <a:xfrm>
            <a:off x="4500562" y="785794"/>
            <a:ext cx="4357700" cy="6072206"/>
          </a:xfrm>
          <a:prstGeom prst="rect">
            <a:avLst/>
          </a:prstGeom>
        </p:spPr>
      </p:pic>
      <p:pic>
        <p:nvPicPr>
          <p:cNvPr id="7" name="Рисунок 6" descr="IMG_20180313_105007.jpg"/>
          <p:cNvPicPr>
            <a:picLocks noChangeAspect="1"/>
          </p:cNvPicPr>
          <p:nvPr/>
        </p:nvPicPr>
        <p:blipFill>
          <a:blip r:embed="rId4" cstate="print"/>
          <a:srcRect t="23958"/>
          <a:stretch>
            <a:fillRect/>
          </a:stretch>
        </p:blipFill>
        <p:spPr>
          <a:xfrm>
            <a:off x="1071538" y="3857628"/>
            <a:ext cx="2714644" cy="27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23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5696" y="246976"/>
            <a:ext cx="5966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Правила поведения на природе.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66" y="1772816"/>
            <a:ext cx="9138912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Очень важно закладывать основы правил поведения в природе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с самого детства. Это предотвратит неприятности,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которые могут навредить здоровью детей во время отдыха.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А также, что немаловажно, у ребенка начнет формироваться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экологическая культура поведения на природе.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Дети с помощью взрослого учатся видеть красоту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окружающего мира, начинают понимать ценность всего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живого и осознавать, как важно беречь природу.</a:t>
            </a: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20657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Slava\Desktop\фото для презентации\ekIpfNSaj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4990904" y="1016879"/>
            <a:ext cx="4248472" cy="3186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6347" y="393305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В тенистый лес входи,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Будь другом!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Грибов и ягод набери.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Вдыхая свежий, чистый воздух,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Деревья поблагодари!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Природа - щедрая хозяйка,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Бери, что надо,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Ей не жалко!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И не забудь, что ждет она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От нас  такого же  добра!</a:t>
            </a:r>
          </a:p>
        </p:txBody>
      </p:sp>
      <p:pic>
        <p:nvPicPr>
          <p:cNvPr id="7" name="Рисунок 6" descr="DSCN21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4786346" cy="35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413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1800" y="1007150"/>
            <a:ext cx="53985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Домашние животные и ребенок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1916832"/>
            <a:ext cx="642785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Научите своего ребенка не только играть с домашним 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питомцем, но и ухаживать за ним. 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Это еще один вклад в копилку экологической культуры </a:t>
            </a:r>
          </a:p>
          <a:p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алыша.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Как важно погулять со своим питомцем,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вовремя его покормить и налить воды в миску.</a:t>
            </a: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Ребенок должен осознавать, что животное зависит 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от человека и к этому надо относиться внимательно.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11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30764"/>
            <a:ext cx="7033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Segoe Script" panose="020B0504020000000003" pitchFamily="34" charset="0"/>
              </a:rPr>
              <a:t>«Сбережем красоту природы теплом </a:t>
            </a:r>
            <a:r>
              <a:rPr lang="ru-RU" sz="3200" b="1" dirty="0" smtClean="0">
                <a:solidFill>
                  <a:srgbClr val="7030A0"/>
                </a:solidFill>
                <a:latin typeface="Segoe Script" panose="020B0504020000000003" pitchFamily="34" charset="0"/>
              </a:rPr>
              <a:t>наших рук</a:t>
            </a:r>
            <a:r>
              <a:rPr lang="ru-RU" sz="3200" b="1" dirty="0">
                <a:solidFill>
                  <a:srgbClr val="7030A0"/>
                </a:solidFill>
                <a:latin typeface="Segoe Script" panose="020B0504020000000003" pitchFamily="34" charset="0"/>
              </a:rPr>
              <a:t>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6872" y="1628800"/>
            <a:ext cx="4572000" cy="42165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Берегите землю!  </a:t>
            </a:r>
          </a:p>
          <a:p>
            <a:pPr algn="ctr"/>
            <a:endParaRPr lang="ru-RU" sz="2000" b="1" i="1" dirty="0">
              <a:solidFill>
                <a:srgbClr val="C00000"/>
              </a:solidFill>
            </a:endParaRP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Берегите землю. Берегите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Жаворонка в голубом зените,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Бабочку на листьях повилики,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На тропинках солнечные блики.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На камнях играющего краба,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Над пустыней тень от баобаба,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Ястреба, парящего над полем,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Ясный месяц над речным покоем,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Ласточку, мелькающую в жите.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Берегите землю! Берегите!</a:t>
            </a:r>
          </a:p>
          <a:p>
            <a:pPr algn="ctr"/>
            <a:r>
              <a:rPr lang="ru-RU" sz="2000" b="1" i="1" dirty="0">
                <a:solidFill>
                  <a:srgbClr val="C00000"/>
                </a:solidFill>
              </a:rPr>
              <a:t>(М. Дудин)</a:t>
            </a:r>
          </a:p>
        </p:txBody>
      </p:sp>
    </p:spTree>
    <p:extLst>
      <p:ext uri="{BB962C8B-B14F-4D97-AF65-F5344CB8AC3E}">
        <p14:creationId xmlns:p14="http://schemas.microsoft.com/office/powerpoint/2010/main" xmlns="" val="33883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ava\Desktop\234768-140516222S63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83768" y="3346345"/>
            <a:ext cx="3838042" cy="347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91440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данного проекта заключается в том, что она охватывает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разные аспекты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экологического образования дошкольников.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Проектом предусмотрено не только экологическое просвещение детей дошкольного возраста, но и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мотивацию развития умений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оказывать посильную помощь нашей природе.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Например, для птиц, зимующих в наших краях, мы с детьми заготавливаем корм, делаем кормушки, организовываем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птичью столовую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полного схода снежного покрова;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развешиваем скворечники на территории детского сада и парка, ведём наблюдения за сезонным поведением пернатых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63343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54922"/>
            <a:ext cx="3168352" cy="3046988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Там</a:t>
            </a:r>
            <a:r>
              <a:rPr lang="ru-RU" sz="2400" b="1" dirty="0">
                <a:solidFill>
                  <a:srgbClr val="C00000"/>
                </a:solidFill>
              </a:rPr>
              <a:t>, где ветер разыгрался,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Или дождь разбушевался,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Где болото с комарами,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Или грязь под сапогами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2708920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Там, где снег валит стеною,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Укрывает сединою.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Иль осенняя пора,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Золотящая леса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36912" y="5805264"/>
            <a:ext cx="4572000" cy="707886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Все для нас с тобой родное,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Все чудесное, живое.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88640"/>
            <a:ext cx="4572000" cy="707886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Лес, поля, моря и горы-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Это Родины просторы.</a:t>
            </a:r>
          </a:p>
        </p:txBody>
      </p:sp>
    </p:spTree>
    <p:extLst>
      <p:ext uri="{BB962C8B-B14F-4D97-AF65-F5344CB8AC3E}">
        <p14:creationId xmlns:p14="http://schemas.microsoft.com/office/powerpoint/2010/main" xmlns="" val="20197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214290"/>
            <a:ext cx="4355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Не </a:t>
            </a:r>
            <a:r>
              <a:rPr lang="ru-RU" sz="2000" b="1" dirty="0">
                <a:solidFill>
                  <a:srgbClr val="C00000"/>
                </a:solidFill>
              </a:rPr>
              <a:t>то, что мните вы, природа: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Не </a:t>
            </a:r>
            <a:r>
              <a:rPr lang="ru-RU" sz="2000" b="1" dirty="0">
                <a:solidFill>
                  <a:srgbClr val="C00000"/>
                </a:solidFill>
              </a:rPr>
              <a:t>слепок, не бездушный лик -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В ней есть душа, в ней есть свобода,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В ней есть любовь, в ней есть язык</a:t>
            </a:r>
            <a:r>
              <a:rPr lang="ru-RU" sz="2000" b="1" dirty="0" smtClean="0">
                <a:solidFill>
                  <a:srgbClr val="C00000"/>
                </a:solidFill>
              </a:rPr>
              <a:t>...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Ф. </a:t>
            </a:r>
            <a:r>
              <a:rPr lang="ru-RU" sz="2000" b="1" dirty="0">
                <a:solidFill>
                  <a:srgbClr val="C00000"/>
                </a:solidFill>
              </a:rPr>
              <a:t>И. Тютчев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928802"/>
            <a:ext cx="8072494" cy="48936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Мир природы таит в себе большие возможности для всестороннего развития детей. Продуманная организация обучения, прогулок, специальных наблюдений развивает их мышление, способность видеть и чувствовать красочное многообразие явлений природы, замечать большие и маленькие изменения окружающего мира. Размышляя о природе под влиянием взрослого, дошкольник обогащает свои знания, чувства, у него формируется правильное отношение к живому, желание созидать, а не разрушать. Воспитательное значение природы трудно переоценить. Общение с природой положительно влияет на человека, делает его добрее, мягче, будит в нем лучшие чувства. Особенно велика роль природы в воспитании детей. 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8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32656"/>
            <a:ext cx="4722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Мир вокруг нас</a:t>
            </a:r>
            <a:endParaRPr lang="ru-RU" sz="4000" b="1" i="1" dirty="0">
              <a:solidFill>
                <a:srgbClr val="C0000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7" y="112474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Природа окружает ребенка и </a:t>
            </a:r>
            <a:r>
              <a:rPr lang="ru-RU" sz="2400" b="1" dirty="0">
                <a:solidFill>
                  <a:srgbClr val="002060"/>
                </a:solidFill>
              </a:rPr>
              <a:t>очень рано входит в его </a:t>
            </a:r>
            <a:r>
              <a:rPr lang="ru-RU" sz="2400" b="1" dirty="0" smtClean="0">
                <a:solidFill>
                  <a:srgbClr val="002060"/>
                </a:solidFill>
              </a:rPr>
              <a:t>жизнь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r>
              <a:rPr lang="ru-RU" sz="2400" b="1" dirty="0" smtClean="0">
                <a:solidFill>
                  <a:srgbClr val="002060"/>
                </a:solidFill>
              </a:rPr>
              <a:t>Малыш </a:t>
            </a:r>
            <a:r>
              <a:rPr lang="ru-RU" sz="2400" b="1" dirty="0">
                <a:solidFill>
                  <a:srgbClr val="002060"/>
                </a:solidFill>
              </a:rPr>
              <a:t>начинает знакомиться с нею еще до того, как </a:t>
            </a:r>
            <a:r>
              <a:rPr lang="ru-RU" sz="2400" b="1" dirty="0" smtClean="0">
                <a:solidFill>
                  <a:srgbClr val="002060"/>
                </a:solidFill>
              </a:rPr>
              <a:t>произнесет </a:t>
            </a:r>
            <a:r>
              <a:rPr lang="ru-RU" sz="2400" b="1" dirty="0">
                <a:solidFill>
                  <a:srgbClr val="002060"/>
                </a:solidFill>
              </a:rPr>
              <a:t>первые слова, </a:t>
            </a:r>
            <a:r>
              <a:rPr lang="ru-RU" sz="2400" b="1" dirty="0" smtClean="0">
                <a:solidFill>
                  <a:srgbClr val="002060"/>
                </a:solidFill>
              </a:rPr>
              <a:t>сделает первые самостоятельные шаги</a:t>
            </a:r>
            <a:r>
              <a:rPr lang="ru-RU" sz="2400" b="1" dirty="0">
                <a:solidFill>
                  <a:srgbClr val="002060"/>
                </a:solidFill>
              </a:rPr>
              <a:t>, откроет первую книгу</a:t>
            </a:r>
            <a:r>
              <a:rPr lang="ru-RU" sz="2400" b="1" dirty="0" smtClean="0">
                <a:solidFill>
                  <a:srgbClr val="002060"/>
                </a:solidFill>
              </a:rPr>
              <a:t>. Ветерок на прогулке, пролетающая птица, жучок на травинке, порхающая бабочка…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Так как </a:t>
            </a:r>
            <a:r>
              <a:rPr lang="ru-RU" sz="2400" b="1" dirty="0">
                <a:solidFill>
                  <a:srgbClr val="002060"/>
                </a:solidFill>
              </a:rPr>
              <a:t>научить ребенка любить и беречь природу? 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Осознавать её ценность?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Ответ прост: начните с родного и близкого -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деревья и цветы около вашего дома, домашние </a:t>
            </a:r>
            <a:r>
              <a:rPr lang="ru-RU" sz="2400" b="1" dirty="0" smtClean="0">
                <a:solidFill>
                  <a:srgbClr val="002060"/>
                </a:solidFill>
              </a:rPr>
              <a:t>животные и животные родного края…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Научите ухаживать за ними, беречь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52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3688" y="1052736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Segoe Script" panose="020B0504020000000003" pitchFamily="34" charset="0"/>
              </a:rPr>
              <a:t>Красива и богата </a:t>
            </a:r>
            <a:r>
              <a:rPr lang="ru-RU" sz="4000" b="1" i="1" dirty="0" smtClean="0">
                <a:solidFill>
                  <a:srgbClr val="C00000"/>
                </a:solidFill>
                <a:latin typeface="Segoe Script" panose="020B0504020000000003" pitchFamily="34" charset="0"/>
              </a:rPr>
              <a:t>природа </a:t>
            </a:r>
            <a:endParaRPr lang="ru-RU" sz="4000" b="1" i="1" dirty="0">
              <a:solidFill>
                <a:srgbClr val="C00000"/>
              </a:solidFill>
              <a:latin typeface="Segoe Script" panose="020B0504020000000003" pitchFamily="34" charset="0"/>
            </a:endParaRPr>
          </a:p>
          <a:p>
            <a:pPr algn="ctr"/>
            <a:r>
              <a:rPr lang="ru-RU" sz="4000" b="1" i="1" dirty="0">
                <a:solidFill>
                  <a:srgbClr val="C00000"/>
                </a:solidFill>
                <a:latin typeface="Segoe Script" panose="020B0504020000000003" pitchFamily="34" charset="0"/>
              </a:rPr>
              <a:t>родного края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89896" y="2852936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Экологическое воспитание детей дошкольного возраста направлено на формирование </a:t>
            </a:r>
            <a:r>
              <a:rPr lang="ru-RU" sz="2000" b="1" dirty="0" smtClean="0">
                <a:solidFill>
                  <a:srgbClr val="002060"/>
                </a:solidFill>
              </a:rPr>
              <a:t>экологической </a:t>
            </a:r>
            <a:r>
              <a:rPr lang="ru-RU" sz="2000" b="1" dirty="0">
                <a:solidFill>
                  <a:srgbClr val="002060"/>
                </a:solidFill>
              </a:rPr>
              <a:t>культуры.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Экологическое воспитание осуществляется в разных видах деятельности: непосредственная образовательная деятельность, совместная деятельность детей и взрослых, самостоятельная деятельность, Это происходит в процессе: ознакомления с окружающим миром, природой; чтения детской художественной литературы; труда в природе; рассматривания произведений изобразительного </a:t>
            </a:r>
            <a:r>
              <a:rPr lang="ru-RU" sz="2000" b="1" dirty="0" smtClean="0">
                <a:solidFill>
                  <a:srgbClr val="002060"/>
                </a:solidFill>
              </a:rPr>
              <a:t>искусства…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1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0166" y="285728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/>
              <a:t>Задачи экологического воспитания</a:t>
            </a:r>
            <a:endParaRPr lang="ru-RU" sz="4000" b="1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42976" y="1643050"/>
            <a:ext cx="77867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-Развитие у детей субъектного опыта эмоционально-чувственного обобщения с природой и социокультурным окружением, представлений и элементарных понятий об окружающем мире, взаимосвязях и взаимоотношениях в нем, как основы развития экологического сознания и экологической культуры личности. ---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Воспитание эмоционально-ценностного отношения к природному и социокультурному окружению.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Осознание собственного «А» как части природы, развития «А-концепции» у каждого ребенка. 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/>
              <a:t>Развитие опыта практической и творческой деятельности по реализации и закреплению знаний и эмоционально-чувственных впечатлений, полученных при взаимодействии с природным и социокультурным окружением, а также по воспроизводству и сохранению природной среды. 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313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16244" y="208410"/>
            <a:ext cx="6252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Гуляем, наблюдаем и любуемся…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785794"/>
            <a:ext cx="3106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Осенняя экскурсия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DSCN21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0"/>
            <a:ext cx="5905509" cy="442913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929322" y="7857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Разбросала краски осень, </a:t>
            </a:r>
          </a:p>
          <a:p>
            <a:r>
              <a:rPr lang="ru-RU" dirty="0" smtClean="0"/>
              <a:t>На деревья во дворе</a:t>
            </a:r>
          </a:p>
          <a:p>
            <a:r>
              <a:rPr lang="ru-RU" dirty="0" smtClean="0"/>
              <a:t> Солнца луч и неба просинь </a:t>
            </a:r>
          </a:p>
          <a:p>
            <a:r>
              <a:rPr lang="ru-RU" dirty="0" smtClean="0"/>
              <a:t>Подарила детворе.</a:t>
            </a:r>
            <a:endParaRPr lang="ru-RU" dirty="0"/>
          </a:p>
        </p:txBody>
      </p:sp>
      <p:pic>
        <p:nvPicPr>
          <p:cNvPr id="7" name="Рисунок 6" descr="DSCN21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2786058"/>
            <a:ext cx="2952739" cy="22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1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03364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002060"/>
                </a:solidFill>
              </a:rPr>
              <a:t>Акция «Птичья столовая»</a:t>
            </a:r>
            <a:endParaRPr lang="ru-RU" sz="4400" b="1" i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IMG_20180216_1018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285860"/>
            <a:ext cx="7572428" cy="512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977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8662" y="357166"/>
            <a:ext cx="6655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Помогаем птицам в суровое время года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 descr="IMG_20180216_102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214422"/>
            <a:ext cx="3500444" cy="4667259"/>
          </a:xfrm>
          <a:prstGeom prst="rect">
            <a:avLst/>
          </a:prstGeom>
        </p:spPr>
      </p:pic>
      <p:pic>
        <p:nvPicPr>
          <p:cNvPr id="8" name="Рисунок 7" descr="IMG_20180216_1023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1357298"/>
            <a:ext cx="3482603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976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5751</TotalTime>
  <Words>968</Words>
  <Application>Microsoft Office PowerPoint</Application>
  <PresentationFormat>Экран (4:3)</PresentationFormat>
  <Paragraphs>118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Slava</dc:creator>
  <cp:lastModifiedBy>Ar-on</cp:lastModifiedBy>
  <cp:revision>110</cp:revision>
  <dcterms:created xsi:type="dcterms:W3CDTF">2017-10-15T08:45:39Z</dcterms:created>
  <dcterms:modified xsi:type="dcterms:W3CDTF">2018-03-18T17:35:06Z</dcterms:modified>
</cp:coreProperties>
</file>